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2" r:id="rId4"/>
    <p:sldId id="287" r:id="rId5"/>
    <p:sldId id="281" r:id="rId6"/>
    <p:sldId id="288" r:id="rId7"/>
    <p:sldId id="28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RACH association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Samsung, Qualcomm, NTT DOCOMO, </a:t>
            </a:r>
            <a:r>
              <a:rPr lang="en-US" altLang="ja-JP" smtClean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0368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</a:t>
            </a:r>
            <a:r>
              <a:rPr lang="en-US" altLang="ja-JP"/>
              <a:t>WG1 </a:t>
            </a:r>
            <a:r>
              <a:rPr lang="en-US" altLang="ja-JP" smtClean="0"/>
              <a:t>Meeting #88</a:t>
            </a:r>
            <a:endParaRPr lang="en-US" altLang="ja-JP" dirty="0" smtClean="0"/>
          </a:p>
          <a:p>
            <a:r>
              <a:rPr lang="en-US" altLang="ja-JP" smtClean="0"/>
              <a:t>Athens, Greece, 13</a:t>
            </a:r>
            <a:r>
              <a:rPr lang="en-US" altLang="ja-JP" baseline="30000" smtClean="0"/>
              <a:t>th</a:t>
            </a:r>
            <a:r>
              <a:rPr lang="en-US" altLang="ja-JP" smtClean="0"/>
              <a:t> –17</a:t>
            </a:r>
            <a:r>
              <a:rPr lang="en-US" altLang="ja-JP" baseline="30000" smtClean="0"/>
              <a:t>th</a:t>
            </a:r>
            <a:r>
              <a:rPr lang="en-US" altLang="ja-JP" smtClean="0"/>
              <a:t> February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R1-1703630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u="sng" smtClean="0"/>
              <a:t>Agreements (RAN1#86b in R1-1610962):</a:t>
            </a:r>
            <a:endParaRPr lang="en-US" sz="2800" smtClean="0"/>
          </a:p>
          <a:p>
            <a:pPr lvl="0"/>
            <a:r>
              <a:rPr lang="en-US" sz="2400" smtClean="0"/>
              <a:t>Regardless of whether Tx/Rx reciprocity is available or not at gNB at least for multiple beams operation, the following RACH procedure is considered for at least UE in idle mode</a:t>
            </a:r>
          </a:p>
          <a:p>
            <a:pPr lvl="1"/>
            <a:r>
              <a:rPr lang="en-US" sz="2000" b="1" smtClean="0"/>
              <a:t>Association between one or  multiple  occasions for DL broadcast channel/signal and  a subset of RACH resources </a:t>
            </a:r>
            <a:r>
              <a:rPr lang="en-US" sz="2000" smtClean="0"/>
              <a:t>is informed to UE by broadcast system information or known to UE</a:t>
            </a:r>
          </a:p>
          <a:p>
            <a:pPr lvl="2"/>
            <a:r>
              <a:rPr lang="en-US" sz="1800" smtClean="0"/>
              <a:t>FFS: Signaling of  “non-association”</a:t>
            </a:r>
          </a:p>
          <a:p>
            <a:pPr lvl="2"/>
            <a:r>
              <a:rPr lang="en-US" sz="1800" smtClean="0"/>
              <a:t>Detailed design for RACH preamble should be further studied</a:t>
            </a:r>
          </a:p>
          <a:p>
            <a:pPr lvl="1"/>
            <a:r>
              <a:rPr lang="en-US" sz="2000" b="1" smtClean="0"/>
              <a:t>Based on the DL measurement and the corresponding association, UE selects the subset of RACH resources</a:t>
            </a:r>
          </a:p>
          <a:p>
            <a:pPr lvl="2"/>
            <a:r>
              <a:rPr lang="en-US" sz="1800" smtClean="0"/>
              <a:t>FFS: Tx beam selection for RACH preamble transmission</a:t>
            </a:r>
          </a:p>
          <a:p>
            <a:pPr>
              <a:buNone/>
            </a:pPr>
            <a:r>
              <a:rPr lang="en-US" sz="2800" b="1" u="sng" smtClean="0"/>
              <a:t>Agreements (RAN1#86b):</a:t>
            </a:r>
            <a:endParaRPr lang="en-US" sz="2800" smtClean="0"/>
          </a:p>
          <a:p>
            <a:pPr lvl="0"/>
            <a:r>
              <a:rPr lang="en-US" sz="2800" smtClean="0"/>
              <a:t>RACH resource:</a:t>
            </a:r>
          </a:p>
          <a:p>
            <a:pPr lvl="1"/>
            <a:r>
              <a:rPr lang="en-US" sz="2400" smtClean="0"/>
              <a:t>A time-frequency resource to send RACH preamble</a:t>
            </a:r>
            <a:endParaRPr lang="en-GB" sz="2400" b="1" u="sng" smtClean="0"/>
          </a:p>
          <a:p>
            <a:pPr>
              <a:buNone/>
            </a:pPr>
            <a:endParaRPr lang="en-US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u="sng" smtClean="0"/>
              <a:t>Agreements (RAN1#86b):</a:t>
            </a:r>
            <a:endParaRPr lang="en-US" sz="2800" smtClean="0"/>
          </a:p>
          <a:p>
            <a:pPr lvl="0"/>
            <a:r>
              <a:rPr lang="en-US" sz="2400" b="1" smtClean="0"/>
              <a:t>For the cases with and without Tx/Rx reciprocity, the common random access procedure should be strived</a:t>
            </a:r>
          </a:p>
          <a:p>
            <a:pPr lvl="0"/>
            <a:r>
              <a:rPr lang="en-US" sz="2400" smtClean="0"/>
              <a:t>When Tx/Rx reciprocity is not available, the the following could be further considered for at least UE in idle mode</a:t>
            </a:r>
          </a:p>
          <a:p>
            <a:pPr lvl="1"/>
            <a:r>
              <a:rPr lang="en-US" sz="2000" smtClean="0"/>
              <a:t>Whether or how to report DL Tx beam to gNB, e.g.,</a:t>
            </a:r>
          </a:p>
          <a:p>
            <a:pPr lvl="2"/>
            <a:r>
              <a:rPr lang="en-US" sz="1800" smtClean="0"/>
              <a:t>RACH preamble/resource</a:t>
            </a:r>
          </a:p>
          <a:p>
            <a:pPr lvl="2"/>
            <a:r>
              <a:rPr lang="en-US" sz="1800" smtClean="0"/>
              <a:t>Msg. 3</a:t>
            </a:r>
          </a:p>
          <a:p>
            <a:pPr>
              <a:buNone/>
            </a:pPr>
            <a:r>
              <a:rPr lang="en-GB" sz="2800" b="1" u="sng" smtClean="0"/>
              <a:t>Agreements (RAN1#87):</a:t>
            </a:r>
            <a:endParaRPr lang="en-US" sz="2800" smtClean="0"/>
          </a:p>
          <a:p>
            <a:pPr lvl="0"/>
            <a:r>
              <a:rPr lang="en-GB" sz="2400" smtClean="0"/>
              <a:t>Regardless of whether Tx/Rx reciprocity is available or not at gNB at least for multiple beams operation,</a:t>
            </a:r>
            <a:endParaRPr lang="en-US" sz="2400" smtClean="0"/>
          </a:p>
          <a:p>
            <a:pPr lvl="1"/>
            <a:r>
              <a:rPr lang="en-GB" sz="2000" b="1" smtClean="0"/>
              <a:t>At gNB, the DL Tx beam for message 2 can be obtained based on the detected RACH preamble/resource and the corresponding association</a:t>
            </a:r>
            <a:endParaRPr lang="en-US" sz="2000" b="1" smtClean="0"/>
          </a:p>
          <a:p>
            <a:pPr>
              <a:buNone/>
            </a:pPr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Problem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sv-SE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sv-SE" smtClean="0"/>
              <a:t>To indicate the best DL Tx beam, the number of subsets of RACH resources needs to be at least equal to the number of SS blocks.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smtClean="0"/>
              <a:t>In multi-beam, this may result in excessive RACH overhead, also when the RACH load is low.</a:t>
            </a:r>
          </a:p>
          <a:p>
            <a:pPr marL="742950" lvl="2" indent="-342900"/>
            <a:r>
              <a:rPr lang="sv-SE" smtClean="0"/>
              <a:t>Less resources for UL and DL data</a:t>
            </a:r>
          </a:p>
          <a:p>
            <a:pPr marL="742950" lvl="2" indent="-342900"/>
            <a:r>
              <a:rPr lang="sv-SE" smtClean="0"/>
              <a:t>Higher network power consumption due to excessive PRACH detection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smtClean="0"/>
              <a:t>Fewer subsets of RACH resources than SS blocks </a:t>
            </a:r>
            <a:r>
              <a:rPr lang="sv-SE" smtClean="0">
                <a:sym typeface="Wingdings" pitchFamily="2" charset="2"/>
              </a:rPr>
              <a:t> ambiguity on best DL Tx beam</a:t>
            </a:r>
            <a:r>
              <a:rPr lang="sv-SE" smtClean="0"/>
              <a:t>.</a:t>
            </a:r>
          </a:p>
          <a:p>
            <a:pPr marL="342900" lvl="1" indent="-342900">
              <a:buNone/>
            </a:pPr>
            <a:endParaRPr lang="sv-SE" smtClean="0"/>
          </a:p>
          <a:p>
            <a:pPr marL="342900" lvl="1" indent="-342900">
              <a:buFont typeface="Arial" pitchFamily="34" charset="0"/>
              <a:buChar char="•"/>
            </a:pPr>
            <a:endParaRPr lang="sv-SE" smtClean="0"/>
          </a:p>
          <a:p>
            <a:pPr marL="742950" lvl="2" indent="-342900"/>
            <a:endParaRPr lang="en-US" smtClean="0">
              <a:solidFill>
                <a:srgbClr val="FF0000"/>
              </a:solidFill>
            </a:endParaRPr>
          </a:p>
          <a:p>
            <a:pPr marL="742950" lvl="2" indent="-342900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Problem Example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Example scenario with more SS blocks than subsets of RACH resources:</a:t>
            </a:r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  <p:sp>
        <p:nvSpPr>
          <p:cNvPr id="66" name="Rectangle 65"/>
          <p:cNvSpPr/>
          <p:nvPr/>
        </p:nvSpPr>
        <p:spPr>
          <a:xfrm>
            <a:off x="1259632" y="236165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7" name="Rectangle 66"/>
          <p:cNvSpPr/>
          <p:nvPr/>
        </p:nvSpPr>
        <p:spPr>
          <a:xfrm>
            <a:off x="1691680" y="236165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8" name="Rectangle 67"/>
          <p:cNvSpPr/>
          <p:nvPr/>
        </p:nvSpPr>
        <p:spPr>
          <a:xfrm>
            <a:off x="2555776" y="236165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1449157" y="2071880"/>
            <a:ext cx="6336704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449157" y="2071880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3609397" y="2350621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545501" y="2793701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6598237" y="2350620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121565" y="235062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77" name="Straight Arrow Connector 76"/>
          <p:cNvCxnSpPr>
            <a:stCxn id="74" idx="3"/>
            <a:endCxn id="75" idx="1"/>
          </p:cNvCxnSpPr>
          <p:nvPr/>
        </p:nvCxnSpPr>
        <p:spPr>
          <a:xfrm flipV="1">
            <a:off x="6212882" y="2674656"/>
            <a:ext cx="385355" cy="442211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74" idx="1"/>
            <a:endCxn id="73" idx="3"/>
          </p:cNvCxnSpPr>
          <p:nvPr/>
        </p:nvCxnSpPr>
        <p:spPr>
          <a:xfrm flipH="1" flipV="1">
            <a:off x="4185461" y="2674657"/>
            <a:ext cx="360040" cy="44221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3897429" y="2071880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874419" y="235991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2771800" y="2071880"/>
            <a:ext cx="0" cy="289773"/>
          </a:xfrm>
          <a:prstGeom prst="straightConnector1">
            <a:avLst/>
          </a:prstGeom>
          <a:ln w="25400">
            <a:solidFill>
              <a:srgbClr val="C0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>
            <a:off x="6921765" y="2071880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/>
          <p:cNvGrpSpPr/>
          <p:nvPr/>
        </p:nvGrpSpPr>
        <p:grpSpPr>
          <a:xfrm>
            <a:off x="1259632" y="3079992"/>
            <a:ext cx="432048" cy="432048"/>
            <a:chOff x="107504" y="2996952"/>
            <a:chExt cx="864096" cy="864096"/>
          </a:xfrm>
        </p:grpSpPr>
        <p:sp>
          <p:nvSpPr>
            <p:cNvPr id="85" name="Oval 84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555776" y="3079992"/>
            <a:ext cx="432048" cy="432048"/>
            <a:chOff x="3635896" y="2348880"/>
            <a:chExt cx="864096" cy="864096"/>
          </a:xfrm>
        </p:grpSpPr>
        <p:sp>
          <p:nvSpPr>
            <p:cNvPr id="90" name="Oval 89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691680" y="3079992"/>
            <a:ext cx="432048" cy="432048"/>
            <a:chOff x="3635896" y="2348880"/>
            <a:chExt cx="864096" cy="864096"/>
          </a:xfrm>
        </p:grpSpPr>
        <p:sp>
          <p:nvSpPr>
            <p:cNvPr id="95" name="Oval 94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681405" y="3079992"/>
            <a:ext cx="432048" cy="432048"/>
            <a:chOff x="107504" y="2996952"/>
            <a:chExt cx="864096" cy="864096"/>
          </a:xfrm>
        </p:grpSpPr>
        <p:sp>
          <p:nvSpPr>
            <p:cNvPr id="101" name="Oval 100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107504" y="3079992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6633733" y="3079992"/>
            <a:ext cx="432048" cy="432048"/>
            <a:chOff x="107504" y="2996952"/>
            <a:chExt cx="864096" cy="864096"/>
          </a:xfrm>
        </p:grpSpPr>
        <p:sp>
          <p:nvSpPr>
            <p:cNvPr id="107" name="Oval 10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2051720" y="1702548"/>
            <a:ext cx="5839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without beam correspondence (TRP Rx beam sweeping)</a:t>
            </a:r>
            <a:endParaRPr lang="en-US"/>
          </a:p>
        </p:txBody>
      </p:sp>
      <p:sp>
        <p:nvSpPr>
          <p:cNvPr id="116" name="Curved Right Arrow 115"/>
          <p:cNvSpPr/>
          <p:nvPr/>
        </p:nvSpPr>
        <p:spPr>
          <a:xfrm rot="13994125">
            <a:off x="3794432" y="2950035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8" name="Curved Right Arrow 117"/>
          <p:cNvSpPr/>
          <p:nvPr/>
        </p:nvSpPr>
        <p:spPr>
          <a:xfrm rot="13994125">
            <a:off x="6746761" y="2950033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419872" y="3574757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  <p:sp>
        <p:nvSpPr>
          <p:cNvPr id="131" name="TextBox 130"/>
          <p:cNvSpPr txBox="1"/>
          <p:nvPr/>
        </p:nvSpPr>
        <p:spPr>
          <a:xfrm>
            <a:off x="6403131" y="3584049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  <p:sp>
        <p:nvSpPr>
          <p:cNvPr id="132" name="Rectangle 131"/>
          <p:cNvSpPr/>
          <p:nvPr/>
        </p:nvSpPr>
        <p:spPr>
          <a:xfrm>
            <a:off x="2123728" y="236165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cxnSp>
        <p:nvCxnSpPr>
          <p:cNvPr id="133" name="Straight Arrow Connector 132"/>
          <p:cNvCxnSpPr/>
          <p:nvPr/>
        </p:nvCxnSpPr>
        <p:spPr>
          <a:xfrm>
            <a:off x="2339752" y="2071880"/>
            <a:ext cx="0" cy="289773"/>
          </a:xfrm>
          <a:prstGeom prst="straightConnector1">
            <a:avLst/>
          </a:prstGeom>
          <a:ln w="25400">
            <a:solidFill>
              <a:srgbClr val="FFC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2123728" y="3079992"/>
            <a:ext cx="432048" cy="432048"/>
            <a:chOff x="3635896" y="2348880"/>
            <a:chExt cx="864096" cy="864096"/>
          </a:xfrm>
        </p:grpSpPr>
        <p:sp>
          <p:nvSpPr>
            <p:cNvPr id="135" name="Oval 134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7" name="Oval 136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39" name="Straight Arrow Connector 138"/>
          <p:cNvCxnSpPr/>
          <p:nvPr/>
        </p:nvCxnSpPr>
        <p:spPr>
          <a:xfrm>
            <a:off x="1907704" y="2071880"/>
            <a:ext cx="0" cy="289773"/>
          </a:xfrm>
          <a:prstGeom prst="straightConnector1">
            <a:avLst/>
          </a:prstGeom>
          <a:ln w="25400">
            <a:solidFill>
              <a:srgbClr val="00B05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/>
          <p:cNvSpPr txBox="1"/>
          <p:nvPr/>
        </p:nvSpPr>
        <p:spPr>
          <a:xfrm>
            <a:off x="0" y="1916832"/>
            <a:ext cx="1410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Many-to-one</a:t>
            </a:r>
          </a:p>
          <a:p>
            <a:r>
              <a:rPr lang="sv-SE" smtClean="0"/>
              <a:t>Association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sv-SE" smtClean="0"/>
              <a:t>For the case without gNB Tx/Rx beam correspondence, gNB can configure an association between DL signal/channel, and a subset of RACH resources and/or a subset of preamble indices, for determining Msg2 DL Tx beam.</a:t>
            </a:r>
          </a:p>
          <a:p>
            <a:pPr marL="742950" lvl="2" indent="-342900"/>
            <a:r>
              <a:rPr lang="en-US" smtClean="0"/>
              <a:t>Based on the DL measurement and the corresponding association, UE selects the subset of RACH resources and/or the subset of RACH preamble indices</a:t>
            </a:r>
          </a:p>
          <a:p>
            <a:pPr marL="742950" lvl="2" indent="-342900"/>
            <a:r>
              <a:rPr lang="sv-SE" smtClean="0"/>
              <a:t>A preamble index consists of preamble sequence index and OCC index, if OCC is supported</a:t>
            </a:r>
          </a:p>
          <a:p>
            <a:pPr marL="1200150" lvl="3" indent="-342900"/>
            <a:r>
              <a:rPr lang="sv-SE" smtClean="0"/>
              <a:t>Note: a subset of preambles can be indicated by OCC indices</a:t>
            </a:r>
          </a:p>
          <a:p>
            <a:pPr marL="742950" lvl="2" indent="-342900"/>
            <a:endParaRPr lang="sv-SE" smtClean="0"/>
          </a:p>
          <a:p>
            <a:pPr marL="742950" lvl="2" indent="-342900"/>
            <a:endParaRPr lang="en-US" smtClean="0"/>
          </a:p>
          <a:p>
            <a:pPr marL="742950" lvl="2" indent="-342900"/>
            <a:endParaRPr lang="en-US" smtClean="0"/>
          </a:p>
          <a:p>
            <a:pPr marL="342900" lvl="1" indent="-342900">
              <a:buFont typeface="Arial" pitchFamily="34" charset="0"/>
              <a:buChar char="•"/>
            </a:pPr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Solution Example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pPr>
              <a:buNone/>
            </a:pPr>
            <a:endParaRPr lang="sv-SE" sz="2400" smtClean="0"/>
          </a:p>
          <a:p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2241245" y="1134036"/>
            <a:ext cx="6336704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11560" y="980728"/>
            <a:ext cx="1410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Many-to-one</a:t>
            </a:r>
          </a:p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401485" y="1412777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337589" y="1628800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7390325" y="141277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913653" y="119675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77" name="Straight Arrow Connector 76"/>
          <p:cNvCxnSpPr>
            <a:stCxn id="74" idx="3"/>
            <a:endCxn id="75" idx="1"/>
          </p:cNvCxnSpPr>
          <p:nvPr/>
        </p:nvCxnSpPr>
        <p:spPr>
          <a:xfrm flipV="1">
            <a:off x="7004970" y="1736812"/>
            <a:ext cx="385355" cy="21515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74" idx="1"/>
            <a:endCxn id="73" idx="3"/>
          </p:cNvCxnSpPr>
          <p:nvPr/>
        </p:nvCxnSpPr>
        <p:spPr>
          <a:xfrm flipH="1" flipV="1">
            <a:off x="4977549" y="1736813"/>
            <a:ext cx="360040" cy="215153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4689517" y="1134036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8666507" y="142206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83" name="Straight Arrow Connector 82"/>
          <p:cNvCxnSpPr/>
          <p:nvPr/>
        </p:nvCxnSpPr>
        <p:spPr>
          <a:xfrm>
            <a:off x="7713853" y="1134036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99"/>
          <p:cNvGrpSpPr/>
          <p:nvPr/>
        </p:nvGrpSpPr>
        <p:grpSpPr>
          <a:xfrm>
            <a:off x="4473493" y="2142148"/>
            <a:ext cx="432048" cy="432048"/>
            <a:chOff x="107504" y="2996952"/>
            <a:chExt cx="864096" cy="864096"/>
          </a:xfrm>
        </p:grpSpPr>
        <p:sp>
          <p:nvSpPr>
            <p:cNvPr id="101" name="Oval 100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899592" y="2142148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22" name="Group 105"/>
          <p:cNvGrpSpPr/>
          <p:nvPr/>
        </p:nvGrpSpPr>
        <p:grpSpPr>
          <a:xfrm>
            <a:off x="7425821" y="2142148"/>
            <a:ext cx="432048" cy="432048"/>
            <a:chOff x="107504" y="2996952"/>
            <a:chExt cx="864096" cy="864096"/>
          </a:xfrm>
        </p:grpSpPr>
        <p:sp>
          <p:nvSpPr>
            <p:cNvPr id="107" name="Oval 10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3465381" y="764704"/>
            <a:ext cx="3486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without beam correspondence</a:t>
            </a:r>
            <a:endParaRPr lang="en-US"/>
          </a:p>
        </p:txBody>
      </p:sp>
      <p:sp>
        <p:nvSpPr>
          <p:cNvPr id="118" name="TextBox 117"/>
          <p:cNvSpPr txBox="1"/>
          <p:nvPr/>
        </p:nvSpPr>
        <p:spPr>
          <a:xfrm>
            <a:off x="179512" y="278092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mtClean="0">
                <a:solidFill>
                  <a:srgbClr val="FF0000"/>
                </a:solidFill>
              </a:rPr>
              <a:t>Subsets of RACH </a:t>
            </a:r>
          </a:p>
          <a:p>
            <a:pPr algn="r"/>
            <a:r>
              <a:rPr lang="sv-SE" smtClean="0">
                <a:solidFill>
                  <a:srgbClr val="FF0000"/>
                </a:solidFill>
              </a:rPr>
              <a:t>preamble indices: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922524" y="3068960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{0-9}</a:t>
            </a:r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2267744" y="285293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{10-19}</a:t>
            </a:r>
            <a:endParaRPr lang="en-US"/>
          </a:p>
        </p:txBody>
      </p:sp>
      <p:sp>
        <p:nvSpPr>
          <p:cNvPr id="126" name="TextBox 125"/>
          <p:cNvSpPr txBox="1"/>
          <p:nvPr/>
        </p:nvSpPr>
        <p:spPr>
          <a:xfrm>
            <a:off x="3200399" y="285293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{30-39}</a:t>
            </a:r>
            <a:endParaRPr lang="en-US"/>
          </a:p>
        </p:txBody>
      </p:sp>
      <p:sp>
        <p:nvSpPr>
          <p:cNvPr id="142" name="Curved Right Arrow 141"/>
          <p:cNvSpPr/>
          <p:nvPr/>
        </p:nvSpPr>
        <p:spPr>
          <a:xfrm rot="13994125">
            <a:off x="4586520" y="2074906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4" name="Curved Right Arrow 143"/>
          <p:cNvSpPr/>
          <p:nvPr/>
        </p:nvSpPr>
        <p:spPr>
          <a:xfrm rot="13994125">
            <a:off x="7538849" y="2074904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211960" y="2699628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  <p:sp>
        <p:nvSpPr>
          <p:cNvPr id="147" name="TextBox 146"/>
          <p:cNvSpPr txBox="1"/>
          <p:nvPr/>
        </p:nvSpPr>
        <p:spPr>
          <a:xfrm>
            <a:off x="7195219" y="2708920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  <p:sp>
        <p:nvSpPr>
          <p:cNvPr id="132" name="Rectangle 131"/>
          <p:cNvSpPr/>
          <p:nvPr/>
        </p:nvSpPr>
        <p:spPr>
          <a:xfrm>
            <a:off x="2051720" y="141451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2483768" y="141451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347864" y="141451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cxnSp>
        <p:nvCxnSpPr>
          <p:cNvPr id="149" name="Straight Arrow Connector 148"/>
          <p:cNvCxnSpPr/>
          <p:nvPr/>
        </p:nvCxnSpPr>
        <p:spPr>
          <a:xfrm>
            <a:off x="2241245" y="1124744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/>
          <p:nvPr/>
        </p:nvCxnSpPr>
        <p:spPr>
          <a:xfrm>
            <a:off x="3563888" y="1124744"/>
            <a:ext cx="0" cy="289773"/>
          </a:xfrm>
          <a:prstGeom prst="straightConnector1">
            <a:avLst/>
          </a:prstGeom>
          <a:ln w="25400">
            <a:solidFill>
              <a:srgbClr val="C0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Group 150"/>
          <p:cNvGrpSpPr/>
          <p:nvPr/>
        </p:nvGrpSpPr>
        <p:grpSpPr>
          <a:xfrm>
            <a:off x="2051720" y="2132856"/>
            <a:ext cx="432048" cy="432048"/>
            <a:chOff x="107504" y="2996952"/>
            <a:chExt cx="864096" cy="864096"/>
          </a:xfrm>
        </p:grpSpPr>
        <p:sp>
          <p:nvSpPr>
            <p:cNvPr id="152" name="Oval 151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4" name="Oval 153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347864" y="2132856"/>
            <a:ext cx="432048" cy="432048"/>
            <a:chOff x="3635896" y="2348880"/>
            <a:chExt cx="864096" cy="864096"/>
          </a:xfrm>
        </p:grpSpPr>
        <p:sp>
          <p:nvSpPr>
            <p:cNvPr id="157" name="Oval 156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9" name="Oval 158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483768" y="2132856"/>
            <a:ext cx="432048" cy="432048"/>
            <a:chOff x="3635896" y="2348880"/>
            <a:chExt cx="864096" cy="864096"/>
          </a:xfrm>
        </p:grpSpPr>
        <p:sp>
          <p:nvSpPr>
            <p:cNvPr id="162" name="Oval 161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6" name="Rectangle 165"/>
          <p:cNvSpPr/>
          <p:nvPr/>
        </p:nvSpPr>
        <p:spPr>
          <a:xfrm>
            <a:off x="2915816" y="141451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cxnSp>
        <p:nvCxnSpPr>
          <p:cNvPr id="167" name="Straight Arrow Connector 166"/>
          <p:cNvCxnSpPr/>
          <p:nvPr/>
        </p:nvCxnSpPr>
        <p:spPr>
          <a:xfrm>
            <a:off x="3131840" y="1124744"/>
            <a:ext cx="0" cy="289773"/>
          </a:xfrm>
          <a:prstGeom prst="straightConnector1">
            <a:avLst/>
          </a:prstGeom>
          <a:ln w="25400">
            <a:solidFill>
              <a:srgbClr val="FFC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8" name="Group 167"/>
          <p:cNvGrpSpPr/>
          <p:nvPr/>
        </p:nvGrpSpPr>
        <p:grpSpPr>
          <a:xfrm>
            <a:off x="2915816" y="2132856"/>
            <a:ext cx="432048" cy="432048"/>
            <a:chOff x="3635896" y="2348880"/>
            <a:chExt cx="864096" cy="864096"/>
          </a:xfrm>
        </p:grpSpPr>
        <p:sp>
          <p:nvSpPr>
            <p:cNvPr id="169" name="Oval 168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0" name="Oval 169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1" name="Oval 170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73" name="Straight Arrow Connector 172"/>
          <p:cNvCxnSpPr/>
          <p:nvPr/>
        </p:nvCxnSpPr>
        <p:spPr>
          <a:xfrm>
            <a:off x="2699792" y="1124744"/>
            <a:ext cx="0" cy="289773"/>
          </a:xfrm>
          <a:prstGeom prst="straightConnector1">
            <a:avLst/>
          </a:prstGeom>
          <a:ln w="25400">
            <a:solidFill>
              <a:srgbClr val="00B05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2699792" y="3068960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{20-29}</a:t>
            </a:r>
            <a:endParaRPr lang="en-US"/>
          </a:p>
        </p:txBody>
      </p:sp>
      <p:sp>
        <p:nvSpPr>
          <p:cNvPr id="175" name="Down Arrow 174"/>
          <p:cNvSpPr/>
          <p:nvPr/>
        </p:nvSpPr>
        <p:spPr>
          <a:xfrm>
            <a:off x="2195736" y="2636912"/>
            <a:ext cx="72008" cy="504056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Down Arrow 175"/>
          <p:cNvSpPr/>
          <p:nvPr/>
        </p:nvSpPr>
        <p:spPr>
          <a:xfrm>
            <a:off x="3131840" y="2636912"/>
            <a:ext cx="72008" cy="504056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Down Arrow 176"/>
          <p:cNvSpPr/>
          <p:nvPr/>
        </p:nvSpPr>
        <p:spPr>
          <a:xfrm>
            <a:off x="2699792" y="2636912"/>
            <a:ext cx="72008" cy="288032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Down Arrow 177"/>
          <p:cNvSpPr/>
          <p:nvPr/>
        </p:nvSpPr>
        <p:spPr>
          <a:xfrm>
            <a:off x="3563888" y="2636912"/>
            <a:ext cx="72008" cy="28803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6891</TotalTime>
  <Words>552</Words>
  <Application>Microsoft Office PowerPoint</Application>
  <PresentationFormat>On-screen Show (4:3)</PresentationFormat>
  <Paragraphs>107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テーマ</vt:lpstr>
      <vt:lpstr>WF on RACH association</vt:lpstr>
      <vt:lpstr>Background</vt:lpstr>
      <vt:lpstr>Background</vt:lpstr>
      <vt:lpstr>Problem</vt:lpstr>
      <vt:lpstr>Problem Example</vt:lpstr>
      <vt:lpstr>Proposal</vt:lpstr>
      <vt:lpstr>Solution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association</dc:title>
  <dc:creator>PS2</dc:creator>
  <cp:lastModifiedBy>PS</cp:lastModifiedBy>
  <cp:revision>383</cp:revision>
  <dcterms:created xsi:type="dcterms:W3CDTF">2016-04-11T23:33:51Z</dcterms:created>
  <dcterms:modified xsi:type="dcterms:W3CDTF">2017-02-15T07:00:25Z</dcterms:modified>
</cp:coreProperties>
</file>