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80" autoAdjust="0"/>
    <p:restoredTop sz="96104" autoAdjust="0"/>
  </p:normalViewPr>
  <p:slideViewPr>
    <p:cSldViewPr>
      <p:cViewPr>
        <p:scale>
          <a:sx n="75" d="100"/>
          <a:sy n="75" d="100"/>
        </p:scale>
        <p:origin x="-1344" y="21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F274-7883-4200-994F-33559A0AC0FE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164F-48F1-4A19-9954-CBF8738B4F93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DF44-AAB2-4959-8F9F-AAF286D213DF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C1A2C-B2D5-4CCE-B835-C7C88AABBCF7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CE6F-1165-4FB3-89C2-F571ABB5D54E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4CF55-1C52-4D3F-AD1A-F36FEC4743AE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31809-2674-4B42-B2BE-B75079C18800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D89D8-15BB-4E8B-8F36-6C8313C58A49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B0CFB-34B2-42DF-838D-DF8591149873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6E9-0DB4-42EE-AD1F-FC5D22F34512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FB0D-5A9D-48A2-86EC-C5172315F816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492AC-C5F1-4637-86C6-CE359B7309EB}" type="datetime1">
              <a:rPr lang="en-US" altLang="zh-CN" smtClean="0"/>
              <a:pPr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0000"/>
                </a:solidFill>
              </a:rPr>
              <a:t>3GPP TSG RAN WG1 Meeting #</a:t>
            </a:r>
            <a:r>
              <a:rPr lang="en-GB" sz="2400" b="1" dirty="0" smtClean="0">
                <a:solidFill>
                  <a:srgbClr val="000000"/>
                </a:solidFill>
              </a:rPr>
              <a:t>87</a:t>
            </a:r>
            <a:r>
              <a:rPr lang="en-GB" sz="2400" b="1" dirty="0">
                <a:solidFill>
                  <a:srgbClr val="000000"/>
                </a:solidFill>
              </a:rPr>
              <a:t>	</a:t>
            </a:r>
            <a:r>
              <a:rPr lang="en-GB" sz="2400" b="1" dirty="0" smtClean="0">
                <a:solidFill>
                  <a:srgbClr val="000000"/>
                </a:solidFill>
              </a:rPr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R1-1613746 </a:t>
            </a:r>
            <a:r>
              <a:rPr lang="en-US" altLang="zh-CN" sz="2400" b="1" dirty="0">
                <a:solidFill>
                  <a:srgbClr val="000000"/>
                </a:solidFill>
              </a:rPr>
              <a:t>Reno, USA, November 14-18, 2016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r>
              <a:rPr kumimoji="1" lang="en-US" altLang="ja-JP" sz="2400" b="1" dirty="0"/>
              <a:t>Agenda item: </a:t>
            </a:r>
            <a:r>
              <a:rPr lang="en-US" altLang="zh-CN" sz="2400" b="1" dirty="0"/>
              <a:t>7.1.3.3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Type I &amp; Type II CSI Feedback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China Unicom, </a:t>
            </a:r>
            <a:r>
              <a:rPr lang="en-GB" altLang="zh-CN" sz="2800" dirty="0" smtClean="0"/>
              <a:t>Intel, Samsung, Ericsson, CATT</a:t>
            </a:r>
            <a:r>
              <a:rPr lang="en-GB" altLang="zh-CN" sz="2800" dirty="0" smtClean="0"/>
              <a:t>, LGE, </a:t>
            </a:r>
            <a:r>
              <a:rPr lang="en-GB" altLang="zh-CN" sz="2800" dirty="0" smtClean="0"/>
              <a:t>[Nokia</a:t>
            </a:r>
            <a:r>
              <a:rPr lang="en-GB" altLang="zh-CN" sz="2800" dirty="0" smtClean="0"/>
              <a:t>, Alcatel-Lucent Shanghai </a:t>
            </a:r>
            <a:r>
              <a:rPr lang="en-GB" altLang="zh-CN" sz="2800" dirty="0" smtClean="0"/>
              <a:t>Bell</a:t>
            </a:r>
            <a:r>
              <a:rPr lang="en-GB" altLang="zh-CN" sz="2800" dirty="0" smtClean="0"/>
              <a:t>]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In RAN1#86bis, the following agreements were made:</a:t>
            </a:r>
          </a:p>
          <a:p>
            <a:pPr hangingPunct="0"/>
            <a:r>
              <a:rPr lang="en-US" altLang="zh-CN" dirty="0"/>
              <a:t>NR supports CSI reporting with two types of spatial information feedback</a:t>
            </a:r>
            <a:endParaRPr lang="zh-CN" altLang="zh-CN" dirty="0"/>
          </a:p>
          <a:p>
            <a:pPr lvl="1" hangingPunct="0"/>
            <a:r>
              <a:rPr lang="en-US" altLang="zh-CN" dirty="0"/>
              <a:t>Type I feedback: Normal </a:t>
            </a:r>
            <a:endParaRPr lang="zh-CN" altLang="zh-CN" dirty="0"/>
          </a:p>
          <a:p>
            <a:pPr lvl="2" hangingPunct="0"/>
            <a:r>
              <a:rPr lang="en-US" altLang="zh-CN" dirty="0"/>
              <a:t>Codebook-based PMI feedback with normal spatial resolution</a:t>
            </a:r>
            <a:endParaRPr lang="zh-CN" altLang="zh-CN" dirty="0"/>
          </a:p>
          <a:p>
            <a:pPr lvl="1" hangingPunct="0"/>
            <a:r>
              <a:rPr lang="en-US" altLang="zh-CN" dirty="0"/>
              <a:t>Type II feedback: Enhanced </a:t>
            </a:r>
            <a:endParaRPr lang="zh-CN" altLang="zh-CN" dirty="0"/>
          </a:p>
          <a:p>
            <a:pPr lvl="2" hangingPunct="0"/>
            <a:r>
              <a:rPr lang="en-US" altLang="zh-CN" dirty="0"/>
              <a:t>“Explicit” feedback and/or codebook-based feedback with higher spatial resolution </a:t>
            </a:r>
            <a:endParaRPr lang="zh-CN" altLang="zh-CN" dirty="0"/>
          </a:p>
          <a:p>
            <a:pPr lvl="1" hangingPunct="0"/>
            <a:r>
              <a:rPr lang="en-US" altLang="zh-CN" dirty="0"/>
              <a:t>For Type I and II, CSI feedback per </a:t>
            </a:r>
            <a:r>
              <a:rPr lang="en-US" altLang="zh-CN" dirty="0" err="1"/>
              <a:t>subband</a:t>
            </a:r>
            <a:r>
              <a:rPr lang="en-US" altLang="zh-CN" dirty="0"/>
              <a:t> as well as wideband feedback are supported</a:t>
            </a:r>
            <a:endParaRPr lang="zh-CN" altLang="zh-CN" dirty="0"/>
          </a:p>
          <a:p>
            <a:pPr lvl="1" hangingPunct="0"/>
            <a:r>
              <a:rPr lang="en-US" altLang="zh-CN" dirty="0"/>
              <a:t>For Type I and II, beam-related feedback can be included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58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85800"/>
            <a:ext cx="8458200" cy="2362200"/>
          </a:xfrm>
        </p:spPr>
        <p:txBody>
          <a:bodyPr>
            <a:noAutofit/>
          </a:bodyPr>
          <a:lstStyle/>
          <a:p>
            <a:pPr lvl="0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For Type I CSI, PMI codebook has at least two stages W = W1W2</a:t>
            </a:r>
            <a:endParaRPr lang="zh-CN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W1 codebook comprises of beam groups/vectors </a:t>
            </a:r>
            <a:endParaRPr lang="zh-CN" altLang="zh-CN" sz="1400" dirty="0" smtClean="0"/>
          </a:p>
          <a:p>
            <a:pPr lvl="2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E.g. LTE W1 codebook</a:t>
            </a:r>
            <a:endParaRPr lang="zh-CN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FFS structure and configuration of W1 codebook, e.g. number of ports, grid of beams, orthogonal, non-orthogonal, beam broadening, etc</a:t>
            </a:r>
            <a:endParaRPr lang="zh-CN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FFS frequency granularity of W1 and W2 reporting</a:t>
            </a:r>
            <a:endParaRPr lang="zh-CN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FFS on additional support of W3 (location of W3 matrix is FFS), e.g. multi-panel support, analog beam selection</a:t>
            </a:r>
            <a:endParaRPr lang="zh-CN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Note multi-panel support may be captured in W1, W2 and/or W3</a:t>
            </a:r>
            <a:endParaRPr lang="zh-CN" altLang="zh-CN" sz="1400" dirty="0" smtClean="0"/>
          </a:p>
          <a:p>
            <a:pPr lvl="0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For Type II CSI, </a:t>
            </a:r>
            <a:endParaRPr lang="zh-CN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Study the following CSI feedback schemes</a:t>
            </a:r>
            <a:endParaRPr lang="zh-CN" altLang="zh-CN" sz="1400" dirty="0" smtClean="0"/>
          </a:p>
          <a:p>
            <a:pPr lvl="2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Analog CSI feedback</a:t>
            </a:r>
            <a:endParaRPr lang="zh-CN" altLang="zh-CN" sz="1400" dirty="0" smtClean="0"/>
          </a:p>
          <a:p>
            <a:pPr lvl="2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Linear combination based CSI feedback</a:t>
            </a:r>
            <a:endParaRPr lang="zh-CN" altLang="zh-CN" sz="1400" dirty="0" smtClean="0"/>
          </a:p>
          <a:p>
            <a:pPr lvl="3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For example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Projection of channel and/or covariance matrix and/or eigenvectors onto a basis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Linear combination of a basis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Schemes may have orthogonal and/or non-orthogonal basis</a:t>
            </a:r>
            <a:endParaRPr lang="zh-CN" altLang="zh-CN" sz="1400" dirty="0" smtClean="0"/>
          </a:p>
          <a:p>
            <a:pPr lvl="3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Quantization examples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Magnitude and phase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Real and imaginary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Vector quantization</a:t>
            </a:r>
            <a:endParaRPr lang="zh-CN" altLang="zh-CN" sz="1400" dirty="0" smtClean="0"/>
          </a:p>
          <a:p>
            <a:pPr lvl="2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err="1" smtClean="0"/>
              <a:t>Precoder</a:t>
            </a:r>
            <a:r>
              <a:rPr lang="en-US" altLang="zh-CN" sz="1400" dirty="0" smtClean="0"/>
              <a:t> / </a:t>
            </a:r>
            <a:r>
              <a:rPr lang="en-US" altLang="zh-CN" sz="1400" dirty="0" err="1" smtClean="0"/>
              <a:t>Precoding</a:t>
            </a:r>
            <a:r>
              <a:rPr lang="en-US" altLang="zh-CN" sz="1400" dirty="0" smtClean="0"/>
              <a:t> Matrix</a:t>
            </a:r>
            <a:endParaRPr lang="zh-CN" altLang="zh-CN" sz="1400" dirty="0" smtClean="0"/>
          </a:p>
          <a:p>
            <a:pPr lvl="2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Contents for Quantized or </a:t>
            </a:r>
            <a:r>
              <a:rPr lang="en-US" altLang="zh-CN" sz="1400" dirty="0" err="1" smtClean="0"/>
              <a:t>Unquantized</a:t>
            </a:r>
            <a:r>
              <a:rPr lang="en-US" altLang="zh-CN" sz="1400" dirty="0" smtClean="0"/>
              <a:t> CSI feedback</a:t>
            </a:r>
            <a:endParaRPr lang="zh-CN" altLang="zh-CN" sz="1400" dirty="0" smtClean="0"/>
          </a:p>
          <a:p>
            <a:pPr lvl="3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Channel covariance matrix feedback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e.g. </a:t>
            </a:r>
            <a:r>
              <a:rPr lang="en-US" altLang="zh-CN" sz="1400" dirty="0" err="1" smtClean="0"/>
              <a:t>Hermitian</a:t>
            </a:r>
            <a:r>
              <a:rPr lang="en-US" altLang="zh-CN" sz="1400" dirty="0" smtClean="0"/>
              <a:t>-form codebook, analog CSI feedback, linear combination codebook</a:t>
            </a:r>
            <a:endParaRPr lang="zh-CN" altLang="zh-CN" sz="1400" dirty="0" smtClean="0"/>
          </a:p>
          <a:p>
            <a:pPr lvl="3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Channel Approximation and/or Measurement 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e.g. analog CSI feedback, linear combination codebook</a:t>
            </a:r>
            <a:endParaRPr lang="zh-CN" altLang="zh-CN" sz="1400" dirty="0" smtClean="0"/>
          </a:p>
          <a:p>
            <a:pPr lvl="3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Channel Eigen vectors</a:t>
            </a:r>
            <a:endParaRPr lang="zh-CN" altLang="zh-CN" sz="1400" dirty="0" smtClean="0"/>
          </a:p>
          <a:p>
            <a:pPr lvl="4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e.g. analog CSI feedback, linear combination codebook</a:t>
            </a:r>
            <a:endParaRPr lang="zh-CN" altLang="zh-CN" sz="1400" dirty="0" smtClean="0"/>
          </a:p>
          <a:p>
            <a:pPr lvl="3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Other forms of channel representation are not excluded</a:t>
            </a:r>
            <a:r>
              <a:rPr lang="en-US" altLang="zh-CN" sz="1400" dirty="0" smtClean="0"/>
              <a:t>.</a:t>
            </a:r>
            <a:endParaRPr lang="zh-CN" altLang="zh-CN" sz="1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9818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7883</TotalTime>
  <Words>330</Words>
  <Application>Microsoft Office PowerPoint</Application>
  <PresentationFormat>全屏显示(4:3)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(C)</dc:creator>
  <cp:lastModifiedBy>Ming Lei</cp:lastModifiedBy>
  <cp:revision>19</cp:revision>
  <dcterms:created xsi:type="dcterms:W3CDTF">2016-03-24T01:14:08Z</dcterms:created>
  <dcterms:modified xsi:type="dcterms:W3CDTF">2016-11-18T18:12:38Z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(3)GCERDwNj452SQCt3Gi7Yqi6RqCXGLPr2AW0HMgABxLCCj6nRRWJrIogIII+P5aK0llw9yujz
SW4K5wFCbNC7yP6yPu32+k7Z3usumaUr7KL01hke0J7Ml6jvrXxRv0S20zrrpJOz91aoSSpp
EpQwyb+SUrkP0CtDugDm9cjJoSn6T+J00N1WGOAIiIEN8I25k41ZFpf3ndux03rPkALBCtDJ
prBbvhO7vGcllR9Ha8</vt:lpwstr>
  </property>
  <property fmtid="{D5CDD505-2E9C-101B-9397-08002B2CF9AE}" pid="9" name="_2015_ms_pID_7253431">
    <vt:lpwstr>x6wbZr6fYlIL3/4M6amHn0vn0IYCsFj1tMk0zsQgDN8OB5ZpGvKOoL
aPIST3qz5bAGsdUtZ0FMHjbOcGcsa4utnVZkSKNxjQCxSBzI91qdA32W8MrbRhS+emMhSre9
F/GssKwxjFZ9fvOEOx6ZwPmsLM0wYsUOjX3Sgq7eZiAEhGK1RVAsaqBjtia1kB0wivqTuU+G
qTQcT/tJKb31JIBtUOaMjcW+Myqfov6CPGWN</vt:lpwstr>
  </property>
  <property fmtid="{D5CDD505-2E9C-101B-9397-08002B2CF9AE}" pid="10" name="_2015_ms_pID_7253432">
    <vt:lpwstr>m9g/gXodiJk29yDuQVzH4RtQx4+f8wR7iC8Z
y+Boh0o/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1479444069</vt:lpwstr>
  </property>
</Properties>
</file>