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2" r:id="rId3"/>
    <p:sldId id="281" r:id="rId4"/>
    <p:sldId id="283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89" d="100"/>
          <a:sy n="89" d="100"/>
        </p:scale>
        <p:origin x="1531" y="4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2016/11/17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Mobility RS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Samsung, </a:t>
            </a:r>
            <a:r>
              <a:rPr kumimoji="1" lang="en-US" altLang="ja-JP" dirty="0" err="1" smtClean="0"/>
              <a:t>MediaTek</a:t>
            </a:r>
            <a:r>
              <a:rPr kumimoji="1" lang="en-US" altLang="ja-JP" dirty="0" smtClean="0"/>
              <a:t>, NTT DOCOMO, CATT, </a:t>
            </a:r>
            <a:r>
              <a:rPr lang="en-US" altLang="ja-JP" dirty="0" smtClean="0"/>
              <a:t>Qualcomm, Huawei, LGE, Ericsson, Intel</a:t>
            </a:r>
            <a:endParaRPr kumimoji="1" lang="en-US" altLang="ja-JP" dirty="0" smtClean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R1-1613678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8735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#87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Reno, USA, 14th </a:t>
            </a:r>
            <a:r>
              <a:rPr lang="en-US" altLang="ja-JP" sz="2400" dirty="0"/>
              <a:t>- </a:t>
            </a:r>
            <a:r>
              <a:rPr lang="en-US" altLang="ja-JP" sz="2400" dirty="0" smtClean="0"/>
              <a:t>18th November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7.1.2.6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6855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dirty="0" smtClean="0"/>
              <a:t>Agreements:</a:t>
            </a:r>
          </a:p>
          <a:p>
            <a:pPr lvl="1"/>
            <a:r>
              <a:rPr lang="en-US" dirty="0"/>
              <a:t>Study the following DL signals for IDLE mode RRM measurement</a:t>
            </a:r>
          </a:p>
          <a:p>
            <a:pPr lvl="2"/>
            <a:r>
              <a:rPr lang="en-US" dirty="0"/>
              <a:t>Option 1: Synchronization signal (e.g., NR-PSS, NR-SSS)</a:t>
            </a:r>
          </a:p>
          <a:p>
            <a:pPr lvl="2"/>
            <a:r>
              <a:rPr lang="en-US" dirty="0"/>
              <a:t>Option 2: RS for demodulating broadcast channel</a:t>
            </a:r>
          </a:p>
          <a:p>
            <a:pPr lvl="2"/>
            <a:r>
              <a:rPr lang="en-US" dirty="0"/>
              <a:t>Option 3: RS for mobility</a:t>
            </a:r>
          </a:p>
          <a:p>
            <a:pPr lvl="3"/>
            <a:r>
              <a:rPr lang="en-US" dirty="0"/>
              <a:t>FFS if and how to associate the cell ID with this RS</a:t>
            </a:r>
          </a:p>
          <a:p>
            <a:pPr lvl="3"/>
            <a:r>
              <a:rPr lang="en-US" dirty="0"/>
              <a:t>FFS this RS is for multi-beam and/or single-beam</a:t>
            </a:r>
          </a:p>
          <a:p>
            <a:pPr lvl="2"/>
            <a:r>
              <a:rPr lang="en-US" dirty="0"/>
              <a:t>Option 4: Any combinations of above</a:t>
            </a:r>
          </a:p>
          <a:p>
            <a:pPr lvl="2"/>
            <a:r>
              <a:rPr lang="en-US" dirty="0"/>
              <a:t>Other options are not precluded</a:t>
            </a:r>
          </a:p>
          <a:p>
            <a:pPr lvl="1"/>
            <a:r>
              <a:rPr lang="en-US" dirty="0"/>
              <a:t>Study the following DL signals </a:t>
            </a:r>
            <a:r>
              <a:rPr lang="en-GB" dirty="0"/>
              <a:t>for CONNECTED mode RRM measurement</a:t>
            </a:r>
            <a:endParaRPr lang="en-US" dirty="0"/>
          </a:p>
          <a:p>
            <a:pPr lvl="2"/>
            <a:r>
              <a:rPr lang="en-US" dirty="0"/>
              <a:t>Option 1: Cell related RS which is carrying Cell-ID (e.g. NR-PSS, NR-SSS)</a:t>
            </a:r>
          </a:p>
          <a:p>
            <a:pPr lvl="2"/>
            <a:r>
              <a:rPr lang="en-US" dirty="0"/>
              <a:t>Option 2: RS for mobility</a:t>
            </a:r>
          </a:p>
          <a:p>
            <a:pPr lvl="3"/>
            <a:r>
              <a:rPr lang="en-US" dirty="0"/>
              <a:t>FFS how to associate it with beam-ID and/or Cell-ID</a:t>
            </a:r>
          </a:p>
          <a:p>
            <a:pPr lvl="2"/>
            <a:r>
              <a:rPr lang="en-US" dirty="0"/>
              <a:t>Option 3: RS for demodulating broadcast channel</a:t>
            </a:r>
          </a:p>
          <a:p>
            <a:pPr lvl="2"/>
            <a:r>
              <a:rPr lang="en-US" dirty="0"/>
              <a:t>Option 4: A combination of option 1 and 2</a:t>
            </a:r>
          </a:p>
          <a:p>
            <a:pPr lvl="2"/>
            <a:r>
              <a:rPr lang="en-US" dirty="0"/>
              <a:t>Other options are not precluded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62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35285"/>
            <a:ext cx="843528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Consider the following signal combinations for inter-cell RRM measurements for CONNECTED and </a:t>
            </a:r>
            <a:r>
              <a:rPr lang="en-US" sz="2400" dirty="0"/>
              <a:t>IDLE until </a:t>
            </a:r>
            <a:r>
              <a:rPr lang="en-US" sz="2400" dirty="0" smtClean="0"/>
              <a:t>RAN1-NR:</a:t>
            </a:r>
          </a:p>
          <a:p>
            <a:pPr lvl="1"/>
            <a:r>
              <a:rPr lang="en-US" sz="2000" dirty="0" smtClean="0"/>
              <a:t>Option 1: Same RS</a:t>
            </a:r>
          </a:p>
          <a:p>
            <a:pPr lvl="2"/>
            <a:r>
              <a:rPr lang="en-US" sz="1800" dirty="0"/>
              <a:t>Option 1-1: NR-SSS and/or NR-PSS</a:t>
            </a:r>
          </a:p>
          <a:p>
            <a:pPr lvl="2"/>
            <a:r>
              <a:rPr lang="en-US" sz="1800" dirty="0"/>
              <a:t>Option 1-2: MRS-1 </a:t>
            </a:r>
            <a:r>
              <a:rPr lang="en-US" sz="1800" dirty="0" smtClean="0"/>
              <a:t>(</a:t>
            </a:r>
            <a:r>
              <a:rPr lang="en-US" sz="1800" dirty="0" smtClean="0">
                <a:solidFill>
                  <a:srgbClr val="FF0000"/>
                </a:solidFill>
              </a:rPr>
              <a:t>Multi-port </a:t>
            </a:r>
            <a:r>
              <a:rPr lang="en-US" sz="1800" dirty="0" smtClean="0"/>
              <a:t>multi-beam </a:t>
            </a:r>
            <a:r>
              <a:rPr lang="en-US" sz="1800" dirty="0"/>
              <a:t>reference signal multiplexed in a SS block)</a:t>
            </a:r>
          </a:p>
          <a:p>
            <a:pPr lvl="2"/>
            <a:r>
              <a:rPr lang="en-US" sz="1800" dirty="0"/>
              <a:t>Option 1-3: MRS-2 </a:t>
            </a:r>
            <a:r>
              <a:rPr lang="en-US" sz="1800" dirty="0" smtClean="0"/>
              <a:t>(</a:t>
            </a:r>
            <a:r>
              <a:rPr lang="en-US" sz="1800" dirty="0" smtClean="0">
                <a:solidFill>
                  <a:srgbClr val="FF0000"/>
                </a:solidFill>
              </a:rPr>
              <a:t>Multi-port </a:t>
            </a:r>
            <a:r>
              <a:rPr lang="en-US" sz="1800" dirty="0" smtClean="0"/>
              <a:t>multi-beam </a:t>
            </a:r>
            <a:r>
              <a:rPr lang="en-US" sz="1800" dirty="0"/>
              <a:t>reference signal not multiplexed in a SS block)</a:t>
            </a:r>
          </a:p>
          <a:p>
            <a:pPr lvl="2"/>
            <a:r>
              <a:rPr lang="en-US" sz="1800" dirty="0"/>
              <a:t>Option 1-4: MRS-3 </a:t>
            </a:r>
            <a:r>
              <a:rPr lang="en-US" sz="1800" dirty="0" smtClean="0"/>
              <a:t>(</a:t>
            </a:r>
            <a:r>
              <a:rPr lang="en-US" sz="1800" dirty="0" smtClean="0">
                <a:solidFill>
                  <a:srgbClr val="FF0000"/>
                </a:solidFill>
              </a:rPr>
              <a:t>Single/Multi-port </a:t>
            </a:r>
            <a:r>
              <a:rPr lang="en-US" sz="1800" dirty="0" smtClean="0"/>
              <a:t>single-beam reference signal)</a:t>
            </a:r>
            <a:endParaRPr lang="en-US" sz="1800" dirty="0"/>
          </a:p>
          <a:p>
            <a:pPr lvl="2"/>
            <a:r>
              <a:rPr lang="en-US" sz="1800" dirty="0"/>
              <a:t>Option 1-5: NR-SSS and DM-RS for PBCH if DM-RS is supported for PBCH</a:t>
            </a:r>
          </a:p>
          <a:p>
            <a:pPr lvl="1"/>
            <a:r>
              <a:rPr lang="en-US" sz="2000" dirty="0" smtClean="0"/>
              <a:t>Option 2: Not same RS</a:t>
            </a:r>
          </a:p>
          <a:p>
            <a:pPr lvl="2"/>
            <a:r>
              <a:rPr lang="en-US" sz="1800" dirty="0"/>
              <a:t>Option 2-1: NR-SSS in IDLE; MRS-{1,2} in CONNECTED</a:t>
            </a:r>
          </a:p>
          <a:p>
            <a:pPr lvl="2"/>
            <a:r>
              <a:rPr lang="en-US" sz="1800" dirty="0"/>
              <a:t>Option 2-2: NR-SSS in IDLE; NR-SSS and MRS-{1,2} in CONNECTED</a:t>
            </a:r>
          </a:p>
          <a:p>
            <a:pPr lvl="2"/>
            <a:r>
              <a:rPr lang="en-US" sz="1800" dirty="0"/>
              <a:t>Option 2-3: NR-PSS and/or NR-SSS in IDLE; NR-PSS and/or NR-SSS and CSI-RS in CONNECTED</a:t>
            </a:r>
          </a:p>
          <a:p>
            <a:pPr lvl="2"/>
            <a:r>
              <a:rPr lang="en-US" sz="1800" dirty="0"/>
              <a:t>Option 2-4: </a:t>
            </a:r>
            <a:r>
              <a:rPr lang="en-US" sz="1800" dirty="0" smtClean="0"/>
              <a:t>For CONNECTED, </a:t>
            </a:r>
            <a:r>
              <a:rPr lang="en-US" sz="1800" dirty="0"/>
              <a:t>RS for IDLE </a:t>
            </a:r>
            <a:r>
              <a:rPr lang="en-US" sz="1800" dirty="0" smtClean="0"/>
              <a:t>and MRS-{1,2}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5853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35285"/>
            <a:ext cx="8435280" cy="4525963"/>
          </a:xfrm>
        </p:spPr>
        <p:txBody>
          <a:bodyPr>
            <a:noAutofit/>
          </a:bodyPr>
          <a:lstStyle/>
          <a:p>
            <a:r>
              <a:rPr lang="en-US" sz="2000" dirty="0" smtClean="0"/>
              <a:t>Companies are encouraged to bring results and analysis until RAN1-NR considering at least the following aspects:</a:t>
            </a:r>
          </a:p>
          <a:p>
            <a:pPr lvl="1"/>
            <a:r>
              <a:rPr lang="en-US" sz="1800" dirty="0" smtClean="0"/>
              <a:t>Cell coverage in CONNECTED and IDLE</a:t>
            </a:r>
          </a:p>
          <a:p>
            <a:pPr lvl="1"/>
            <a:r>
              <a:rPr lang="en-US" sz="1800" dirty="0" smtClean="0">
                <a:solidFill>
                  <a:srgbClr val="FF0000"/>
                </a:solidFill>
              </a:rPr>
              <a:t>Overhead of RS resources (e.g. Number of resource elements, BW used for RS mapping, Resource usage in time)</a:t>
            </a:r>
          </a:p>
          <a:p>
            <a:pPr lvl="1"/>
            <a:r>
              <a:rPr lang="en-US" sz="1800" dirty="0" smtClean="0"/>
              <a:t>Accuracy of the RS measurement quantity</a:t>
            </a:r>
          </a:p>
          <a:p>
            <a:endParaRPr lang="en-US" sz="2200" dirty="0" smtClean="0"/>
          </a:p>
          <a:p>
            <a:r>
              <a:rPr lang="en-US" sz="2200" dirty="0" smtClean="0"/>
              <a:t>The following impacts resulting from selecting IDLE mode RS option can also be considered for multi-beam case:</a:t>
            </a:r>
          </a:p>
          <a:p>
            <a:pPr lvl="1"/>
            <a:r>
              <a:rPr lang="en-US" sz="1800" dirty="0" smtClean="0"/>
              <a:t>Performance </a:t>
            </a:r>
            <a:r>
              <a:rPr lang="en-US" sz="1800" dirty="0"/>
              <a:t>in </a:t>
            </a:r>
            <a:r>
              <a:rPr lang="en-US" sz="1800" dirty="0" smtClean="0"/>
              <a:t>DL/UL signal reception after RACH before RRC connection, in </a:t>
            </a:r>
            <a:r>
              <a:rPr lang="en-US" sz="1800" dirty="0"/>
              <a:t>relation to the associated beams obtained during RACH procedure </a:t>
            </a:r>
          </a:p>
          <a:p>
            <a:pPr lvl="1"/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91871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10622</TotalTime>
  <Words>417</Words>
  <Application>Microsoft Office PowerPoint</Application>
  <PresentationFormat>On-screen Show (4:3)</PresentationFormat>
  <Paragraphs>44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맑은 고딕</vt:lpstr>
      <vt:lpstr>ＭＳ Ｐゴシック</vt:lpstr>
      <vt:lpstr>Arial</vt:lpstr>
      <vt:lpstr>Calibri</vt:lpstr>
      <vt:lpstr>Office テーマ</vt:lpstr>
      <vt:lpstr>WF on Mobility RS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Young Han Nam</cp:lastModifiedBy>
  <cp:revision>602</cp:revision>
  <dcterms:created xsi:type="dcterms:W3CDTF">2014-09-26T23:14:47Z</dcterms:created>
  <dcterms:modified xsi:type="dcterms:W3CDTF">2016-11-17T23:04:49Z</dcterms:modified>
</cp:coreProperties>
</file>