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37" r:id="rId10"/>
    <p:sldMasterId id="2147483849" r:id="rId11"/>
  </p:sldMasterIdLst>
  <p:notesMasterIdLst>
    <p:notesMasterId r:id="rId15"/>
  </p:notesMasterIdLst>
  <p:handoutMasterIdLst>
    <p:handoutMasterId r:id="rId16"/>
  </p:handoutMasterIdLst>
  <p:sldIdLst>
    <p:sldId id="264" r:id="rId12"/>
    <p:sldId id="258" r:id="rId13"/>
    <p:sldId id="263" r:id="rId1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4" d="100"/>
          <a:sy n="74" d="100"/>
        </p:scale>
        <p:origin x="1596" y="7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2016/11/17</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49E830-B0FD-4BD6-99FA-B8335A314EB9}" type="datetimeFigureOut">
              <a:rPr lang="en-US" smtClean="0"/>
              <a:pPr/>
              <a:t>11/17/2016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0A1FDF-32F7-4048-8B00-1753A9D0C71C}" type="slidenum">
              <a:rPr lang="en-US" smtClean="0"/>
              <a:pPr/>
              <a:t>‹#›</a:t>
            </a:fld>
            <a:endParaRPr lang="en-US"/>
          </a:p>
        </p:txBody>
      </p:sp>
    </p:spTree>
    <p:extLst>
      <p:ext uri="{BB962C8B-B14F-4D97-AF65-F5344CB8AC3E}">
        <p14:creationId xmlns:p14="http://schemas.microsoft.com/office/powerpoint/2010/main" val="3386411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2249482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174507-02E4-4C5F-986A-D30DDC0C288C}" type="datetimeFigureOut">
              <a:rPr lang="en-US" smtClean="0"/>
              <a:pPr/>
              <a:t>11/17/2016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41911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FF174507-02E4-4C5F-986A-D30DDC0C288C}" type="datetimeFigureOut">
              <a:rPr lang="en-US" smtClean="0"/>
              <a:pPr/>
              <a:t>11/17/2016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889404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FF174507-02E4-4C5F-986A-D30DDC0C288C}" type="datetimeFigureOut">
              <a:rPr lang="en-US" smtClean="0"/>
              <a:pPr/>
              <a:t>11/17/2016</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254924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FF174507-02E4-4C5F-986A-D30DDC0C288C}" type="datetimeFigureOut">
              <a:rPr lang="en-US" smtClean="0"/>
              <a:pPr/>
              <a:t>11/17/2016</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608921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174507-02E4-4C5F-986A-D30DDC0C288C}" type="datetimeFigureOut">
              <a:rPr lang="en-US" smtClean="0"/>
              <a:pPr/>
              <a:t>11/17/2016</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955500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11/17/2016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157485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11/17/2016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1833940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11/17/2016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972456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11/17/2016</a:t>
            </a:fld>
            <a:endParaRPr lang="en-US"/>
          </a:p>
        </p:txBody>
      </p:sp>
      <p:sp>
        <p:nvSpPr>
          <p:cNvPr id="5" name="页脚占位符 4"/>
          <p:cNvSpPr>
            <a:spLocks noGrp="1"/>
          </p:cNvSpPr>
          <p:nvPr>
            <p:ph type="ftr" sz="quarter" idx="11"/>
          </p:nvPr>
        </p:nvSpPr>
        <p:spPr>
          <a:xfrm>
            <a:off x="3028950" y="6333084"/>
            <a:ext cx="3086100" cy="365125"/>
          </a:xfrm>
        </p:spPr>
        <p:txBody>
          <a:bodyPr/>
          <a:lstStyle/>
          <a:p>
            <a:endParaRPr lang="en-US" dirty="0"/>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
        <p:nvSpPr>
          <p:cNvPr id="7" name="矩形 6"/>
          <p:cNvSpPr/>
          <p:nvPr userDrawn="1"/>
        </p:nvSpPr>
        <p:spPr>
          <a:xfrm>
            <a:off x="3707904" y="6356351"/>
            <a:ext cx="1728192"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Tree>
    <p:extLst>
      <p:ext uri="{BB962C8B-B14F-4D97-AF65-F5344CB8AC3E}">
        <p14:creationId xmlns:p14="http://schemas.microsoft.com/office/powerpoint/2010/main" val="5659692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21970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85678652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37580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8730771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306333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3323974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4821286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5788596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2889342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75036527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0535510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11/17/2016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54217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11/17/2016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3287214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
        <p:nvSpPr>
          <p:cNvPr id="7"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p14="http://schemas.microsoft.com/office/powerpoint/2010/main" val="2938880433"/>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DL control channel for URLLC</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a:t>
            </a:r>
            <a:r>
              <a:rPr lang="en-US" altLang="zh-CN" sz="2400" dirty="0" err="1" smtClean="0">
                <a:solidFill>
                  <a:schemeClr val="tx1"/>
                </a:solidFill>
                <a:latin typeface="Times New Roman" pitchFamily="18" charset="0"/>
                <a:cs typeface="Times New Roman" pitchFamily="18" charset="0"/>
              </a:rPr>
              <a:t>HiSilicon,CATR</a:t>
            </a:r>
            <a:r>
              <a:rPr lang="en-US" altLang="zh-CN" sz="2400" dirty="0" err="1" smtClean="0">
                <a:latin typeface="Times New Roman" pitchFamily="18" charset="0"/>
                <a:cs typeface="Times New Roman" pitchFamily="18" charset="0"/>
              </a:rPr>
              <a:t>,Potevio</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Meeting #87	                                                                             R1-161335</a:t>
            </a:r>
            <a:endParaRPr lang="en-US" dirty="0" smtClean="0"/>
          </a:p>
          <a:p>
            <a:r>
              <a:rPr lang="en-US" b="1" dirty="0" smtClean="0"/>
              <a:t>Reno, Nevada, USA, November 14 - 18, 2016</a:t>
            </a:r>
            <a:endParaRPr lang="en-US" dirty="0"/>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7.1.4.4</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Background</a:t>
            </a:r>
            <a:endParaRPr lang="en-US" dirty="0"/>
          </a:p>
        </p:txBody>
      </p:sp>
      <p:sp>
        <p:nvSpPr>
          <p:cNvPr id="5" name="内容占位符 4"/>
          <p:cNvSpPr>
            <a:spLocks noGrp="1"/>
          </p:cNvSpPr>
          <p:nvPr>
            <p:ph idx="1"/>
          </p:nvPr>
        </p:nvSpPr>
        <p:spPr/>
        <p:txBody>
          <a:bodyPr>
            <a:normAutofit/>
          </a:bodyPr>
          <a:lstStyle/>
          <a:p>
            <a:r>
              <a:rPr lang="en-US" dirty="0" smtClean="0"/>
              <a:t>Reliability requirement for URLLC </a:t>
            </a:r>
          </a:p>
          <a:p>
            <a:pPr lvl="1"/>
            <a:r>
              <a:rPr lang="en-US" dirty="0" smtClean="0"/>
              <a:t>A </a:t>
            </a:r>
            <a:r>
              <a:rPr lang="en-US" dirty="0"/>
              <a:t>general reliability requirement for URLLC is 99.999% for X bytes within a user plane latency of </a:t>
            </a:r>
            <a:r>
              <a:rPr lang="en-US" dirty="0" smtClean="0"/>
              <a:t>1ms according to 36.913. </a:t>
            </a:r>
          </a:p>
          <a:p>
            <a:r>
              <a:rPr lang="en-US" dirty="0" smtClean="0"/>
              <a:t>The </a:t>
            </a:r>
            <a:r>
              <a:rPr lang="en-US" dirty="0"/>
              <a:t>robustness of both control channel and data channel have impact on the overall </a:t>
            </a:r>
            <a:r>
              <a:rPr lang="en-US" dirty="0" smtClean="0"/>
              <a:t>reliability</a:t>
            </a:r>
          </a:p>
          <a:p>
            <a:pPr lvl="1"/>
            <a:r>
              <a:rPr lang="en-US" dirty="0" smtClean="0"/>
              <a:t>Based on R1-1611221,even assuming two shot transmissions is allowed within delay bound, the reliability requirement (99.999%) can never be met if the associated control channel conveying DL assignment is operated at 1% miss detection probability. Also, in order to improve the resource utilization, it is preferred that the control channel reliability should be relatively higher so that the BLER target for the data transmission can be relaxed.</a:t>
            </a:r>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Proposal</a:t>
            </a:r>
            <a:endParaRPr lang="en-US" dirty="0"/>
          </a:p>
        </p:txBody>
      </p:sp>
      <p:sp>
        <p:nvSpPr>
          <p:cNvPr id="2" name="内容占位符 1"/>
          <p:cNvSpPr>
            <a:spLocks noGrp="1"/>
          </p:cNvSpPr>
          <p:nvPr>
            <p:ph idx="1"/>
          </p:nvPr>
        </p:nvSpPr>
        <p:spPr/>
        <p:txBody>
          <a:bodyPr>
            <a:normAutofit/>
          </a:bodyPr>
          <a:lstStyle/>
          <a:p>
            <a:pPr marL="171450" lvl="1">
              <a:spcBef>
                <a:spcPts val="750"/>
              </a:spcBef>
            </a:pPr>
            <a:r>
              <a:rPr lang="en-US" sz="2000" dirty="0" smtClean="0"/>
              <a:t>NR should support the error probability of DL control channel for URLLC less than 1% compared to LTE requirement (1%),</a:t>
            </a:r>
          </a:p>
          <a:p>
            <a:pPr marL="514350" lvl="2">
              <a:spcBef>
                <a:spcPts val="750"/>
              </a:spcBef>
            </a:pPr>
            <a:r>
              <a:rPr lang="en-US" dirty="0" smtClean="0"/>
              <a:t>FFS value,e.g.,0.001%,0.01%,0.1%</a:t>
            </a:r>
            <a:endParaRPr lang="en-US" dirty="0"/>
          </a:p>
          <a:p>
            <a:pPr marL="514350" lvl="2">
              <a:spcBef>
                <a:spcPts val="750"/>
              </a:spcBef>
            </a:pPr>
            <a:r>
              <a:rPr lang="en-US" dirty="0" smtClean="0"/>
              <a:t>Study the </a:t>
            </a:r>
            <a:r>
              <a:rPr lang="en-US" dirty="0"/>
              <a:t>following options </a:t>
            </a:r>
            <a:r>
              <a:rPr lang="en-US" dirty="0" smtClean="0"/>
              <a:t>to ensure the DL control channel reliability</a:t>
            </a:r>
            <a:endParaRPr lang="en-US" dirty="0"/>
          </a:p>
          <a:p>
            <a:pPr lvl="2"/>
            <a:r>
              <a:rPr lang="en-US" dirty="0" smtClean="0"/>
              <a:t>Minimize </a:t>
            </a:r>
            <a:r>
              <a:rPr lang="en-US" dirty="0"/>
              <a:t>the DCI payload </a:t>
            </a:r>
            <a:r>
              <a:rPr lang="en-US" dirty="0" smtClean="0"/>
              <a:t>size</a:t>
            </a:r>
            <a:endParaRPr lang="en-US" dirty="0"/>
          </a:p>
          <a:p>
            <a:pPr lvl="3"/>
            <a:r>
              <a:rPr lang="en-US" dirty="0"/>
              <a:t>E.g., limited TB sizes and BW </a:t>
            </a:r>
            <a:r>
              <a:rPr lang="en-US" dirty="0" smtClean="0"/>
              <a:t>allocation</a:t>
            </a:r>
          </a:p>
          <a:p>
            <a:pPr lvl="3"/>
            <a:r>
              <a:rPr lang="en-US" dirty="0" smtClean="0"/>
              <a:t>E.g., only consist of the control information that related to data reception/decoding directly in the control channel region</a:t>
            </a:r>
          </a:p>
          <a:p>
            <a:pPr lvl="2"/>
            <a:r>
              <a:rPr lang="en-US" dirty="0" smtClean="0"/>
              <a:t>Adopt high aggregation level ,e.g.,16 and 32 </a:t>
            </a:r>
            <a:endParaRPr lang="en-US" dirty="0"/>
          </a:p>
          <a:p>
            <a:pPr lvl="2"/>
            <a:r>
              <a:rPr lang="en-US" dirty="0"/>
              <a:t>Exploit the multi-path diversity, e.g. </a:t>
            </a:r>
            <a:r>
              <a:rPr lang="en-US" dirty="0" smtClean="0"/>
              <a:t>spatial/frequency/carrier</a:t>
            </a:r>
          </a:p>
          <a:p>
            <a:pPr lvl="2"/>
            <a:r>
              <a:rPr lang="en-US" dirty="0" smtClean="0"/>
              <a:t>Interference coordination for URLLC control channel</a:t>
            </a:r>
          </a:p>
          <a:p>
            <a:pPr lvl="2"/>
            <a:r>
              <a:rPr lang="en-US" dirty="0" smtClean="0"/>
              <a:t>Power boosting for URLLC control channel</a:t>
            </a:r>
            <a:endParaRPr lang="en-US" dirty="0"/>
          </a:p>
          <a:p>
            <a:endParaRPr lang="en-US" dirty="0"/>
          </a:p>
          <a:p>
            <a:endParaRPr lang="en-US" dirty="0"/>
          </a:p>
        </p:txBody>
      </p:sp>
    </p:spTree>
    <p:extLst>
      <p:ext uri="{BB962C8B-B14F-4D97-AF65-F5344CB8AC3E}">
        <p14:creationId xmlns:p14="http://schemas.microsoft.com/office/powerpoint/2010/main" val="358214068"/>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2993</TotalTime>
  <Words>246</Words>
  <Application>Microsoft Office PowerPoint</Application>
  <PresentationFormat>On-screen Show (4:3)</PresentationFormat>
  <Paragraphs>22</Paragraphs>
  <Slides>3</Slides>
  <Notes>1</Notes>
  <HiddenSlides>0</HiddenSlides>
  <MMClips>0</MMClips>
  <ScaleCrop>false</ScaleCrop>
  <HeadingPairs>
    <vt:vector size="6" baseType="variant">
      <vt:variant>
        <vt:lpstr>Fonts Used</vt:lpstr>
      </vt:variant>
      <vt:variant>
        <vt:i4>13</vt:i4>
      </vt:variant>
      <vt:variant>
        <vt:lpstr>Theme</vt:lpstr>
      </vt:variant>
      <vt:variant>
        <vt:i4>11</vt:i4>
      </vt:variant>
      <vt:variant>
        <vt:lpstr>Slide Titles</vt:lpstr>
      </vt:variant>
      <vt:variant>
        <vt:i4>3</vt:i4>
      </vt:variant>
    </vt:vector>
  </HeadingPairs>
  <TitlesOfParts>
    <vt:vector size="27" baseType="lpstr">
      <vt:lpstr>ＭＳ Ｐゴシック</vt:lpstr>
      <vt:lpstr>ＭＳ Ｐゴシック</vt:lpstr>
      <vt:lpstr>黑体</vt:lpstr>
      <vt:lpstr>宋体</vt:lpstr>
      <vt:lpstr>Arial</vt:lpstr>
      <vt:lpstr>Calibri</vt:lpstr>
      <vt:lpstr>Calibri Light</vt:lpstr>
      <vt:lpstr>FrutigerNext LT Bold</vt:lpstr>
      <vt:lpstr>FrutigerNext LT Medium</vt:lpstr>
      <vt:lpstr>FrutigerNext LT Regular</vt:lpstr>
      <vt:lpstr>华文细黑</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1_Office 主题</vt:lpstr>
      <vt:lpstr>Office 主题</vt:lpstr>
      <vt:lpstr>WF on DL control channel for URLLC</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Toufiqul Islam</cp:lastModifiedBy>
  <cp:revision>74</cp:revision>
  <dcterms:created xsi:type="dcterms:W3CDTF">2011-12-01T07:18:24Z</dcterms:created>
  <dcterms:modified xsi:type="dcterms:W3CDTF">2016-11-17T17:23:30Z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(2)FcAXBiSyX617j7a0w2gja1sifvkQ4gIRC3nyQ5wL1REENI37WZLK58oC91WMCsTn0rSeSM5d
tZikJ2D+O81GvTtaM/2w9Wt73lTm5mTRv0iugYj0SJvqEGK72h9CiCkMln9PDgvG4z3sYWhY
s2jhQ3nlWmzLGWWjR6teMPwdaESwSrWPuO/Tu6ZNXM9n3r9RqiEuOWqUvS/LRM/5aydPl55Q
xMJE6Z+fofXPqSKoSX</vt:lpwstr>
  </property>
  <property fmtid="{D5CDD505-2E9C-101B-9397-08002B2CF9AE}" pid="7" name="_2015_ms_pID_7253431">
    <vt:lpwstr>UNw3T1Qpbkjic5M9BDF/7sIAs5FesOGuuPZb6gltD2m7UeOiR0MZtu
b5w3oJDAhSL4udxAocQPCfHRLPI+EGfhgQUa5RdoVf4fCOxkG4udqP8/DTU1uW9Q7HWmWeK+
ziI4UF5+U6sTQNubnB7aYrDSmUf6+StqDIOq9PmjXCj4HRoZCJbd4xhaWmVFPmugrh+uwAF9
e8JHs4/QwhIawITJ</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1479375064</vt:lpwstr>
  </property>
</Properties>
</file>