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6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70" d="100"/>
          <a:sy n="70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pi/2 BPSK Modulation (Additional low PAPR Technique)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IITH, </a:t>
            </a:r>
            <a:r>
              <a:rPr lang="en-US" altLang="ja-JP" dirty="0" err="1" smtClean="0"/>
              <a:t>CEWiT</a:t>
            </a:r>
            <a:r>
              <a:rPr lang="en-US" altLang="ja-JP" dirty="0" smtClean="0"/>
              <a:t>, IITM, </a:t>
            </a:r>
            <a:r>
              <a:rPr lang="en-US" altLang="ja-JP" dirty="0" err="1" smtClean="0"/>
              <a:t>Tejas</a:t>
            </a:r>
            <a:r>
              <a:rPr lang="en-US" altLang="ja-JP" dirty="0" smtClean="0"/>
              <a:t> Networks, Reliance-</a:t>
            </a:r>
            <a:r>
              <a:rPr lang="en-US" altLang="ja-JP" dirty="0" err="1" smtClean="0"/>
              <a:t>jio</a:t>
            </a:r>
            <a:r>
              <a:rPr lang="en-US" altLang="ja-JP" dirty="0" smtClean="0"/>
              <a:t>, Qualcomm, Samsung, Intel, </a:t>
            </a:r>
            <a:r>
              <a:rPr lang="en-US" altLang="ja-JP" dirty="0" smtClean="0"/>
              <a:t>ATT, </a:t>
            </a:r>
            <a:r>
              <a:rPr lang="en-US" altLang="ja-JP" dirty="0" smtClean="0"/>
              <a:t>INL, </a:t>
            </a:r>
            <a:r>
              <a:rPr lang="en-US" altLang="ja-JP" dirty="0" err="1" smtClean="0"/>
              <a:t>Straightpathcommunications</a:t>
            </a:r>
            <a:r>
              <a:rPr lang="en-US" altLang="ja-JP" dirty="0" smtClean="0"/>
              <a:t>, </a:t>
            </a:r>
            <a:r>
              <a:rPr lang="en-US" altLang="ja-JP" dirty="0" smtClean="0"/>
              <a:t>Huawei, </a:t>
            </a:r>
            <a:r>
              <a:rPr lang="en-US" altLang="ja-JP" dirty="0" smtClean="0"/>
              <a:t>Panasonic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R1-1613597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The following agreements are reached in RAN1-86bis regarding uplink modulation:</a:t>
            </a:r>
          </a:p>
          <a:p>
            <a:pPr lvl="0"/>
            <a:r>
              <a:rPr lang="en-US" dirty="0"/>
              <a:t>The same constellation mapping as used in LTE (i.e. QPSK, 16QAM, 64QAM and 256QAM) is introduced, while not precluding other constellation mappings</a:t>
            </a:r>
          </a:p>
          <a:p>
            <a:pPr lvl="1"/>
            <a:r>
              <a:rPr lang="en-US" dirty="0"/>
              <a:t>Note that there might be possibility to exclude some of above constellation mapping based on the further </a:t>
            </a:r>
            <a:r>
              <a:rPr lang="en-US" dirty="0" smtClean="0"/>
              <a:t>study </a:t>
            </a:r>
          </a:p>
          <a:p>
            <a:pPr marL="914400" lvl="2" indent="0">
              <a:buNone/>
            </a:pPr>
            <a:r>
              <a:rPr lang="en-US" dirty="0"/>
              <a:t>•	Higher order modulation in conjunction with MIMO</a:t>
            </a:r>
          </a:p>
          <a:p>
            <a:pPr marL="914400" lvl="2" indent="0">
              <a:buNone/>
            </a:pPr>
            <a:r>
              <a:rPr lang="en-US" dirty="0"/>
              <a:t>•	Constellation mapping among subcarriers</a:t>
            </a:r>
          </a:p>
          <a:p>
            <a:pPr marL="914400" lvl="2" indent="0">
              <a:buNone/>
            </a:pPr>
            <a:r>
              <a:rPr lang="en-US" dirty="0"/>
              <a:t>•	Other constellations (e.g., non-uniform QAM) </a:t>
            </a:r>
          </a:p>
          <a:p>
            <a:pPr marL="914400" lvl="2" indent="0">
              <a:buNone/>
            </a:pPr>
            <a:r>
              <a:rPr lang="en-US" dirty="0"/>
              <a:t>•	Coded modulations</a:t>
            </a:r>
          </a:p>
          <a:p>
            <a:pPr marL="914400" lvl="2" indent="0">
              <a:buNone/>
            </a:pPr>
            <a:r>
              <a:rPr lang="en-US" dirty="0"/>
              <a:t>•	Spatial modulation</a:t>
            </a:r>
          </a:p>
          <a:p>
            <a:pPr marL="914400" lvl="2" indent="0">
              <a:buNone/>
            </a:pPr>
            <a:r>
              <a:rPr lang="en-US" dirty="0"/>
              <a:t>•	Mappings of bits to symbol(s)</a:t>
            </a:r>
          </a:p>
          <a:p>
            <a:pPr marL="914400" lvl="2" indent="0">
              <a:buNone/>
            </a:pPr>
            <a:r>
              <a:rPr lang="en-US" dirty="0"/>
              <a:t>•	Rotated-QAM up to BPSK, QPSK</a:t>
            </a:r>
          </a:p>
          <a:p>
            <a:pPr marL="914400" lvl="2" indent="0">
              <a:buNone/>
            </a:pPr>
            <a:r>
              <a:rPr lang="en-US" dirty="0"/>
              <a:t>•	 -QAM (0&lt;k&lt;=1)</a:t>
            </a:r>
          </a:p>
          <a:p>
            <a:pPr marL="914400" lvl="2" indent="0">
              <a:buNone/>
            </a:pPr>
            <a:r>
              <a:rPr lang="en-US" dirty="0"/>
              <a:t>•	FFS k (e.g., k = 0.5 for BPSK, 0.25 for QPSK)</a:t>
            </a:r>
          </a:p>
          <a:p>
            <a:pPr marL="914400" lvl="2" indent="0">
              <a:buNone/>
            </a:pPr>
            <a:r>
              <a:rPr lang="en-US" dirty="0"/>
              <a:t>•	Constellation Interpolation</a:t>
            </a:r>
          </a:p>
          <a:p>
            <a:pPr marL="914400" lvl="2" indent="0">
              <a:buNone/>
            </a:pPr>
            <a:r>
              <a:rPr lang="en-US" dirty="0"/>
              <a:t>•	Note: Other modulation schemes or combinations of the above schemes are not </a:t>
            </a:r>
            <a:r>
              <a:rPr lang="en-US" dirty="0" smtClean="0"/>
              <a:t>precluded</a:t>
            </a:r>
          </a:p>
          <a:p>
            <a:pPr marL="914400" lvl="2" indent="0">
              <a:buNone/>
            </a:pPr>
            <a:r>
              <a:rPr lang="en-US" dirty="0" smtClean="0"/>
              <a:t>Note</a:t>
            </a:r>
            <a:r>
              <a:rPr lang="en-US" dirty="0"/>
              <a:t>: Proponents should describe the details of the receivers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 contd.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Further </a:t>
            </a:r>
            <a:r>
              <a:rPr lang="en-US" dirty="0"/>
              <a:t>it is agreed that:</a:t>
            </a:r>
          </a:p>
          <a:p>
            <a:pPr lvl="0"/>
            <a:r>
              <a:rPr lang="en-US" dirty="0"/>
              <a:t>NR Support DFT-S-OFDM based waveform complementary to CP-OFDM waveform, at least for </a:t>
            </a:r>
            <a:r>
              <a:rPr lang="en-US" dirty="0" err="1"/>
              <a:t>eMBB</a:t>
            </a:r>
            <a:r>
              <a:rPr lang="en-US" dirty="0"/>
              <a:t> uplink for up to 40GHz</a:t>
            </a:r>
          </a:p>
          <a:p>
            <a:pPr marL="400050" lvl="1" indent="0">
              <a:buNone/>
            </a:pPr>
            <a:r>
              <a:rPr lang="en-US" dirty="0"/>
              <a:t>–	</a:t>
            </a:r>
            <a:r>
              <a:rPr lang="en-US" b="1" dirty="0">
                <a:solidFill>
                  <a:srgbClr val="FF0000"/>
                </a:solidFill>
              </a:rPr>
              <a:t>FFS additional low PAPR techniques </a:t>
            </a:r>
          </a:p>
          <a:p>
            <a:pPr marL="400050" lvl="1" indent="0">
              <a:buNone/>
            </a:pPr>
            <a:r>
              <a:rPr lang="en-US" dirty="0"/>
              <a:t>–	CP-OFDM waveform can be used for a single-stream and multi-stream (i.e. MIMO) transmissions, while DFT-S-OFDM based waveform is limited to a single stream transmissions (targeting for link budget limited cases)</a:t>
            </a:r>
          </a:p>
          <a:p>
            <a:pPr marL="400050" lvl="1" indent="0">
              <a:buNone/>
            </a:pPr>
            <a:r>
              <a:rPr lang="en-US" dirty="0"/>
              <a:t>–	Network can decide and communicate to the UE which one of CP-OFDM and DFT-S-OFDM based waveforms to use</a:t>
            </a:r>
          </a:p>
          <a:p>
            <a:pPr marL="800100" lvl="2" indent="0">
              <a:buNone/>
            </a:pPr>
            <a:r>
              <a:rPr lang="en-US" dirty="0"/>
              <a:t>•	Note: both CP-OFDM and DFT-S-OFDM based waveforms are mandatory for UEs</a:t>
            </a:r>
          </a:p>
          <a:p>
            <a:pPr marL="800100" lvl="2" indent="0">
              <a:buNone/>
            </a:pPr>
            <a:r>
              <a:rPr lang="en-US" dirty="0"/>
              <a:t>•	RAN1 should target for a common framework in designing CP-OFDM and DFT-S-OFDM based waveforms (without compromising CP-OFDM performance/complexity), e.g., control channels, RS, etc.</a:t>
            </a:r>
          </a:p>
          <a:p>
            <a:pPr marL="800100" lvl="2" indent="0">
              <a:buNone/>
            </a:pPr>
            <a:r>
              <a:rPr lang="en-US" dirty="0"/>
              <a:t>•	Discuss further offline for possible refined evaluation assumptions/methodology for waveform evaluations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524548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NR </a:t>
            </a:r>
            <a:r>
              <a:rPr lang="en-US" dirty="0">
                <a:solidFill>
                  <a:srgbClr val="0070C0"/>
                </a:solidFill>
              </a:rPr>
              <a:t>supports </a:t>
            </a:r>
            <a:r>
              <a:rPr lang="en-US" dirty="0" smtClean="0">
                <a:solidFill>
                  <a:srgbClr val="0070C0"/>
                </a:solidFill>
              </a:rPr>
              <a:t>k*pi (</a:t>
            </a:r>
            <a:r>
              <a:rPr lang="en-US" dirty="0" err="1" smtClean="0">
                <a:solidFill>
                  <a:srgbClr val="0070C0"/>
                </a:solidFill>
              </a:rPr>
              <a:t>e.g.,k</a:t>
            </a:r>
            <a:r>
              <a:rPr lang="en-US" dirty="0" smtClean="0">
                <a:solidFill>
                  <a:srgbClr val="0070C0"/>
                </a:solidFill>
              </a:rPr>
              <a:t>=0.5) </a:t>
            </a:r>
            <a:r>
              <a:rPr lang="en-US" dirty="0">
                <a:solidFill>
                  <a:srgbClr val="0070C0"/>
                </a:solidFill>
              </a:rPr>
              <a:t>BPSK </a:t>
            </a:r>
            <a:r>
              <a:rPr lang="en-US" dirty="0" smtClean="0">
                <a:solidFill>
                  <a:srgbClr val="0070C0"/>
                </a:solidFill>
              </a:rPr>
              <a:t>modulation for </a:t>
            </a:r>
            <a:r>
              <a:rPr lang="en-US" strike="sngStrike" dirty="0" smtClean="0">
                <a:solidFill>
                  <a:srgbClr val="0070C0"/>
                </a:solidFill>
              </a:rPr>
              <a:t>both CP-OFDM and </a:t>
            </a:r>
            <a:r>
              <a:rPr lang="en-US" dirty="0" smtClean="0">
                <a:solidFill>
                  <a:srgbClr val="0070C0"/>
                </a:solidFill>
              </a:rPr>
              <a:t>DFT-s-OFDM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While using DFT-s-OFDM</a:t>
            </a:r>
            <a:r>
              <a:rPr lang="en-US" dirty="0"/>
              <a:t>, </a:t>
            </a:r>
            <a:r>
              <a:rPr lang="en-US" dirty="0" smtClean="0"/>
              <a:t>k*pi-BPSK </a:t>
            </a:r>
            <a:r>
              <a:rPr lang="en-US" dirty="0"/>
              <a:t>modulation </a:t>
            </a:r>
            <a:r>
              <a:rPr lang="en-US" dirty="0" smtClean="0"/>
              <a:t>using </a:t>
            </a:r>
            <a:r>
              <a:rPr lang="en-US" dirty="0"/>
              <a:t>DFT-S-OFDM with frequency domain pulse </a:t>
            </a:r>
            <a:r>
              <a:rPr lang="en-US" dirty="0" smtClean="0"/>
              <a:t>shaping </a:t>
            </a:r>
            <a:r>
              <a:rPr lang="en-US" dirty="0" smtClean="0">
                <a:solidFill>
                  <a:srgbClr val="0070C0"/>
                </a:solidFill>
              </a:rPr>
              <a:t>can be further considered</a:t>
            </a:r>
            <a:r>
              <a:rPr lang="en-US" dirty="0" smtClean="0"/>
              <a:t> </a:t>
            </a:r>
            <a:r>
              <a:rPr lang="en-US" dirty="0"/>
              <a:t>at least for </a:t>
            </a:r>
            <a:r>
              <a:rPr lang="en-US" dirty="0" err="1"/>
              <a:t>eMBB</a:t>
            </a:r>
            <a:r>
              <a:rPr lang="en-US" dirty="0"/>
              <a:t> </a:t>
            </a:r>
            <a:r>
              <a:rPr lang="en-US" dirty="0" smtClean="0"/>
              <a:t>uplink</a:t>
            </a:r>
            <a:r>
              <a:rPr lang="en-US" dirty="0"/>
              <a:t> </a:t>
            </a:r>
            <a:r>
              <a:rPr lang="en-US" dirty="0" smtClean="0"/>
              <a:t>data for </a:t>
            </a:r>
            <a:r>
              <a:rPr lang="en-US" dirty="0"/>
              <a:t>up to 40GHz</a:t>
            </a:r>
          </a:p>
          <a:p>
            <a:pPr lvl="1"/>
            <a:r>
              <a:rPr lang="en-US" dirty="0" smtClean="0"/>
              <a:t>FFS</a:t>
            </a:r>
          </a:p>
          <a:p>
            <a:pPr lvl="2"/>
            <a:r>
              <a:rPr lang="en-US" dirty="0" smtClean="0"/>
              <a:t>The value of k 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details of frequency domain pulse shaping </a:t>
            </a:r>
            <a:endParaRPr lang="en-US" dirty="0" smtClean="0"/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This does not preclude the case where no pulse shaping is needed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6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147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pi/2 BPSK Modulation (Additional low PAPR Technique)</vt:lpstr>
      <vt:lpstr>Introduction</vt:lpstr>
      <vt:lpstr>Introduction contd.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Harish</cp:lastModifiedBy>
  <cp:revision>135</cp:revision>
  <dcterms:created xsi:type="dcterms:W3CDTF">2016-04-11T23:33:51Z</dcterms:created>
  <dcterms:modified xsi:type="dcterms:W3CDTF">2016-11-17T18:27:57Z</dcterms:modified>
</cp:coreProperties>
</file>