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56" r:id="rId2"/>
    <p:sldId id="262" r:id="rId3"/>
    <p:sldId id="265" r:id="rId4"/>
    <p:sldId id="264" r:id="rId5"/>
    <p:sldId id="267" r:id="rId6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278" autoAdjust="0"/>
    <p:restoredTop sz="94660"/>
  </p:normalViewPr>
  <p:slideViewPr>
    <p:cSldViewPr>
      <p:cViewPr varScale="1">
        <p:scale>
          <a:sx n="112" d="100"/>
          <a:sy n="112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9" d="100"/>
          <a:sy n="59" d="100"/>
        </p:scale>
        <p:origin x="-2616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13E7D3-DFDB-44FD-8CC4-0B2ABF503DA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FA4A19D-60E8-4598-AC1D-41687207FE26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213774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411260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628534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338506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493407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97609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26337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65305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882064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03859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02496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31640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3A5B67-C594-4417-B687-79648578E508}" type="datetimeFigureOut">
              <a:rPr lang="ko-KR" altLang="en-US" smtClean="0"/>
              <a:t>2016-11-18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FCB1CB-2EA5-4976-A63D-50378773ABA0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46572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タイトル 1"/>
          <p:cNvSpPr>
            <a:spLocks noGrp="1"/>
          </p:cNvSpPr>
          <p:nvPr/>
        </p:nvSpPr>
        <p:spPr bwMode="auto">
          <a:xfrm>
            <a:off x="251520" y="2708920"/>
            <a:ext cx="8640959" cy="1405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/>
            <a:r>
              <a:rPr lang="en-US" altLang="ja-JP" sz="3600" dirty="0">
                <a:latin typeface="Calibri" panose="020F0502020204030204" pitchFamily="34" charset="0"/>
              </a:rPr>
              <a:t>WF </a:t>
            </a:r>
            <a:r>
              <a:rPr lang="en-US" altLang="ja-JP" sz="3600" dirty="0" smtClean="0">
                <a:latin typeface="Calibri" panose="020F0502020204030204" pitchFamily="34" charset="0"/>
              </a:rPr>
              <a:t>on further clarifications on NR-PBCH</a:t>
            </a:r>
          </a:p>
        </p:txBody>
      </p:sp>
      <p:sp>
        <p:nvSpPr>
          <p:cNvPr id="5" name="サブタイトル 2"/>
          <p:cNvSpPr>
            <a:spLocks noGrp="1"/>
          </p:cNvSpPr>
          <p:nvPr/>
        </p:nvSpPr>
        <p:spPr bwMode="auto">
          <a:xfrm>
            <a:off x="1042988" y="4509120"/>
            <a:ext cx="7100887" cy="1404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algn="ctr">
              <a:spcBef>
                <a:spcPct val="20000"/>
              </a:spcBef>
            </a:pPr>
            <a:r>
              <a:rPr lang="en-US" altLang="ko-KR" sz="2400" dirty="0">
                <a:latin typeface="Calibri" panose="020F0502020204030204" pitchFamily="34" charset="0"/>
              </a:rPr>
              <a:t>LG Electronics, </a:t>
            </a:r>
            <a:r>
              <a:rPr lang="en-US" altLang="ko-KR" sz="2400" dirty="0" smtClean="0">
                <a:latin typeface="Calibri" panose="020F0502020204030204" pitchFamily="34" charset="0"/>
              </a:rPr>
              <a:t>SONY, </a:t>
            </a:r>
            <a:r>
              <a:rPr lang="en-US" altLang="ko-KR" sz="2400" dirty="0" err="1" smtClean="0">
                <a:latin typeface="Calibri" panose="020F0502020204030204" pitchFamily="34" charset="0"/>
              </a:rPr>
              <a:t>InterDigital</a:t>
            </a:r>
            <a:r>
              <a:rPr lang="en-US" altLang="ko-KR" sz="2400" dirty="0" smtClean="0">
                <a:latin typeface="Calibri" panose="020F0502020204030204" pitchFamily="34" charset="0"/>
              </a:rPr>
              <a:t> [,NTT </a:t>
            </a:r>
            <a:r>
              <a:rPr lang="en-US" altLang="ko-KR" sz="2400" dirty="0" smtClean="0">
                <a:latin typeface="Calibri" panose="020F0502020204030204" pitchFamily="34" charset="0"/>
              </a:rPr>
              <a:t>DOCOMO, </a:t>
            </a:r>
            <a:r>
              <a:rPr lang="en-US" altLang="ko-KR" sz="2400" smtClean="0">
                <a:latin typeface="Calibri" panose="020F0502020204030204" pitchFamily="34" charset="0"/>
              </a:rPr>
              <a:t>Qualcomm</a:t>
            </a:r>
            <a:r>
              <a:rPr lang="en-US" altLang="ko-KR" sz="2400" smtClean="0">
                <a:latin typeface="Calibri" panose="020F0502020204030204" pitchFamily="34" charset="0"/>
              </a:rPr>
              <a:t>, </a:t>
            </a:r>
            <a:r>
              <a:rPr lang="en-US" altLang="ko-KR" sz="2400" dirty="0" smtClean="0">
                <a:latin typeface="Calibri" panose="020F0502020204030204" pitchFamily="34" charset="0"/>
              </a:rPr>
              <a:t>Intel, Samsung]</a:t>
            </a:r>
            <a:endParaRPr lang="ja-JP" altLang="en-US" sz="2400" dirty="0">
              <a:latin typeface="Calibri" panose="020F0502020204030204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446251" y="548680"/>
            <a:ext cx="14462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b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R1-1613590</a:t>
            </a:r>
            <a:endParaRPr lang="en-US" sz="2000" b="1" dirty="0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1520" y="548680"/>
            <a:ext cx="3595023" cy="1015663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2000" b="1" dirty="0">
                <a:latin typeface="Calibri" panose="020F0502020204030204" pitchFamily="34" charset="0"/>
              </a:rPr>
              <a:t>3GPP </a:t>
            </a:r>
            <a:r>
              <a:rPr lang="en-US" sz="2000" b="1" dirty="0" smtClean="0">
                <a:latin typeface="Calibri" panose="020F0502020204030204" pitchFamily="34" charset="0"/>
              </a:rPr>
              <a:t>TSG</a:t>
            </a:r>
            <a:r>
              <a:rPr lang="en-US" sz="2000" b="1" dirty="0">
                <a:latin typeface="Calibri" panose="020F0502020204030204" pitchFamily="34" charset="0"/>
              </a:rPr>
              <a:t> RAN1 </a:t>
            </a:r>
            <a:r>
              <a:rPr lang="en-GB" altLang="zh-CN" sz="2000" b="1" dirty="0" smtClean="0">
                <a:latin typeface="Calibri" panose="020F0502020204030204" pitchFamily="34" charset="0"/>
              </a:rPr>
              <a:t>#</a:t>
            </a:r>
            <a:r>
              <a:rPr lang="en-US" altLang="zh-CN" sz="2000" b="1" dirty="0" smtClean="0">
                <a:latin typeface="Calibri" panose="020F0502020204030204" pitchFamily="34" charset="0"/>
              </a:rPr>
              <a:t>87</a:t>
            </a:r>
            <a:r>
              <a:rPr lang="en-US" sz="2000" b="1" dirty="0" smtClean="0">
                <a:latin typeface="Calibri" panose="020F0502020204030204" pitchFamily="34" charset="0"/>
              </a:rPr>
              <a:t> </a:t>
            </a:r>
            <a:endParaRPr lang="en-US" sz="2000" b="1" dirty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en-US" altLang="ko-KR" sz="2000" b="1" dirty="0" smtClean="0">
                <a:latin typeface="Calibri" panose="020F0502020204030204" pitchFamily="34" charset="0"/>
              </a:rPr>
              <a:t>Reno, USA, 14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</a:t>
            </a:r>
            <a:r>
              <a:rPr lang="en-US" altLang="ko-KR" sz="2000" b="1" dirty="0">
                <a:latin typeface="Calibri" panose="020F0502020204030204" pitchFamily="34" charset="0"/>
              </a:rPr>
              <a:t>–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18</a:t>
            </a:r>
            <a:r>
              <a:rPr lang="en-US" altLang="ko-KR" sz="2000" b="1" baseline="30000" dirty="0" smtClean="0">
                <a:latin typeface="Calibri" panose="020F0502020204030204" pitchFamily="34" charset="0"/>
              </a:rPr>
              <a:t>th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 Nov. 2016</a:t>
            </a:r>
            <a:endParaRPr lang="en-US" altLang="zh-CN" sz="2000" b="1" dirty="0" smtClean="0">
              <a:latin typeface="Calibri" panose="020F0502020204030204" pitchFamily="34" charset="0"/>
            </a:endParaRPr>
          </a:p>
          <a:p>
            <a:pPr>
              <a:defRPr/>
            </a:pPr>
            <a:r>
              <a:rPr lang="tr-TR" sz="2000" b="1" dirty="0" smtClean="0">
                <a:latin typeface="Calibri" panose="020F0502020204030204" pitchFamily="34" charset="0"/>
              </a:rPr>
              <a:t>Agenda Item: </a:t>
            </a:r>
            <a:r>
              <a:rPr lang="en-US" altLang="ko-KR" sz="2000" b="1" dirty="0" smtClean="0">
                <a:latin typeface="Calibri" panose="020F0502020204030204" pitchFamily="34" charset="0"/>
              </a:rPr>
              <a:t>7.1.2.2</a:t>
            </a:r>
            <a:endParaRPr lang="en-US" sz="2000" b="1" dirty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94492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en-US" altLang="ko-KR" dirty="0" smtClean="0"/>
              <a:t>Agreements on NR-PBCH in RAN1 #86bis: </a:t>
            </a:r>
          </a:p>
          <a:p>
            <a:pPr lvl="1"/>
            <a:r>
              <a:rPr lang="en-US" altLang="ko-KR" dirty="0" smtClean="0"/>
              <a:t>NR </a:t>
            </a:r>
            <a:r>
              <a:rPr lang="en-US" altLang="ko-KR" dirty="0"/>
              <a:t>defines at least one broadcast channel: NR-PBCH</a:t>
            </a:r>
            <a:endParaRPr lang="ko-KR" altLang="ko-KR" dirty="0"/>
          </a:p>
          <a:p>
            <a:pPr lvl="2"/>
            <a:r>
              <a:rPr lang="en-US" altLang="ko-KR" dirty="0"/>
              <a:t>NR-PBCH decoding is based on the fixed relationship with NR-PSS and/or NR-SSS resource position irrespective of duplex mode and beam operation type at least within a given frequency range and CP overhead</a:t>
            </a:r>
            <a:endParaRPr lang="ko-KR" altLang="ko-KR" dirty="0"/>
          </a:p>
          <a:p>
            <a:pPr lvl="3"/>
            <a:r>
              <a:rPr lang="en-US" altLang="ko-KR" dirty="0"/>
              <a:t>FFS: Unlicensed spectrum case</a:t>
            </a:r>
            <a:endParaRPr lang="ko-KR" altLang="ko-KR" dirty="0"/>
          </a:p>
          <a:p>
            <a:pPr lvl="2"/>
            <a:r>
              <a:rPr lang="en-US" altLang="ko-KR" dirty="0"/>
              <a:t>FFS relationship between NR-PBCH subcarrier spacing and NR-PSS and/or SSS subcarrier spacing</a:t>
            </a:r>
            <a:endParaRPr lang="ko-KR" altLang="ko-KR" dirty="0"/>
          </a:p>
          <a:p>
            <a:pPr lvl="2"/>
            <a:r>
              <a:rPr lang="en-US" altLang="ko-KR" dirty="0"/>
              <a:t>Following broadcasting schemes to carry essential system information can be considered</a:t>
            </a:r>
            <a:endParaRPr lang="ko-KR" altLang="ko-KR" dirty="0"/>
          </a:p>
          <a:p>
            <a:pPr lvl="3"/>
            <a:r>
              <a:rPr lang="en-US" altLang="ko-KR" dirty="0"/>
              <a:t>Option 1: NR-PBCH carries a part of essential system information for initial access including information necessary for UE to receive channel carrying remaining essential system information</a:t>
            </a:r>
            <a:endParaRPr lang="ko-KR" altLang="ko-KR" dirty="0"/>
          </a:p>
          <a:p>
            <a:pPr lvl="3"/>
            <a:r>
              <a:rPr lang="en-US" altLang="ko-KR" dirty="0"/>
              <a:t>Option 2: NR-PBCH carries minimum information necessary for UE to perform initial UL transmission (not limited to NR-PRACH) in addition to information in Option 1</a:t>
            </a:r>
            <a:endParaRPr lang="ko-KR" altLang="ko-KR" dirty="0"/>
          </a:p>
          <a:p>
            <a:pPr lvl="3"/>
            <a:r>
              <a:rPr lang="en-US" altLang="ko-KR" dirty="0"/>
              <a:t>Option 3: NR-PBCH carries all essential system information for initial access</a:t>
            </a:r>
            <a:endParaRPr lang="ko-KR" altLang="ko-KR" dirty="0"/>
          </a:p>
          <a:p>
            <a:pPr lvl="3"/>
            <a:r>
              <a:rPr lang="en-US" altLang="ko-KR" dirty="0"/>
              <a:t>Other options are not precluded</a:t>
            </a:r>
            <a:endParaRPr lang="ko-KR" altLang="ko-KR" dirty="0"/>
          </a:p>
          <a:p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7751846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Background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GB" altLang="ko-KR" dirty="0" smtClean="0"/>
              <a:t>RAN2 Agreements on Minimum SI</a:t>
            </a:r>
            <a:endParaRPr lang="ko-KR" altLang="ko-KR" dirty="0"/>
          </a:p>
          <a:p>
            <a:pPr marL="971550" lvl="1" indent="-514350">
              <a:buFont typeface="+mj-lt"/>
              <a:buAutoNum type="arabicPeriod"/>
            </a:pPr>
            <a:r>
              <a:rPr lang="en-GB" altLang="ko-KR" dirty="0" smtClean="0"/>
              <a:t>RAN2 </a:t>
            </a:r>
            <a:r>
              <a:rPr lang="en-GB" altLang="ko-KR" dirty="0"/>
              <a:t>to agree on proposals 1, 4, 5, 6 and 7 from [1] to be captured as guidelines for SI design in RAN2 TR with rephrasing of some proposals if needed.</a:t>
            </a:r>
            <a:endParaRPr lang="ko-KR" altLang="ko-KR" dirty="0"/>
          </a:p>
          <a:p>
            <a:pPr marL="971550" lvl="1" indent="-514350">
              <a:buFont typeface="+mj-lt"/>
              <a:buAutoNum type="arabicPeriod"/>
            </a:pPr>
            <a:r>
              <a:rPr lang="en-GB" altLang="ko-KR" dirty="0" smtClean="0"/>
              <a:t>Other </a:t>
            </a:r>
            <a:r>
              <a:rPr lang="en-GB" altLang="ko-KR" dirty="0"/>
              <a:t>mechanisms than periodic broadcast of system information should be studied during study item.</a:t>
            </a:r>
            <a:endParaRPr lang="ko-KR" altLang="ko-KR" dirty="0"/>
          </a:p>
          <a:p>
            <a:pPr marL="971550" lvl="1" indent="-514350">
              <a:buFont typeface="+mj-lt"/>
              <a:buAutoNum type="arabicPeriod"/>
            </a:pPr>
            <a:r>
              <a:rPr lang="en-GB" altLang="ko-KR" dirty="0" smtClean="0"/>
              <a:t>Agree </a:t>
            </a:r>
            <a:r>
              <a:rPr lang="en-GB" altLang="ko-KR" dirty="0"/>
              <a:t>on the terminology of Minimum SI (at least for purpose of the SI discussions).</a:t>
            </a:r>
            <a:endParaRPr lang="ko-KR" altLang="ko-KR" dirty="0"/>
          </a:p>
          <a:p>
            <a:pPr marL="971550" lvl="1" indent="-514350">
              <a:buFont typeface="+mj-lt"/>
              <a:buAutoNum type="arabicPeriod"/>
            </a:pPr>
            <a:r>
              <a:rPr lang="en-GB" altLang="ko-KR" dirty="0" smtClean="0"/>
              <a:t>Minimum </a:t>
            </a:r>
            <a:r>
              <a:rPr lang="en-GB" altLang="ko-KR" dirty="0"/>
              <a:t>SI needs to be broadcasted periodically.</a:t>
            </a:r>
            <a:endParaRPr lang="ko-KR" altLang="ko-KR" dirty="0"/>
          </a:p>
          <a:p>
            <a:pPr marL="971550" lvl="1" indent="-514350">
              <a:buFont typeface="+mj-lt"/>
              <a:buAutoNum type="arabicPeriod"/>
            </a:pPr>
            <a:r>
              <a:rPr lang="en-GB" altLang="ko-KR" dirty="0" smtClean="0"/>
              <a:t>Contents </a:t>
            </a:r>
            <a:r>
              <a:rPr lang="en-GB" altLang="ko-KR" dirty="0"/>
              <a:t>and format of minimum SI are FFS. Content will at least include information to support cell selection, for acquiring other SI, for accessing the cell. </a:t>
            </a:r>
            <a:endParaRPr lang="ko-KR" altLang="ko-KR" dirty="0"/>
          </a:p>
          <a:p>
            <a:pPr marL="457200" lvl="1" indent="0">
              <a:buNone/>
            </a:pPr>
            <a:r>
              <a:rPr lang="en-GB" altLang="ko-KR" dirty="0" smtClean="0"/>
              <a:t>   FFS </a:t>
            </a:r>
            <a:r>
              <a:rPr lang="en-GB" altLang="ko-KR" dirty="0"/>
              <a:t>Whether all "cells"/TRPs periodically broadcast the minimum SI.</a:t>
            </a:r>
            <a:endParaRPr lang="ko-KR" altLang="ko-KR" dirty="0"/>
          </a:p>
          <a:p>
            <a:pPr marL="971550" lvl="1" indent="-514350">
              <a:buFont typeface="+mj-lt"/>
              <a:buAutoNum type="arabicPeriod" startAt="6"/>
            </a:pPr>
            <a:r>
              <a:rPr lang="en-GB" altLang="ko-KR" dirty="0" smtClean="0"/>
              <a:t>Agree </a:t>
            </a:r>
            <a:r>
              <a:rPr lang="en-GB" altLang="ko-KR" dirty="0"/>
              <a:t>on the terminology of Other SI where other SI comprises everything not broadcasted in minimum SI.</a:t>
            </a:r>
            <a:endParaRPr lang="ko-KR" altLang="ko-KR" dirty="0"/>
          </a:p>
          <a:p>
            <a:pPr marL="625475" lvl="1" indent="0">
              <a:buNone/>
            </a:pPr>
            <a:r>
              <a:rPr lang="en-GB" altLang="ko-KR" dirty="0" smtClean="0"/>
              <a:t>FFS </a:t>
            </a:r>
            <a:r>
              <a:rPr lang="en-GB" altLang="ko-KR" dirty="0"/>
              <a:t>Whether ETWS/CMAS like information would be considered as Other SI or </a:t>
            </a:r>
            <a:r>
              <a:rPr lang="en-GB" altLang="ko-KR" dirty="0" smtClean="0"/>
              <a:t>       Minimum </a:t>
            </a:r>
            <a:r>
              <a:rPr lang="en-GB" altLang="ko-KR" dirty="0"/>
              <a:t>SI</a:t>
            </a:r>
            <a:endParaRPr lang="ko-KR" altLang="ko-KR" dirty="0"/>
          </a:p>
          <a:p>
            <a:pPr marL="971550" lvl="1" indent="-514350">
              <a:buFont typeface="+mj-lt"/>
              <a:buAutoNum type="arabicPeriod" startAt="7"/>
            </a:pPr>
            <a:r>
              <a:rPr lang="en-GB" altLang="ko-KR" dirty="0" smtClean="0"/>
              <a:t>Both </a:t>
            </a:r>
            <a:r>
              <a:rPr lang="en-GB" altLang="ko-KR" dirty="0"/>
              <a:t>network triggered and UE initiated mechanisms for Other SI delivery shall be further studied.</a:t>
            </a:r>
            <a:endParaRPr lang="ko-KR" altLang="ko-KR" dirty="0"/>
          </a:p>
          <a:p>
            <a:pPr marL="971550" lvl="1" indent="-514350">
              <a:buFont typeface="+mj-lt"/>
              <a:buAutoNum type="arabicPeriod" startAt="7"/>
            </a:pPr>
            <a:r>
              <a:rPr lang="en-GB" altLang="ko-KR" dirty="0" smtClean="0"/>
              <a:t>It </a:t>
            </a:r>
            <a:r>
              <a:rPr lang="en-GB" altLang="ko-KR" dirty="0"/>
              <a:t>is network decision whether other SI is broadcasted or delivered through UE-specific signalling</a:t>
            </a:r>
            <a:r>
              <a:rPr lang="en-GB" altLang="ko-KR" dirty="0" smtClean="0"/>
              <a:t>.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8898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제목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ko-KR" sz="4000" b="1" dirty="0" smtClean="0">
                <a:latin typeface="Calibri" panose="020F0502020204030204" pitchFamily="34" charset="0"/>
              </a:rPr>
              <a:t>Proposal</a:t>
            </a:r>
            <a:endParaRPr lang="ko-KR" altLang="en-US" sz="4000" b="1" dirty="0" smtClean="0">
              <a:latin typeface="Calibri" panose="020F0502020204030204" pitchFamily="34" charset="0"/>
            </a:endParaRPr>
          </a:p>
        </p:txBody>
      </p:sp>
      <p:sp>
        <p:nvSpPr>
          <p:cNvPr id="3075" name="내용 개체 틀 2"/>
          <p:cNvSpPr>
            <a:spLocks noGrp="1"/>
          </p:cNvSpPr>
          <p:nvPr>
            <p:ph idx="1"/>
          </p:nvPr>
        </p:nvSpPr>
        <p:spPr>
          <a:xfrm>
            <a:off x="395536" y="1412776"/>
            <a:ext cx="8229600" cy="5321424"/>
          </a:xfrm>
        </p:spPr>
        <p:txBody>
          <a:bodyPr>
            <a:noAutofit/>
          </a:bodyPr>
          <a:lstStyle/>
          <a:p>
            <a:pPr lvl="0"/>
            <a:r>
              <a:rPr lang="en-US" altLang="ko-KR" sz="2400" dirty="0" smtClean="0">
                <a:latin typeface="Calibri" panose="020F0502020204030204" pitchFamily="34" charset="0"/>
                <a:cs typeface="Calibri" panose="020F0502020204030204" pitchFamily="34" charset="0"/>
              </a:rPr>
              <a:t>Consider followings for minimum system information transmission: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NR-PBCH </a:t>
            </a:r>
            <a:r>
              <a:rPr lang="en-US" altLang="ko-KR" sz="2000" dirty="0">
                <a:latin typeface="Calibri" panose="020F0502020204030204" pitchFamily="34" charset="0"/>
                <a:cs typeface="Calibri" panose="020F0502020204030204" pitchFamily="34" charset="0"/>
              </a:rPr>
              <a:t>is a non-scheduled broadcast channel </a:t>
            </a:r>
            <a:r>
              <a:rPr lang="en-US" altLang="ko-K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carrying minimum </a:t>
            </a:r>
            <a:r>
              <a:rPr lang="en-US" altLang="ko-KR" sz="2000" dirty="0">
                <a:latin typeface="Calibri" panose="020F0502020204030204" pitchFamily="34" charset="0"/>
                <a:cs typeface="Calibri" panose="020F0502020204030204" pitchFamily="34" charset="0"/>
              </a:rPr>
              <a:t>system information with fixed payload size and periodicity predefined in the specification depending on carrier frequency range</a:t>
            </a:r>
            <a:endParaRPr lang="ko-KR" altLang="ko-K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Alt</a:t>
            </a:r>
            <a:r>
              <a:rPr lang="en-US" altLang="ko-KR" sz="2000" dirty="0">
                <a:latin typeface="Calibri" panose="020F0502020204030204" pitchFamily="34" charset="0"/>
                <a:cs typeface="Calibri" panose="020F0502020204030204" pitchFamily="34" charset="0"/>
              </a:rPr>
              <a:t>. 1: NR-PBCH carries a part of minimum system </a:t>
            </a:r>
            <a:r>
              <a:rPr lang="en-US" altLang="ko-K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information</a:t>
            </a: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Alt </a:t>
            </a:r>
            <a:r>
              <a:rPr lang="en-US" altLang="ko-KR" sz="1800" dirty="0">
                <a:latin typeface="Calibri" panose="020F0502020204030204" pitchFamily="34" charset="0"/>
                <a:cs typeface="Calibri" panose="020F0502020204030204" pitchFamily="34" charset="0"/>
              </a:rPr>
              <a:t>1-1 : </a:t>
            </a:r>
            <a:r>
              <a:rPr lang="en-US" altLang="ko-KR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remaining minimum system information is transmitted via other channel at least partially indicated by NR-PBCH</a:t>
            </a:r>
          </a:p>
          <a:p>
            <a:pPr lvl="2"/>
            <a:r>
              <a:rPr lang="en-US" altLang="ko-KR" sz="1800" dirty="0" smtClean="0">
                <a:latin typeface="Calibri" panose="020F0502020204030204" pitchFamily="34" charset="0"/>
                <a:cs typeface="Calibri" panose="020F0502020204030204" pitchFamily="34" charset="0"/>
              </a:rPr>
              <a:t>Alt 1-2: Remaining minimum system information is transmitted via other  channel indicated not indicated in NR-PBCH</a:t>
            </a:r>
          </a:p>
          <a:p>
            <a:pPr lvl="1"/>
            <a:r>
              <a:rPr lang="en-US" altLang="ko-KR" sz="2000" dirty="0" smtClean="0">
                <a:latin typeface="Calibri" panose="020F0502020204030204" pitchFamily="34" charset="0"/>
                <a:cs typeface="Calibri" panose="020F0502020204030204" pitchFamily="34" charset="0"/>
              </a:rPr>
              <a:t>Alt</a:t>
            </a:r>
            <a:r>
              <a:rPr lang="en-US" altLang="ko-KR" sz="2000" dirty="0">
                <a:latin typeface="Calibri" panose="020F0502020204030204" pitchFamily="34" charset="0"/>
                <a:cs typeface="Calibri" panose="020F0502020204030204" pitchFamily="34" charset="0"/>
              </a:rPr>
              <a:t>. 2: NR-PBCH carries all of minimum system information</a:t>
            </a:r>
            <a:endParaRPr lang="ko-KR" altLang="ko-K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altLang="ko-KR" sz="24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ko-KR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ko-KR" sz="28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altLang="ko-KR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endParaRPr lang="en-US" altLang="ko-KR" sz="20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2208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b="1" dirty="0">
                <a:latin typeface="Calibri" panose="020F0502020204030204" pitchFamily="34" charset="0"/>
              </a:rPr>
              <a:t>Proposal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altLang="ko-KR" sz="3100" dirty="0">
                <a:latin typeface="Calibri" panose="020F0502020204030204" pitchFamily="34" charset="0"/>
                <a:cs typeface="Calibri" panose="020F0502020204030204" pitchFamily="34" charset="0"/>
              </a:rPr>
              <a:t>Study further NR-PBCH design options with the following clarification of the agreements </a:t>
            </a:r>
            <a:endParaRPr lang="en-US" altLang="ko-KR" sz="36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</a:pPr>
            <a:r>
              <a:rPr lang="en-US" altLang="ko-KR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Modified </a:t>
            </a:r>
            <a:r>
              <a:rPr lang="en-US" altLang="ko-KR" sz="2600" dirty="0">
                <a:latin typeface="Calibri" panose="020F0502020204030204" pitchFamily="34" charset="0"/>
                <a:cs typeface="Calibri" panose="020F0502020204030204" pitchFamily="34" charset="0"/>
              </a:rPr>
              <a:t>option 1: NR-PBCH carries a part of minimum system information including information necessary for the UE to receive channel carrying remaining minimum system information</a:t>
            </a:r>
            <a:endParaRPr lang="ko-KR" altLang="ko-KR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</a:pPr>
            <a:r>
              <a:rPr lang="en-US" altLang="ko-KR" sz="2600" dirty="0">
                <a:latin typeface="Calibri" panose="020F0502020204030204" pitchFamily="34" charset="0"/>
                <a:cs typeface="Calibri" panose="020F0502020204030204" pitchFamily="34" charset="0"/>
              </a:rPr>
              <a:t>Modified option 2: NR-PBCH carries information necessary for the UE to perform initial UL transmission (not limited to </a:t>
            </a:r>
            <a:r>
              <a:rPr lang="en-US" altLang="ko-KR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NR-PRACH, e.g. PRACH msg. 1) in </a:t>
            </a:r>
            <a:r>
              <a:rPr lang="en-US" altLang="ko-KR" sz="2600" dirty="0">
                <a:latin typeface="Calibri" panose="020F0502020204030204" pitchFamily="34" charset="0"/>
                <a:cs typeface="Calibri" panose="020F0502020204030204" pitchFamily="34" charset="0"/>
              </a:rPr>
              <a:t>addition to information in Option 1</a:t>
            </a:r>
          </a:p>
          <a:p>
            <a:pPr lvl="1">
              <a:lnSpc>
                <a:spcPct val="120000"/>
              </a:lnSpc>
            </a:pPr>
            <a:r>
              <a:rPr lang="en-US" altLang="ko-KR" sz="2600" dirty="0">
                <a:latin typeface="Calibri" panose="020F0502020204030204" pitchFamily="34" charset="0"/>
                <a:cs typeface="Calibri" panose="020F0502020204030204" pitchFamily="34" charset="0"/>
              </a:rPr>
              <a:t>Modified Option 3: NR-PBCH carries all minimum system information </a:t>
            </a:r>
            <a:endParaRPr lang="ko-KR" altLang="ko-KR" sz="26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>
              <a:lnSpc>
                <a:spcPct val="120000"/>
              </a:lnSpc>
            </a:pPr>
            <a:r>
              <a:rPr lang="en-US" altLang="ko-KR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Option </a:t>
            </a:r>
            <a:r>
              <a:rPr lang="en-US" altLang="ko-KR" sz="2600" dirty="0">
                <a:latin typeface="Calibri" panose="020F0502020204030204" pitchFamily="34" charset="0"/>
                <a:cs typeface="Calibri" panose="020F0502020204030204" pitchFamily="34" charset="0"/>
              </a:rPr>
              <a:t>4: NR-PBCH carries information necessary for the UE to perform initial UL transmission (not limited to </a:t>
            </a:r>
            <a:r>
              <a:rPr lang="en-US" altLang="ko-KR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NR-PRACH, </a:t>
            </a:r>
            <a:r>
              <a:rPr lang="en-US" altLang="ko-KR" sz="2600" dirty="0">
                <a:latin typeface="Calibri" panose="020F0502020204030204" pitchFamily="34" charset="0"/>
                <a:cs typeface="Calibri" panose="020F0502020204030204" pitchFamily="34" charset="0"/>
              </a:rPr>
              <a:t>e.g. PRACH msg. 1</a:t>
            </a:r>
            <a:r>
              <a:rPr lang="en-US" altLang="ko-KR" sz="2600" dirty="0" smtClean="0">
                <a:latin typeface="Calibri" panose="020F0502020204030204" pitchFamily="34" charset="0"/>
                <a:cs typeface="Calibri" panose="020F0502020204030204" pitchFamily="34" charset="0"/>
              </a:rPr>
              <a:t>) </a:t>
            </a:r>
            <a:r>
              <a:rPr lang="en-US" altLang="ko-KR" sz="2600" dirty="0">
                <a:latin typeface="Calibri" panose="020F0502020204030204" pitchFamily="34" charset="0"/>
                <a:cs typeface="Calibri" panose="020F0502020204030204" pitchFamily="34" charset="0"/>
              </a:rPr>
              <a:t>and information necessary to receive the response to initial UL transmission(e.g. PRACH msg. 2)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467817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3555</TotalTime>
  <Words>604</Words>
  <Application>Microsoft Office PowerPoint</Application>
  <PresentationFormat>화면 슬라이드 쇼(4:3)</PresentationFormat>
  <Paragraphs>45</Paragraphs>
  <Slides>5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6" baseType="lpstr">
      <vt:lpstr>Office 테마</vt:lpstr>
      <vt:lpstr>PowerPoint 프레젠테이션</vt:lpstr>
      <vt:lpstr>Background</vt:lpstr>
      <vt:lpstr>Background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Hanjun Park</dc:creator>
  <cp:lastModifiedBy>Eunsun Kim</cp:lastModifiedBy>
  <cp:revision>251</cp:revision>
  <dcterms:created xsi:type="dcterms:W3CDTF">2016-04-11T00:08:37Z</dcterms:created>
  <dcterms:modified xsi:type="dcterms:W3CDTF">2016-11-17T22:14:24Z</dcterms:modified>
</cp:coreProperties>
</file>