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64" r:id="rId3"/>
    <p:sldId id="272" r:id="rId4"/>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78" autoAdjust="0"/>
    <p:restoredTop sz="94660"/>
  </p:normalViewPr>
  <p:slideViewPr>
    <p:cSldViewPr>
      <p:cViewPr>
        <p:scale>
          <a:sx n="75" d="100"/>
          <a:sy n="75" d="100"/>
        </p:scale>
        <p:origin x="-1254" y="-162"/>
      </p:cViewPr>
      <p:guideLst>
        <p:guide orient="horz" pos="2160"/>
        <p:guide pos="2880"/>
      </p:guideLst>
    </p:cSldViewPr>
  </p:slideViewPr>
  <p:notesTextViewPr>
    <p:cViewPr>
      <p:scale>
        <a:sx n="1" d="1"/>
        <a:sy n="1" d="1"/>
      </p:scale>
      <p:origin x="0" y="0"/>
    </p:cViewPr>
  </p:notesTextViewPr>
  <p:notesViewPr>
    <p:cSldViewPr>
      <p:cViewPr varScale="1">
        <p:scale>
          <a:sx n="59" d="100"/>
          <a:sy n="59" d="100"/>
        </p:scale>
        <p:origin x="-261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13E7D3-DFDB-44FD-8CC4-0B2ABF503DA8}" type="datetimeFigureOut">
              <a:rPr lang="ko-KR" altLang="en-US" smtClean="0"/>
              <a:t>2016-11-17</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A4A19D-60E8-4598-AC1D-41687207FE26}" type="slidenum">
              <a:rPr lang="ko-KR" altLang="en-US" smtClean="0"/>
              <a:t>‹#›</a:t>
            </a:fld>
            <a:endParaRPr lang="ko-KR" altLang="en-US"/>
          </a:p>
        </p:txBody>
      </p:sp>
    </p:spTree>
    <p:extLst>
      <p:ext uri="{BB962C8B-B14F-4D97-AF65-F5344CB8AC3E}">
        <p14:creationId xmlns:p14="http://schemas.microsoft.com/office/powerpoint/2010/main" val="4021377436"/>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2641126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1362853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4133850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1649340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1697609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1026337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3265305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1488206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3403859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3002496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F53A5B67-C594-4417-B687-79648578E508}" type="datetimeFigureOut">
              <a:rPr lang="ko-KR" altLang="en-US" smtClean="0"/>
              <a:t>2016-11-17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531640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3A5B67-C594-4417-B687-79648578E508}" type="datetimeFigureOut">
              <a:rPr lang="ko-KR" altLang="en-US" smtClean="0"/>
              <a:t>2016-11-17</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FCB1CB-2EA5-4976-A63D-50378773ABA0}" type="slidenum">
              <a:rPr lang="ko-KR" altLang="en-US" smtClean="0"/>
              <a:t>‹#›</a:t>
            </a:fld>
            <a:endParaRPr lang="ko-KR" altLang="en-US"/>
          </a:p>
        </p:txBody>
      </p:sp>
    </p:spTree>
    <p:extLst>
      <p:ext uri="{BB962C8B-B14F-4D97-AF65-F5344CB8AC3E}">
        <p14:creationId xmlns:p14="http://schemas.microsoft.com/office/powerpoint/2010/main" val="3465727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nvSpPr>
        <p:spPr bwMode="auto">
          <a:xfrm>
            <a:off x="251520" y="2708920"/>
            <a:ext cx="8640959" cy="140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ja-JP" sz="3600" dirty="0">
                <a:latin typeface="Calibri" panose="020F0502020204030204" pitchFamily="34" charset="0"/>
              </a:rPr>
              <a:t>WF </a:t>
            </a:r>
            <a:r>
              <a:rPr lang="en-US" altLang="ja-JP" sz="3600" dirty="0" smtClean="0">
                <a:latin typeface="Calibri" panose="020F0502020204030204" pitchFamily="34" charset="0"/>
              </a:rPr>
              <a:t>on </a:t>
            </a:r>
            <a:r>
              <a:rPr lang="en-US" altLang="ja-JP" sz="3600" dirty="0" smtClean="0">
                <a:latin typeface="Calibri" panose="020F0502020204030204" pitchFamily="34" charset="0"/>
              </a:rPr>
              <a:t>DL signal for </a:t>
            </a:r>
          </a:p>
          <a:p>
            <a:pPr algn="ctr"/>
            <a:r>
              <a:rPr lang="en-US" altLang="ja-JP" sz="3600" dirty="0" smtClean="0">
                <a:latin typeface="Calibri" panose="020F0502020204030204" pitchFamily="34" charset="0"/>
              </a:rPr>
              <a:t>CONNECTED mode RRM measurement</a:t>
            </a:r>
            <a:endParaRPr lang="en-US" altLang="ja-JP" sz="3600" dirty="0" smtClean="0">
              <a:latin typeface="Calibri" panose="020F0502020204030204" pitchFamily="34" charset="0"/>
            </a:endParaRPr>
          </a:p>
        </p:txBody>
      </p:sp>
      <p:sp>
        <p:nvSpPr>
          <p:cNvPr id="5" name="サブタイトル 2"/>
          <p:cNvSpPr>
            <a:spLocks noGrp="1"/>
          </p:cNvSpPr>
          <p:nvPr/>
        </p:nvSpPr>
        <p:spPr bwMode="auto">
          <a:xfrm>
            <a:off x="1042988" y="4509120"/>
            <a:ext cx="710088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spcBef>
                <a:spcPct val="20000"/>
              </a:spcBef>
              <a:buFont typeface="Arial" charset="0"/>
              <a:buNone/>
            </a:pPr>
            <a:r>
              <a:rPr lang="en-US" altLang="ko-KR" sz="2400" dirty="0">
                <a:latin typeface="Calibri" panose="020F0502020204030204" pitchFamily="34" charset="0"/>
              </a:rPr>
              <a:t>LG Electronics, </a:t>
            </a:r>
            <a:r>
              <a:rPr lang="en-US" altLang="ko-KR" sz="2400" dirty="0" smtClean="0">
                <a:latin typeface="Calibri" panose="020F0502020204030204" pitchFamily="34" charset="0"/>
              </a:rPr>
              <a:t>Samsung, </a:t>
            </a:r>
            <a:r>
              <a:rPr lang="en-US" altLang="ko-KR" sz="2400" dirty="0" smtClean="0">
                <a:latin typeface="Calibri" panose="020F0502020204030204" pitchFamily="34" charset="0"/>
              </a:rPr>
              <a:t>CMCC</a:t>
            </a:r>
            <a:endParaRPr lang="ja-JP" altLang="en-US" sz="2400" dirty="0">
              <a:latin typeface="Calibri" panose="020F0502020204030204" pitchFamily="34" charset="0"/>
            </a:endParaRPr>
          </a:p>
        </p:txBody>
      </p:sp>
      <p:sp>
        <p:nvSpPr>
          <p:cNvPr id="8" name="TextBox 7"/>
          <p:cNvSpPr txBox="1"/>
          <p:nvPr/>
        </p:nvSpPr>
        <p:spPr>
          <a:xfrm>
            <a:off x="7446251" y="548680"/>
            <a:ext cx="1446229" cy="400110"/>
          </a:xfrm>
          <a:prstGeom prst="rect">
            <a:avLst/>
          </a:prstGeom>
          <a:noFill/>
        </p:spPr>
        <p:txBody>
          <a:bodyPr wrap="none" rtlCol="0">
            <a:spAutoFit/>
          </a:bodyPr>
          <a:lstStyle/>
          <a:p>
            <a:pPr algn="r"/>
            <a:r>
              <a:rPr lang="en-US" sz="2000" b="1" smtClean="0">
                <a:solidFill>
                  <a:srgbClr val="000000"/>
                </a:solidFill>
                <a:latin typeface="Calibri" panose="020F0502020204030204" pitchFamily="34" charset="0"/>
              </a:rPr>
              <a:t>R1-1613568</a:t>
            </a:r>
            <a:endParaRPr lang="en-US" altLang="zh-CN" sz="2000" b="1" dirty="0" smtClean="0">
              <a:solidFill>
                <a:srgbClr val="000000"/>
              </a:solidFill>
              <a:latin typeface="Calibri" panose="020F0502020204030204" pitchFamily="34" charset="0"/>
            </a:endParaRPr>
          </a:p>
        </p:txBody>
      </p:sp>
      <p:sp>
        <p:nvSpPr>
          <p:cNvPr id="9" name="TextBox 8"/>
          <p:cNvSpPr txBox="1"/>
          <p:nvPr/>
        </p:nvSpPr>
        <p:spPr>
          <a:xfrm>
            <a:off x="251520" y="548680"/>
            <a:ext cx="3595023" cy="1015663"/>
          </a:xfrm>
          <a:prstGeom prst="rect">
            <a:avLst/>
          </a:prstGeom>
          <a:noFill/>
        </p:spPr>
        <p:txBody>
          <a:bodyPr wrap="none">
            <a:spAutoFit/>
          </a:bodyPr>
          <a:lstStyle/>
          <a:p>
            <a:pPr>
              <a:defRPr/>
            </a:pPr>
            <a:r>
              <a:rPr lang="en-US" sz="2000" b="1" dirty="0">
                <a:latin typeface="Calibri" panose="020F0502020204030204" pitchFamily="34" charset="0"/>
              </a:rPr>
              <a:t>3GPP </a:t>
            </a:r>
            <a:r>
              <a:rPr lang="en-US" sz="2000" b="1" dirty="0" smtClean="0">
                <a:latin typeface="Calibri" panose="020F0502020204030204" pitchFamily="34" charset="0"/>
              </a:rPr>
              <a:t>TSG</a:t>
            </a:r>
            <a:r>
              <a:rPr lang="en-US" sz="2000" b="1" dirty="0">
                <a:latin typeface="Calibri" panose="020F0502020204030204" pitchFamily="34" charset="0"/>
              </a:rPr>
              <a:t> RAN1 </a:t>
            </a:r>
            <a:r>
              <a:rPr lang="en-GB" altLang="zh-CN" sz="2000" b="1" dirty="0" smtClean="0">
                <a:latin typeface="Calibri" panose="020F0502020204030204" pitchFamily="34" charset="0"/>
              </a:rPr>
              <a:t>#</a:t>
            </a:r>
            <a:r>
              <a:rPr lang="en-US" altLang="zh-CN" sz="2000" b="1" dirty="0" smtClean="0">
                <a:latin typeface="Calibri" panose="020F0502020204030204" pitchFamily="34" charset="0"/>
              </a:rPr>
              <a:t>87</a:t>
            </a:r>
            <a:r>
              <a:rPr lang="en-US" sz="2000" b="1" dirty="0" smtClean="0">
                <a:latin typeface="Calibri" panose="020F0502020204030204" pitchFamily="34" charset="0"/>
              </a:rPr>
              <a:t> </a:t>
            </a:r>
            <a:endParaRPr lang="en-US" sz="2000" b="1" dirty="0">
              <a:latin typeface="Calibri" panose="020F0502020204030204" pitchFamily="34" charset="0"/>
            </a:endParaRPr>
          </a:p>
          <a:p>
            <a:pPr>
              <a:defRPr/>
            </a:pPr>
            <a:r>
              <a:rPr lang="en-US" altLang="ko-KR" sz="2000" b="1" dirty="0" smtClean="0">
                <a:latin typeface="Calibri" panose="020F0502020204030204" pitchFamily="34" charset="0"/>
              </a:rPr>
              <a:t>Reno, USA, 14</a:t>
            </a:r>
            <a:r>
              <a:rPr lang="en-US" altLang="ko-KR" sz="2000" b="1" baseline="30000" dirty="0" smtClean="0">
                <a:latin typeface="Calibri" panose="020F0502020204030204" pitchFamily="34" charset="0"/>
              </a:rPr>
              <a:t>th</a:t>
            </a:r>
            <a:r>
              <a:rPr lang="en-US" altLang="ko-KR" sz="2000" b="1" dirty="0" smtClean="0">
                <a:latin typeface="Calibri" panose="020F0502020204030204" pitchFamily="34" charset="0"/>
              </a:rPr>
              <a:t> </a:t>
            </a:r>
            <a:r>
              <a:rPr lang="en-US" altLang="ko-KR" sz="2000" b="1" dirty="0">
                <a:latin typeface="Calibri" panose="020F0502020204030204" pitchFamily="34" charset="0"/>
              </a:rPr>
              <a:t>– </a:t>
            </a:r>
            <a:r>
              <a:rPr lang="en-US" altLang="ko-KR" sz="2000" b="1" dirty="0" smtClean="0">
                <a:latin typeface="Calibri" panose="020F0502020204030204" pitchFamily="34" charset="0"/>
              </a:rPr>
              <a:t>18</a:t>
            </a:r>
            <a:r>
              <a:rPr lang="en-US" altLang="ko-KR" sz="2000" b="1" baseline="30000" dirty="0" smtClean="0">
                <a:latin typeface="Calibri" panose="020F0502020204030204" pitchFamily="34" charset="0"/>
              </a:rPr>
              <a:t>th</a:t>
            </a:r>
            <a:r>
              <a:rPr lang="en-US" altLang="ko-KR" sz="2000" b="1" dirty="0" smtClean="0">
                <a:latin typeface="Calibri" panose="020F0502020204030204" pitchFamily="34" charset="0"/>
              </a:rPr>
              <a:t> Nov. 2016</a:t>
            </a:r>
            <a:endParaRPr lang="en-US" altLang="zh-CN" sz="2000" b="1" dirty="0" smtClean="0">
              <a:latin typeface="Calibri" panose="020F0502020204030204" pitchFamily="34" charset="0"/>
            </a:endParaRPr>
          </a:p>
          <a:p>
            <a:pPr>
              <a:defRPr/>
            </a:pPr>
            <a:r>
              <a:rPr lang="tr-TR" sz="2000" b="1" dirty="0" smtClean="0">
                <a:latin typeface="Calibri" panose="020F0502020204030204" pitchFamily="34" charset="0"/>
              </a:rPr>
              <a:t>Agenda Item: </a:t>
            </a:r>
            <a:r>
              <a:rPr lang="en-US" altLang="ko-KR" sz="2000" b="1" dirty="0" smtClean="0">
                <a:latin typeface="Calibri" panose="020F0502020204030204" pitchFamily="34" charset="0"/>
              </a:rPr>
              <a:t>7.1.2.6</a:t>
            </a:r>
            <a:endParaRPr lang="en-US" sz="2000" b="1" dirty="0">
              <a:latin typeface="Calibri" panose="020F0502020204030204" pitchFamily="34" charset="0"/>
            </a:endParaRPr>
          </a:p>
        </p:txBody>
      </p:sp>
    </p:spTree>
    <p:extLst>
      <p:ext uri="{BB962C8B-B14F-4D97-AF65-F5344CB8AC3E}">
        <p14:creationId xmlns:p14="http://schemas.microsoft.com/office/powerpoint/2010/main" val="36194492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normAutofit/>
          </a:bodyPr>
          <a:lstStyle/>
          <a:p>
            <a:r>
              <a:rPr lang="en-US" altLang="ko-KR" sz="4000" b="1" dirty="0" smtClean="0">
                <a:latin typeface="Calibri" panose="020F0502020204030204" pitchFamily="34" charset="0"/>
              </a:rPr>
              <a:t>Background</a:t>
            </a:r>
            <a:endParaRPr lang="ko-KR" altLang="en-US" sz="4000" b="1" dirty="0" smtClean="0">
              <a:latin typeface="Calibri" panose="020F0502020204030204" pitchFamily="34" charset="0"/>
            </a:endParaRPr>
          </a:p>
        </p:txBody>
      </p:sp>
      <p:sp>
        <p:nvSpPr>
          <p:cNvPr id="3075" name="내용 개체 틀 2"/>
          <p:cNvSpPr>
            <a:spLocks noGrp="1"/>
          </p:cNvSpPr>
          <p:nvPr>
            <p:ph idx="1"/>
          </p:nvPr>
        </p:nvSpPr>
        <p:spPr>
          <a:xfrm>
            <a:off x="457200" y="1600200"/>
            <a:ext cx="8229600" cy="5105400"/>
          </a:xfrm>
        </p:spPr>
        <p:txBody>
          <a:bodyPr>
            <a:normAutofit fontScale="77500" lnSpcReduction="20000"/>
          </a:bodyPr>
          <a:lstStyle/>
          <a:p>
            <a:r>
              <a:rPr lang="en-US" altLang="ko-KR" sz="2600" dirty="0"/>
              <a:t>In RAN1 #86bis, the following agreements were made:</a:t>
            </a:r>
          </a:p>
          <a:p>
            <a:pPr marL="0" indent="0">
              <a:buNone/>
            </a:pPr>
            <a:endParaRPr lang="en-GB" altLang="ko-KR" sz="2100" b="1" u="sng" dirty="0"/>
          </a:p>
          <a:p>
            <a:pPr marL="0" indent="0">
              <a:spcAft>
                <a:spcPts val="1000"/>
              </a:spcAft>
              <a:buNone/>
            </a:pPr>
            <a:r>
              <a:rPr lang="en-GB" altLang="ko-KR" sz="2300" b="1" u="sng" dirty="0">
                <a:latin typeface="Calibri" panose="020F0502020204030204" pitchFamily="34" charset="0"/>
              </a:rPr>
              <a:t>Agreements:</a:t>
            </a:r>
            <a:endParaRPr lang="ko-KR" altLang="ko-KR" sz="2300" b="1" u="sng" dirty="0">
              <a:latin typeface="Calibri" panose="020F0502020204030204" pitchFamily="34" charset="0"/>
            </a:endParaRPr>
          </a:p>
          <a:p>
            <a:pPr lvl="0">
              <a:buFont typeface="Wingdings" panose="05000000000000000000" pitchFamily="2" charset="2"/>
              <a:buChar char="Ø"/>
            </a:pPr>
            <a:r>
              <a:rPr lang="en-US" altLang="ko-KR" sz="2300" dirty="0">
                <a:latin typeface="Calibri" panose="020F0502020204030204" pitchFamily="34" charset="0"/>
              </a:rPr>
              <a:t>At least for Phase 1, study mechanisms to support operation over e.g. around 1GHz contiguous spectrum from both NW and UE perspectives including the maximum single carrier bandwidth of at least 80 MHz</a:t>
            </a:r>
            <a:endParaRPr lang="ko-KR" altLang="ko-KR" sz="2300" dirty="0">
              <a:latin typeface="Calibri" panose="020F0502020204030204" pitchFamily="34" charset="0"/>
            </a:endParaRPr>
          </a:p>
          <a:p>
            <a:pPr lvl="1"/>
            <a:r>
              <a:rPr lang="en-US" altLang="ko-KR" sz="2300" dirty="0">
                <a:latin typeface="Calibri" panose="020F0502020204030204" pitchFamily="34" charset="0"/>
              </a:rPr>
              <a:t>Carrier Aggregation/Dual Connectivity (Multi-carrier approach)</a:t>
            </a:r>
            <a:r>
              <a:rPr lang="en-US" altLang="ko-KR" sz="2300" dirty="0"/>
              <a:t> </a:t>
            </a:r>
            <a:endParaRPr lang="ko-KR" altLang="ko-KR" sz="2300" dirty="0"/>
          </a:p>
          <a:p>
            <a:pPr lvl="2"/>
            <a:r>
              <a:rPr lang="en-US" altLang="ko-KR" sz="2300" dirty="0">
                <a:latin typeface="Calibri" panose="020F0502020204030204" pitchFamily="34" charset="0"/>
              </a:rPr>
              <a:t>Details are FFS</a:t>
            </a:r>
            <a:endParaRPr lang="ko-KR" altLang="ko-KR" sz="2300" dirty="0">
              <a:latin typeface="Calibri" panose="020F0502020204030204" pitchFamily="34" charset="0"/>
            </a:endParaRPr>
          </a:p>
          <a:p>
            <a:pPr lvl="2"/>
            <a:r>
              <a:rPr lang="en-US" altLang="ko-KR" sz="2300" dirty="0">
                <a:latin typeface="Calibri" panose="020F0502020204030204" pitchFamily="34" charset="0"/>
              </a:rPr>
              <a:t>FFS: non-contiguous spectrum case</a:t>
            </a:r>
            <a:endParaRPr lang="ko-KR" altLang="ko-KR" sz="2300" dirty="0">
              <a:latin typeface="Calibri" panose="020F0502020204030204" pitchFamily="34" charset="0"/>
            </a:endParaRPr>
          </a:p>
          <a:p>
            <a:pPr lvl="1"/>
            <a:r>
              <a:rPr lang="en-US" altLang="ko-KR" sz="2300" dirty="0">
                <a:latin typeface="Calibri" panose="020F0502020204030204" pitchFamily="34" charset="0"/>
              </a:rPr>
              <a:t>Single carrier operation </a:t>
            </a:r>
            <a:endParaRPr lang="ko-KR" altLang="ko-KR" sz="2300" dirty="0">
              <a:latin typeface="Calibri" panose="020F0502020204030204" pitchFamily="34" charset="0"/>
            </a:endParaRPr>
          </a:p>
          <a:p>
            <a:pPr lvl="2"/>
            <a:r>
              <a:rPr lang="en-US" altLang="ko-KR" sz="2300" dirty="0">
                <a:latin typeface="Calibri" panose="020F0502020204030204" pitchFamily="34" charset="0"/>
              </a:rPr>
              <a:t>Details are FFS </a:t>
            </a:r>
            <a:endParaRPr lang="ko-KR" altLang="ko-KR" sz="2300" dirty="0">
              <a:latin typeface="Calibri" panose="020F0502020204030204" pitchFamily="34" charset="0"/>
            </a:endParaRPr>
          </a:p>
          <a:p>
            <a:pPr lvl="2"/>
            <a:r>
              <a:rPr lang="en-US" altLang="ko-KR" sz="2300" dirty="0">
                <a:latin typeface="Calibri" panose="020F0502020204030204" pitchFamily="34" charset="0"/>
              </a:rPr>
              <a:t>Maximum channel bandwidth continues to be studied in RAN1/4</a:t>
            </a:r>
            <a:endParaRPr lang="ko-KR" altLang="ko-KR" sz="2300" dirty="0">
              <a:latin typeface="Calibri" panose="020F0502020204030204" pitchFamily="34" charset="0"/>
            </a:endParaRPr>
          </a:p>
          <a:p>
            <a:pPr lvl="3"/>
            <a:r>
              <a:rPr lang="en-US" altLang="ko-KR" sz="2300" dirty="0">
                <a:solidFill>
                  <a:srgbClr val="FF0000"/>
                </a:solidFill>
                <a:latin typeface="Calibri" panose="020F0502020204030204" pitchFamily="34" charset="0"/>
              </a:rPr>
              <a:t>Maximum bandwidth supported by some UE capabilities/categories may be less than channel bandwidth of serving single carrier</a:t>
            </a:r>
            <a:endParaRPr lang="ko-KR" altLang="ko-KR" sz="2300" dirty="0">
              <a:solidFill>
                <a:srgbClr val="FF0000"/>
              </a:solidFill>
              <a:latin typeface="Calibri" panose="020F0502020204030204" pitchFamily="34" charset="0"/>
            </a:endParaRPr>
          </a:p>
          <a:p>
            <a:pPr lvl="4"/>
            <a:r>
              <a:rPr lang="en-US" altLang="ko-KR" sz="2300" dirty="0">
                <a:latin typeface="Calibri" panose="020F0502020204030204" pitchFamily="34" charset="0"/>
              </a:rPr>
              <a:t>Note that some UE capabilities/categories may support channel bandwidth of serving single carrier</a:t>
            </a:r>
            <a:endParaRPr lang="ko-KR" altLang="ko-KR" sz="2300" dirty="0">
              <a:latin typeface="Calibri" panose="020F0502020204030204" pitchFamily="34" charset="0"/>
            </a:endParaRPr>
          </a:p>
          <a:p>
            <a:pPr lvl="0">
              <a:buFont typeface="Wingdings" panose="05000000000000000000" pitchFamily="2" charset="2"/>
              <a:buChar char="Ø"/>
            </a:pPr>
            <a:r>
              <a:rPr lang="en-US" altLang="ko-KR" sz="2300" dirty="0">
                <a:latin typeface="Calibri" panose="020F0502020204030204" pitchFamily="34" charset="0"/>
              </a:rPr>
              <a:t>Send an LS to ask RAN4 to study the feasibilities of mechanisms above from both NW and UE </a:t>
            </a:r>
            <a:r>
              <a:rPr lang="en-US" altLang="ko-KR" sz="2300" dirty="0" smtClean="0">
                <a:latin typeface="Calibri" panose="020F0502020204030204" pitchFamily="34" charset="0"/>
              </a:rPr>
              <a:t>perspectives</a:t>
            </a:r>
            <a:endParaRPr lang="en-US" altLang="ko-KR" sz="2300" dirty="0">
              <a:latin typeface="Calibri" panose="020F0502020204030204"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1467909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normAutofit/>
          </a:bodyPr>
          <a:lstStyle/>
          <a:p>
            <a:r>
              <a:rPr lang="en-US" altLang="ko-KR" sz="4000" b="1" dirty="0" smtClean="0">
                <a:latin typeface="Calibri" panose="020F0502020204030204" pitchFamily="34" charset="0"/>
              </a:rPr>
              <a:t>Proposal</a:t>
            </a:r>
            <a:endParaRPr lang="ko-KR" altLang="en-US" sz="4000" b="1" dirty="0" smtClean="0">
              <a:latin typeface="Calibri" panose="020F0502020204030204" pitchFamily="34" charset="0"/>
            </a:endParaRPr>
          </a:p>
        </p:txBody>
      </p:sp>
      <p:sp>
        <p:nvSpPr>
          <p:cNvPr id="3075" name="내용 개체 틀 2"/>
          <p:cNvSpPr>
            <a:spLocks noGrp="1"/>
          </p:cNvSpPr>
          <p:nvPr>
            <p:ph idx="1"/>
          </p:nvPr>
        </p:nvSpPr>
        <p:spPr>
          <a:xfrm>
            <a:off x="395536" y="1628800"/>
            <a:ext cx="8229600" cy="5105400"/>
          </a:xfrm>
        </p:spPr>
        <p:txBody>
          <a:bodyPr>
            <a:normAutofit/>
          </a:bodyPr>
          <a:lstStyle/>
          <a:p>
            <a:r>
              <a:rPr lang="en-US" altLang="ko-KR" sz="2400" dirty="0" smtClean="0"/>
              <a:t>For </a:t>
            </a:r>
            <a:r>
              <a:rPr lang="en-US" altLang="ko-KR" sz="2400" dirty="0"/>
              <a:t>DL based RRM measurement in </a:t>
            </a:r>
            <a:r>
              <a:rPr lang="en-US" altLang="ko-KR" sz="2400" dirty="0" smtClean="0"/>
              <a:t>CONNECTED mode, study the following alternatives</a:t>
            </a:r>
          </a:p>
          <a:p>
            <a:pPr lvl="1"/>
            <a:r>
              <a:rPr lang="en-US" altLang="ko-KR" sz="1800" dirty="0" smtClean="0"/>
              <a:t>Option</a:t>
            </a:r>
            <a:r>
              <a:rPr lang="en-US" altLang="ko-KR" sz="1800" dirty="0" smtClean="0"/>
              <a:t> </a:t>
            </a:r>
            <a:r>
              <a:rPr lang="en-US" altLang="ko-KR" sz="1800" dirty="0" smtClean="0"/>
              <a:t>1: DL signal for RRM measurement is UE-specifically RRC configurable in terms of time/frequency location and sub-band size.</a:t>
            </a:r>
          </a:p>
          <a:p>
            <a:pPr lvl="1"/>
            <a:r>
              <a:rPr lang="en-US" altLang="ko-KR" sz="1800" dirty="0" smtClean="0"/>
              <a:t>Option </a:t>
            </a:r>
            <a:r>
              <a:rPr lang="en-US" altLang="ko-KR" sz="1800" dirty="0" smtClean="0"/>
              <a:t>2: DL signal for RRM measurement is </a:t>
            </a:r>
            <a:r>
              <a:rPr lang="en-US" altLang="ko-KR" sz="1800" dirty="0" smtClean="0"/>
              <a:t>cell-specifically </a:t>
            </a:r>
            <a:r>
              <a:rPr lang="en-US" altLang="ko-KR" sz="1800" dirty="0" smtClean="0"/>
              <a:t>transmitted, and time/frequency location and BW are fixed.</a:t>
            </a:r>
          </a:p>
          <a:p>
            <a:pPr lvl="1"/>
            <a:r>
              <a:rPr lang="en-US" altLang="ko-KR" sz="1800" dirty="0" smtClean="0"/>
              <a:t>Other </a:t>
            </a:r>
            <a:r>
              <a:rPr lang="en-US" altLang="ko-KR" sz="1800" dirty="0" smtClean="0"/>
              <a:t>options </a:t>
            </a:r>
            <a:r>
              <a:rPr lang="en-US" altLang="ko-KR" sz="1800" dirty="0" smtClean="0"/>
              <a:t>and combination of options </a:t>
            </a:r>
            <a:r>
              <a:rPr lang="en-US" altLang="ko-KR" sz="1800" dirty="0" smtClean="0"/>
              <a:t>are not precluded</a:t>
            </a:r>
            <a:r>
              <a:rPr lang="en-US" altLang="ko-KR" sz="1800" dirty="0" smtClean="0"/>
              <a:t>.</a:t>
            </a:r>
            <a:endParaRPr lang="en-US" altLang="ko-KR" sz="2600" dirty="0" smtClean="0"/>
          </a:p>
        </p:txBody>
      </p:sp>
      <p:sp>
        <p:nvSpPr>
          <p:cNvPr id="2"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1537099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3164</TotalTime>
  <Words>228</Words>
  <Application>Microsoft Office PowerPoint</Application>
  <PresentationFormat>화면 슬라이드 쇼(4:3)</PresentationFormat>
  <Paragraphs>26</Paragraphs>
  <Slides>3</Slides>
  <Notes>0</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Office 테마</vt:lpstr>
      <vt:lpstr>PowerPoint 프레젠테이션</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Hanjun Park</dc:creator>
  <cp:lastModifiedBy>Park Hanjun2</cp:lastModifiedBy>
  <cp:revision>200</cp:revision>
  <dcterms:created xsi:type="dcterms:W3CDTF">2016-04-11T00:08:37Z</dcterms:created>
  <dcterms:modified xsi:type="dcterms:W3CDTF">2016-11-17T01:07:33Z</dcterms:modified>
</cp:coreProperties>
</file>