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65" r:id="rId12"/>
    <p:sldId id="275"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xmlns=""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p:scale>
          <a:sx n="70" d="100"/>
          <a:sy n="70" d="100"/>
        </p:scale>
        <p:origin x="-1716" y="-10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2016/11/16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xmlns=""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11/16/2016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xmlns=""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xmlns=""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xmlns=""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grant-free support</a:t>
            </a:r>
            <a:br>
              <a:rPr lang="en-US" altLang="zh-CN" dirty="0" smtClean="0"/>
            </a:br>
            <a:r>
              <a:rPr lang="en-US" altLang="zh-CN" dirty="0" smtClean="0"/>
              <a:t>for UL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NTT Docomo, Vodafone, Ericsson, Nokia, CATR, CATT, </a:t>
            </a:r>
            <a:r>
              <a:rPr lang="en-US" altLang="zh-CN" sz="2400" dirty="0" err="1" smtClean="0">
                <a:latin typeface="Times New Roman" pitchFamily="18" charset="0"/>
                <a:cs typeface="Times New Roman" pitchFamily="18" charset="0"/>
              </a:rPr>
              <a:t>Spreadtrum</a:t>
            </a:r>
            <a:r>
              <a:rPr lang="en-US" altLang="zh-CN" sz="2400" dirty="0" smtClean="0">
                <a:latin typeface="Times New Roman" pitchFamily="18" charset="0"/>
                <a:cs typeface="Times New Roman" pitchFamily="18" charset="0"/>
              </a:rPr>
              <a:t>, Fujitsu, </a:t>
            </a:r>
            <a:r>
              <a:rPr lang="en-US" altLang="zh-CN" sz="2400" dirty="0" smtClean="0">
                <a:solidFill>
                  <a:schemeClr val="tx1"/>
                </a:solidFill>
                <a:latin typeface="Times New Roman" pitchFamily="18" charset="0"/>
                <a:cs typeface="Times New Roman" pitchFamily="18" charset="0"/>
              </a:rPr>
              <a:t>InterDigital, OPPO, Convida Wireless, </a:t>
            </a:r>
            <a:r>
              <a:rPr lang="en-US" altLang="zh-CN" sz="2400" dirty="0" smtClean="0">
                <a:solidFill>
                  <a:schemeClr val="tx1"/>
                </a:solidFill>
                <a:latin typeface="Times New Roman" pitchFamily="18" charset="0"/>
                <a:cs typeface="Times New Roman" pitchFamily="18" charset="0"/>
              </a:rPr>
              <a:t>ZTE</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a:t>
            </a:r>
            <a:r>
              <a:rPr lang="en-US" b="1" dirty="0" smtClean="0"/>
              <a:t>R1-1613517</a:t>
            </a:r>
            <a:endParaRPr lang="en-US" dirty="0" smtClean="0"/>
          </a:p>
          <a:p>
            <a:r>
              <a:rPr lang="en-US" b="1" dirty="0" smtClean="0"/>
              <a:t>Reno, Nevada, USA, November 14 - 18, 2016</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7.1.4.4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Observations</a:t>
            </a:r>
            <a:endParaRPr lang="zh-CN" altLang="en-US" dirty="0"/>
          </a:p>
        </p:txBody>
      </p:sp>
      <p:sp>
        <p:nvSpPr>
          <p:cNvPr id="3" name="内容占位符 2"/>
          <p:cNvSpPr>
            <a:spLocks noGrp="1"/>
          </p:cNvSpPr>
          <p:nvPr>
            <p:ph idx="1"/>
          </p:nvPr>
        </p:nvSpPr>
        <p:spPr>
          <a:xfrm>
            <a:off x="628650" y="1340769"/>
            <a:ext cx="7975798" cy="3240359"/>
          </a:xfrm>
        </p:spPr>
        <p:txBody>
          <a:bodyPr>
            <a:noAutofit/>
          </a:bodyPr>
          <a:lstStyle/>
          <a:p>
            <a:pPr>
              <a:lnSpc>
                <a:spcPct val="100000"/>
              </a:lnSpc>
              <a:spcBef>
                <a:spcPts val="600"/>
              </a:spcBef>
              <a:buFont typeface="Arial"/>
              <a:buChar char="•"/>
              <a:tabLst>
                <a:tab pos="457200" algn="l"/>
              </a:tabLst>
            </a:pPr>
            <a:r>
              <a:rPr lang="en-US" altLang="zh-CN" sz="2800" b="1" dirty="0" smtClean="0"/>
              <a:t>For UL transmission without scheduling request and UL grant, the following is observed</a:t>
            </a:r>
          </a:p>
          <a:p>
            <a:pPr lvl="1">
              <a:lnSpc>
                <a:spcPct val="100000"/>
              </a:lnSpc>
              <a:spcBef>
                <a:spcPts val="600"/>
              </a:spcBef>
              <a:buFont typeface="Arial"/>
              <a:buChar char="–"/>
              <a:tabLst>
                <a:tab pos="914400" algn="l"/>
              </a:tabLst>
            </a:pPr>
            <a:r>
              <a:rPr lang="en-US" altLang="zh-CN" sz="2000" dirty="0" smtClean="0">
                <a:ea typeface="MS Mincho"/>
                <a:cs typeface="Times New Roman"/>
              </a:rPr>
              <a:t> The 0.5ms one-way latency requirement of UL URLLC can be met and more retransmission opportunities can be supported within the 1ms latency bound </a:t>
            </a:r>
          </a:p>
          <a:p>
            <a:pPr lvl="1">
              <a:lnSpc>
                <a:spcPct val="100000"/>
              </a:lnSpc>
              <a:spcBef>
                <a:spcPts val="600"/>
              </a:spcBef>
              <a:buFont typeface="Arial"/>
              <a:buChar char="–"/>
              <a:tabLst>
                <a:tab pos="914400" algn="l"/>
              </a:tabLst>
            </a:pPr>
            <a:r>
              <a:rPr lang="en-US" altLang="zh-CN" sz="2000" dirty="0" smtClean="0">
                <a:ea typeface="MS Mincho"/>
                <a:cs typeface="Times New Roman"/>
              </a:rPr>
              <a:t>With certain data collision and realistic RS detection as well as realistic channel estimation, the reliability requirement of URLLC within the 1ms latency bound can be met</a:t>
            </a:r>
          </a:p>
        </p:txBody>
      </p:sp>
      <p:sp>
        <p:nvSpPr>
          <p:cNvPr id="4" name="矩形 3"/>
          <p:cNvSpPr/>
          <p:nvPr/>
        </p:nvSpPr>
        <p:spPr>
          <a:xfrm>
            <a:off x="144016" y="4564285"/>
            <a:ext cx="8820472" cy="1384995"/>
          </a:xfrm>
          <a:prstGeom prst="rect">
            <a:avLst/>
          </a:prstGeom>
        </p:spPr>
        <p:txBody>
          <a:bodyPr wrap="square">
            <a:spAutoFit/>
          </a:bodyPr>
          <a:lstStyle/>
          <a:p>
            <a:r>
              <a:rPr lang="en-US" altLang="zh-CN" sz="1400" b="1" dirty="0" smtClean="0"/>
              <a:t>Latency analysis</a:t>
            </a:r>
          </a:p>
          <a:p>
            <a:r>
              <a:rPr lang="en-US" altLang="zh-CN" sz="1400" b="1" dirty="0" smtClean="0"/>
              <a:t>R1-1611220</a:t>
            </a:r>
            <a:r>
              <a:rPr lang="en-US" altLang="zh-CN" sz="1400" dirty="0" smtClean="0"/>
              <a:t> , "Overview of UL URLLC Support in NR", Huawei, RAN1#87, Reno, USA, 14th-18th, Nov. 2016.</a:t>
            </a:r>
            <a:br>
              <a:rPr lang="en-US" altLang="zh-CN" sz="1400" dirty="0" smtClean="0"/>
            </a:br>
            <a:r>
              <a:rPr lang="en-US" altLang="zh-CN" sz="1400" b="1" dirty="0" smtClean="0"/>
              <a:t>R1-1611398</a:t>
            </a:r>
            <a:r>
              <a:rPr lang="en-US" altLang="zh-CN" sz="1400" dirty="0" smtClean="0"/>
              <a:t> , "UL grant-free transmission for URLLC", CATT, RAN1#87, Reno, USA, 14th-18th, Nov. 2016.</a:t>
            </a:r>
          </a:p>
          <a:p>
            <a:r>
              <a:rPr lang="en-US" altLang="zh-CN" sz="1400" b="1" dirty="0" smtClean="0"/>
              <a:t>R1-1612713</a:t>
            </a:r>
            <a:r>
              <a:rPr lang="en-US" altLang="zh-CN" sz="1400" dirty="0" smtClean="0"/>
              <a:t>, "On URLLC scheduling and HARQ mechanism", NTT DOCOMO, RAN1#87, Reno, USA, 14th-18th, Nov. 2016.</a:t>
            </a:r>
          </a:p>
          <a:p>
            <a:r>
              <a:rPr lang="en-US" altLang="zh-CN" sz="1400" b="1" dirty="0" smtClean="0"/>
              <a:t>R1-1609748</a:t>
            </a:r>
            <a:r>
              <a:rPr lang="en-US" altLang="zh-CN" sz="1400" dirty="0" smtClean="0"/>
              <a:t>, "Semi-persistent scheduling for 5G new radio URLLC", Nokia, Alcatel-Lucent Shanghai Bell, RAN1#86, Lisbon, Portugal, Oct. 10-14, 2016. </a:t>
            </a:r>
            <a:endParaRPr lang="zh-CN" altLang="en-US" sz="1400" dirty="0"/>
          </a:p>
        </p:txBody>
      </p:sp>
      <p:sp>
        <p:nvSpPr>
          <p:cNvPr id="5" name="矩形 4"/>
          <p:cNvSpPr/>
          <p:nvPr/>
        </p:nvSpPr>
        <p:spPr>
          <a:xfrm>
            <a:off x="144016" y="5949280"/>
            <a:ext cx="8820472" cy="738664"/>
          </a:xfrm>
          <a:prstGeom prst="rect">
            <a:avLst/>
          </a:prstGeom>
        </p:spPr>
        <p:txBody>
          <a:bodyPr wrap="square">
            <a:spAutoFit/>
          </a:bodyPr>
          <a:lstStyle/>
          <a:p>
            <a:r>
              <a:rPr lang="en-US" altLang="zh-CN" sz="1400" b="1" dirty="0" smtClean="0"/>
              <a:t>LLS evaluation of reliability of grant-free for URLLC</a:t>
            </a:r>
          </a:p>
          <a:p>
            <a:r>
              <a:rPr lang="en-US" altLang="zh-CN" sz="1400" b="1" dirty="0" smtClean="0"/>
              <a:t>R1-1611689</a:t>
            </a:r>
            <a:r>
              <a:rPr lang="en-US" altLang="zh-CN" sz="1400" dirty="0" smtClean="0"/>
              <a:t> , “Grant-free transmission scheme for UL URLLC", Huawei, RAN1#87, Reno, USA, 14th-18th, Nov. 2016.</a:t>
            </a:r>
          </a:p>
          <a:p>
            <a:r>
              <a:rPr lang="en-US" altLang="zh-CN" sz="1400" b="1" dirty="0" smtClean="0"/>
              <a:t>R1-1611296</a:t>
            </a:r>
            <a:r>
              <a:rPr lang="en-US" altLang="zh-CN" sz="1400" dirty="0" smtClean="0"/>
              <a:t>, “Discussion on grant-free transmission for URLLC”, ZTE, RAN1#87, Reno, USA, 14th-18th, Nov. 2016.</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Proposals</a:t>
            </a:r>
            <a:endParaRPr lang="zh-CN" altLang="en-US" strike="sngStrike" dirty="0">
              <a:solidFill>
                <a:srgbClr val="FF0000"/>
              </a:solidFill>
            </a:endParaRPr>
          </a:p>
        </p:txBody>
      </p:sp>
      <p:sp>
        <p:nvSpPr>
          <p:cNvPr id="3" name="内容占位符 2"/>
          <p:cNvSpPr>
            <a:spLocks noGrp="1"/>
          </p:cNvSpPr>
          <p:nvPr>
            <p:ph idx="1"/>
          </p:nvPr>
        </p:nvSpPr>
        <p:spPr>
          <a:xfrm>
            <a:off x="628650" y="1412776"/>
            <a:ext cx="7975798" cy="4968552"/>
          </a:xfrm>
        </p:spPr>
        <p:txBody>
          <a:bodyPr>
            <a:noAutofit/>
          </a:bodyPr>
          <a:lstStyle/>
          <a:p>
            <a:pPr>
              <a:lnSpc>
                <a:spcPct val="100000"/>
              </a:lnSpc>
              <a:spcBef>
                <a:spcPts val="600"/>
              </a:spcBef>
              <a:buFont typeface="Arial"/>
              <a:buChar char="–"/>
              <a:tabLst>
                <a:tab pos="914400" algn="l"/>
              </a:tabLst>
            </a:pPr>
            <a:r>
              <a:rPr lang="en-US" altLang="zh-CN" sz="2800" b="1" dirty="0" smtClean="0"/>
              <a:t>An UL transmission scheme without scheduling request and grant is supported for URLLC</a:t>
            </a:r>
          </a:p>
          <a:p>
            <a:pPr lvl="1">
              <a:lnSpc>
                <a:spcPct val="100000"/>
              </a:lnSpc>
              <a:spcBef>
                <a:spcPts val="600"/>
              </a:spcBef>
              <a:buFont typeface="Arial"/>
              <a:buChar char="–"/>
              <a:tabLst>
                <a:tab pos="914400" algn="l"/>
              </a:tabLst>
            </a:pPr>
            <a:r>
              <a:rPr lang="en-US" altLang="zh-CN" sz="2400" b="1" dirty="0" smtClean="0">
                <a:ea typeface="MS Mincho"/>
                <a:cs typeface="Times New Roman"/>
              </a:rPr>
              <a:t>  </a:t>
            </a:r>
            <a:r>
              <a:rPr lang="en-US" altLang="zh-CN" sz="2400" dirty="0" smtClean="0">
                <a:ea typeface="MS Mincho"/>
                <a:cs typeface="Times New Roman"/>
              </a:rPr>
              <a:t>Resource can be shared among one or more users </a:t>
            </a:r>
          </a:p>
          <a:p>
            <a:pPr lvl="2">
              <a:lnSpc>
                <a:spcPct val="100000"/>
              </a:lnSpc>
              <a:spcBef>
                <a:spcPts val="600"/>
              </a:spcBef>
              <a:buFont typeface="Arial"/>
              <a:buChar char="–"/>
              <a:tabLst>
                <a:tab pos="914400" algn="l"/>
              </a:tabLst>
            </a:pPr>
            <a:r>
              <a:rPr lang="en-US" altLang="zh-CN" sz="2100" dirty="0" smtClean="0">
                <a:ea typeface="MS Mincho"/>
                <a:cs typeface="Times New Roman"/>
              </a:rPr>
              <a:t>FFS: resource configuration</a:t>
            </a:r>
            <a:r>
              <a:rPr lang="en-US" altLang="zh-CN" sz="2100" b="1" dirty="0" smtClean="0">
                <a:ea typeface="MS Mincho"/>
                <a:cs typeface="Times New Roman"/>
              </a:rPr>
              <a:t> </a:t>
            </a:r>
            <a:r>
              <a:rPr lang="en-US" altLang="zh-CN" sz="2100" dirty="0" smtClean="0">
                <a:ea typeface="MS Mincho"/>
                <a:cs typeface="Times New Roman"/>
              </a:rPr>
              <a:t>details</a:t>
            </a:r>
            <a:endParaRPr lang="en-US" altLang="zh-CN" sz="2100" dirty="0" smtClean="0">
              <a:ea typeface="MS Mincho"/>
              <a:cs typeface="Times New Roman"/>
            </a:endParaRPr>
          </a:p>
          <a:p>
            <a:pPr lvl="2">
              <a:lnSpc>
                <a:spcPct val="100000"/>
              </a:lnSpc>
              <a:spcBef>
                <a:spcPts val="600"/>
              </a:spcBef>
              <a:buFont typeface="Arial"/>
              <a:buChar char="–"/>
              <a:tabLst>
                <a:tab pos="914400" algn="l"/>
              </a:tabLst>
            </a:pPr>
            <a:r>
              <a:rPr lang="en-US" altLang="zh-CN" sz="2100" dirty="0" smtClean="0">
                <a:ea typeface="MS Mincho"/>
                <a:cs typeface="Times New Roman"/>
              </a:rPr>
              <a:t>FFS: which specific mechanisms to resolve resource collision</a:t>
            </a:r>
          </a:p>
          <a:p>
            <a:pPr lvl="1">
              <a:lnSpc>
                <a:spcPct val="100000"/>
              </a:lnSpc>
              <a:spcBef>
                <a:spcPts val="600"/>
              </a:spcBef>
              <a:buFont typeface="Arial"/>
              <a:buChar char="–"/>
              <a:tabLst>
                <a:tab pos="914400" algn="l"/>
              </a:tabLst>
            </a:pPr>
            <a:r>
              <a:rPr lang="en-US" altLang="zh-CN" sz="2400" dirty="0" smtClean="0">
                <a:ea typeface="MS Mincho"/>
                <a:cs typeface="Times New Roman"/>
              </a:rPr>
              <a:t> FFS other details of design</a:t>
            </a:r>
          </a:p>
          <a:p>
            <a:pPr lvl="1">
              <a:lnSpc>
                <a:spcPct val="100000"/>
              </a:lnSpc>
              <a:spcBef>
                <a:spcPts val="600"/>
              </a:spcBef>
              <a:buNone/>
              <a:tabLst>
                <a:tab pos="914400" algn="l"/>
              </a:tabLst>
            </a:pPr>
            <a:endParaRPr lang="en-US" altLang="zh-CN" sz="2400" dirty="0" smtClean="0">
              <a:ea typeface="MS Mincho"/>
              <a:cs typeface="Times New Roman"/>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2780</TotalTime>
  <Words>239</Words>
  <Application>Microsoft Office PowerPoint</Application>
  <PresentationFormat>全屏显示(4:3)</PresentationFormat>
  <Paragraphs>23</Paragraphs>
  <Slides>3</Slides>
  <Notes>1</Notes>
  <HiddenSlides>0</HiddenSlides>
  <MMClips>0</MMClips>
  <ScaleCrop>false</ScaleCrop>
  <HeadingPairs>
    <vt:vector size="4" baseType="variant">
      <vt:variant>
        <vt:lpstr>主题</vt:lpstr>
      </vt:variant>
      <vt:variant>
        <vt:i4>10</vt:i4>
      </vt:variant>
      <vt:variant>
        <vt:lpstr>幻灯片标题</vt:lpstr>
      </vt:variant>
      <vt:variant>
        <vt:i4>3</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Office 主题</vt:lpstr>
      <vt:lpstr>WF on grant-free support for UL URLLC</vt:lpstr>
      <vt:lpstr>Observations</vt:lpstr>
      <vt:lpstr>Proposals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WangYi(HW)</cp:lastModifiedBy>
  <cp:revision>142</cp:revision>
  <dcterms:created xsi:type="dcterms:W3CDTF">2011-12-01T07:18:24Z</dcterms:created>
  <dcterms:modified xsi:type="dcterms:W3CDTF">2016-11-16T18:24:20Z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(2)mvfy1W6suq5iQGdFRwUBraBONfao9gGYKSUFL+/tK3cQg86ZMbhyw+9RqTxnov3Vu4W11/yu
nfLVXq6512/69DGGlA/8FP7cmtm8Poyis98z26vz0tPO4e73Kd/lyR2pMFBErXVQ7/sykiN0
xHWWOZpNwIHAfNDVaExxFq9VGINSlz2w43wXfo3dNByIgBna1jfFW30Zwzhuw0KqC4v6voMh
4bJKmi0Z/SjB5QQENV</vt:lpwstr>
  </property>
  <property fmtid="{D5CDD505-2E9C-101B-9397-08002B2CF9AE}" pid="7" name="_2015_ms_pID_7253431">
    <vt:lpwstr>VUWdI+3+f4ZaulZEKrf4loKHzzXTjam0epavi259O6Fo7IEpofNUNn
dfkhC3YUSrlHGFJaKjUdhFEcmirbKo1gbFirMeVLKmzM650Fj+idKlf1tHOiqHGm7kMkM+hw
jFzz0i//REHazLiykBq4jPc090ULqs1iGgL5DAbGDbbOgz+eZ2tnVfA03foq8QzXMzeAWbzq
NYqsBxE9hp6Kl1kJ</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1479230184</vt:lpwstr>
  </property>
</Properties>
</file>