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9" r:id="rId4"/>
    <p:sldId id="271" r:id="rId5"/>
    <p:sldId id="270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8126" autoAdjust="0"/>
  </p:normalViewPr>
  <p:slideViewPr>
    <p:cSldViewPr>
      <p:cViewPr>
        <p:scale>
          <a:sx n="50" d="100"/>
          <a:sy n="50" d="100"/>
        </p:scale>
        <p:origin x="-1080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DE189-E6C9-4AB6-AC99-4433AA42F321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84274-B68F-40BE-BD77-96161FC204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BB0C9-82B9-446D-9C4B-B03DCF0D03E0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281A7-8299-41EF-9C21-EE860F4D05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B27D1B-B3C5-4A27-947E-F3B1DBBB262B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FE7C6-3534-43E3-9BA5-E1D3148681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DC31DA-4207-4CB1-851A-4DD30213DBE3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7EBF8-91CA-42D9-A258-0ADD37A51B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6A108-B810-41B6-B912-A1D0817F0A19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D758D-7DC6-44DC-9D1E-28839CDE69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106E8-386C-44BF-9CDC-FDA433212409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EDE6F-87EF-4DED-99A9-C61C563D89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A8B28-1C07-41EB-AF11-5F0B9AAE0887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AF22E-AD02-4587-BDB2-EF164E8342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66FC-8C4F-4F80-9BAA-9DF7D91074F1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1DB32-7E64-4791-9608-FD0D72A8AF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3965A-E45D-40CD-8D6E-352E13A08D3B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96CED-8D3E-4BE7-9D8C-16E8DBEBC0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78120-B143-4998-95A7-86FEF47A0166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B6BFE-FEF4-41BE-A1CC-A83ED8B05A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8DFEA-7895-4CE2-909F-C088063BB702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DEEF4-EF7C-43A5-9EB4-03EF816F7B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788FC4-518D-469A-A274-EA68C282AF69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614937E-0FED-46A7-A4EB-D0DABA0EB6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dirty="0" smtClean="0"/>
              <a:t>WF on resource allocation for larger PDSCH/PUSCH channel bandwidth</a:t>
            </a:r>
            <a:endParaRPr lang="zh-CN" altLang="en-US" dirty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428750" y="4214813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ZTE Microelectronics, </a:t>
            </a:r>
            <a:r>
              <a:rPr lang="en-US" altLang="zh-CN" dirty="0" err="1" smtClean="0">
                <a:solidFill>
                  <a:schemeClr val="tx1"/>
                </a:solidFill>
              </a:rPr>
              <a:t>Sequans</a:t>
            </a:r>
            <a:r>
              <a:rPr lang="en-US" altLang="zh-CN" smtClean="0">
                <a:solidFill>
                  <a:schemeClr val="tx1"/>
                </a:solidFill>
              </a:rPr>
              <a:t>, [Qualcomm], </a:t>
            </a:r>
            <a:r>
              <a:rPr lang="en-US" altLang="zh-CN" dirty="0" smtClean="0">
                <a:solidFill>
                  <a:schemeClr val="tx1"/>
                </a:solidFill>
              </a:rPr>
              <a:t>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053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4" name="Rectangle 3"/>
          <p:cNvSpPr>
            <a:spLocks noChangeArrowheads="1"/>
          </p:cNvSpPr>
          <p:nvPr/>
        </p:nvSpPr>
        <p:spPr bwMode="auto">
          <a:xfrm>
            <a:off x="144463" y="139700"/>
            <a:ext cx="882015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3GPP TSG RAN WG1 Meeting #86bis		         </a:t>
            </a:r>
            <a:r>
              <a:rPr lang="en-US" altLang="zh-CN" sz="2400" dirty="0" smtClean="0">
                <a:latin typeface="Calibri" pitchFamily="34" charset="0"/>
              </a:rPr>
              <a:t>R1-1613293</a:t>
            </a:r>
            <a:endParaRPr lang="en-US" altLang="zh-CN" sz="1400" dirty="0">
              <a:solidFill>
                <a:srgbClr val="FF0000"/>
              </a:solidFill>
            </a:endParaRPr>
          </a:p>
          <a:p>
            <a:pPr eaLnBrk="0" hangingPunct="0">
              <a:tabLst>
                <a:tab pos="5851525" algn="r"/>
              </a:tabLst>
            </a:pP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Reno, USA  14</a:t>
            </a:r>
            <a:r>
              <a:rPr lang="zh-CN" altLang="zh-CN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 - 18</a:t>
            </a:r>
            <a:r>
              <a:rPr lang="zh-CN" altLang="zh-CN" sz="24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 November 2016</a:t>
            </a:r>
          </a:p>
          <a:p>
            <a:pPr eaLnBrk="0" hangingPunct="0">
              <a:tabLst>
                <a:tab pos="5851525" algn="r"/>
              </a:tabLst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Agenda Item: 6.2.8.1.4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 -1</a:t>
            </a:r>
            <a:endParaRPr lang="ko-KR" altLang="en-US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75" name="TextBox 2"/>
          <p:cNvSpPr txBox="1">
            <a:spLocks noChangeArrowheads="1"/>
          </p:cNvSpPr>
          <p:nvPr/>
        </p:nvSpPr>
        <p:spPr bwMode="auto">
          <a:xfrm>
            <a:off x="142875" y="1643063"/>
            <a:ext cx="8748713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1438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>
                <a:ea typeface="Arial Unicode MS" pitchFamily="34" charset="-122"/>
                <a:cs typeface="Arial" charset="0"/>
              </a:rPr>
              <a:t>  Distributed resource allocation is supported for PDSCH with 5 MHz larger channel bandwidth in CE mode A, which is down-selected from the following alternatives: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>
                <a:latin typeface="Arial Unicode MS" pitchFamily="34" charset="-122"/>
                <a:ea typeface="Arial Unicode MS" pitchFamily="34" charset="-122"/>
                <a:cs typeface="Arial" charset="0"/>
              </a:rPr>
              <a:t> Alt 1: Staring narrowband Index(or wideband index) + NB bitmap + Resource allocation within existing narrowband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>
                <a:latin typeface="Arial Unicode MS" pitchFamily="34" charset="-122"/>
                <a:ea typeface="Arial Unicode MS" pitchFamily="34" charset="-122"/>
                <a:cs typeface="Arial" charset="0"/>
              </a:rPr>
              <a:t> Alt 2: Starting narrowband Index (or wideband index) + bitmap of RBG within 5-MHz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" charset="0"/>
              </a:rPr>
              <a:t>wideband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SzPct val="56000"/>
              <a:buFont typeface="Arial" charset="0"/>
              <a:buChar char="•"/>
            </a:pP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" charset="0"/>
              </a:rPr>
              <a:t>Alt 3: W</a:t>
            </a:r>
            <a:r>
              <a:rPr lang="en-US" altLang="zh-CN" sz="2400" dirty="0" smtClean="0"/>
              <a:t>ideband index + distributed allocation based on Resource allocation type 2 within wideband (including localized/distributed flag)</a:t>
            </a:r>
            <a:endParaRPr lang="en-US" altLang="zh-CN" sz="2400" dirty="0">
              <a:latin typeface="Arial Unicode MS" pitchFamily="34" charset="-122"/>
              <a:ea typeface="Arial Unicode MS" pitchFamily="34" charset="-122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Proposal - 2 </a:t>
            </a:r>
            <a:endParaRPr lang="ko-KR" altLang="en-US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288" y="1628775"/>
            <a:ext cx="8320087" cy="41862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72000">
              <a:spcBef>
                <a:spcPts val="600"/>
              </a:spcBef>
              <a:spcAft>
                <a:spcPts val="600"/>
              </a:spcAft>
              <a:buSzPct val="56000"/>
              <a:buFont typeface="Arial" pitchFamily="34" charset="0"/>
              <a:buChar char="•"/>
              <a:defRPr/>
            </a:pPr>
            <a:r>
              <a:rPr lang="en-US" altLang="zh-CN" sz="2400" dirty="0">
                <a:latin typeface="Arial" pitchFamily="34" charset="0"/>
                <a:ea typeface="Arial Unicode MS" pitchFamily="34" charset="-122"/>
                <a:cs typeface="Arial" pitchFamily="34" charset="0"/>
              </a:rPr>
              <a:t> Continuous resource allocation is supported for PUSCH with 5 MHz larger channel bandwidth in CE mode A, which is down-selected from the following alternatives :</a:t>
            </a:r>
          </a:p>
          <a:p>
            <a:pPr lvl="1" fontAlgn="auto">
              <a:spcBef>
                <a:spcPts val="600"/>
              </a:spcBef>
              <a:spcAft>
                <a:spcPts val="600"/>
              </a:spcAft>
              <a:buSzPct val="56000"/>
              <a:buFont typeface="Arial" pitchFamily="34" charset="0"/>
              <a:buChar char="•"/>
              <a:defRPr/>
            </a:pPr>
            <a:r>
              <a:rPr lang="en-US" altLang="zh-CN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Alt 1: Staring narrowband Index(or wideband index) + existing PUSCH type 0 within 5-MHz wideband</a:t>
            </a:r>
          </a:p>
          <a:p>
            <a:pPr lvl="1" fontAlgn="auto">
              <a:spcBef>
                <a:spcPts val="600"/>
              </a:spcBef>
              <a:spcAft>
                <a:spcPts val="600"/>
              </a:spcAft>
              <a:buSzPct val="56000"/>
              <a:buFont typeface="Arial" pitchFamily="34" charset="0"/>
              <a:buChar char="•"/>
              <a:defRPr/>
            </a:pPr>
            <a:r>
              <a:rPr lang="en-US" altLang="zh-CN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Alt 2: Existing PUSCH type 0 (RIV limited) </a:t>
            </a:r>
          </a:p>
          <a:p>
            <a:pPr lvl="1" fontAlgn="auto">
              <a:spcBef>
                <a:spcPts val="600"/>
              </a:spcBef>
              <a:spcAft>
                <a:spcPts val="600"/>
              </a:spcAft>
              <a:buSzPct val="56000"/>
              <a:buFont typeface="Arial" pitchFamily="34" charset="0"/>
              <a:buChar char="•"/>
              <a:defRPr/>
            </a:pPr>
            <a:r>
              <a:rPr lang="en-US" altLang="zh-CN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Alt 3: Staring </a:t>
            </a:r>
            <a:r>
              <a:rPr lang="en-US" altLang="zh-CN" sz="2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RB </a:t>
            </a:r>
            <a:r>
              <a:rPr lang="en-US" altLang="zh-CN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index + number of RBs</a:t>
            </a:r>
          </a:p>
          <a:p>
            <a:pPr lvl="1" fontAlgn="auto">
              <a:spcBef>
                <a:spcPts val="600"/>
              </a:spcBef>
              <a:spcAft>
                <a:spcPts val="600"/>
              </a:spcAft>
              <a:buSzPct val="56000"/>
              <a:buFont typeface="Arial" pitchFamily="34" charset="0"/>
              <a:buChar char="•"/>
              <a:defRPr/>
            </a:pPr>
            <a:endParaRPr lang="zh-CN" altLang="zh-CN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pPr fontAlgn="auto">
              <a:spcBef>
                <a:spcPts val="600"/>
              </a:spcBef>
              <a:spcAft>
                <a:spcPts val="600"/>
              </a:spcAft>
              <a:defRPr/>
            </a:pPr>
            <a:endParaRPr lang="en-US" altLang="zh-CN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Appendix for Proposal </a:t>
            </a:r>
            <a:r>
              <a:rPr lang="en-US" altLang="ko-KR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- 1 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57131885"/>
              </p:ext>
            </p:extLst>
          </p:nvPr>
        </p:nvGraphicFramePr>
        <p:xfrm>
          <a:off x="251519" y="2143116"/>
          <a:ext cx="8606762" cy="4091940"/>
        </p:xfrm>
        <a:graphic>
          <a:graphicData uri="http://schemas.openxmlformats.org/drawingml/2006/table">
            <a:tbl>
              <a:tblPr firstRow="1" firstCol="1" bandRow="1"/>
              <a:tblGrid>
                <a:gridCol w="657460"/>
                <a:gridCol w="1912613"/>
                <a:gridCol w="896538"/>
                <a:gridCol w="1268193"/>
                <a:gridCol w="1382853"/>
                <a:gridCol w="2489105"/>
              </a:tblGrid>
              <a:tr h="78581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Starting narrowband/Wideband index  (bits)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RA bits 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localized/distributed flag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Total</a:t>
                      </a:r>
                      <a:r>
                        <a:rPr lang="en-US" sz="1800" baseline="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overhead (bits)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8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Scheduling flexibility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3105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Alt-1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2 </a:t>
                      </a: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or 4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8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10 </a:t>
                      </a: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or 12</a:t>
                      </a:r>
                      <a:endParaRPr lang="en-GB" sz="1600" dirty="0" smtClean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The starting position is limited</a:t>
                      </a:r>
                      <a:r>
                        <a:rPr lang="en-US" altLang="zh-CN" sz="1600" baseline="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within a narrowband/wideband</a:t>
                      </a: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RA</a:t>
                      </a:r>
                      <a:r>
                        <a:rPr lang="en-US" altLang="zh-CN" sz="1600" baseline="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unit</a:t>
                      </a:r>
                      <a:r>
                        <a:rPr lang="zh-CN" altLang="en-US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is RB</a:t>
                      </a:r>
                      <a:endParaRPr lang="en-GB" sz="1600" dirty="0" smtClean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</a:tr>
              <a:tr h="95610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Alt -2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2 or 4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-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10 </a:t>
                      </a: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or 12</a:t>
                      </a:r>
                      <a:endParaRPr lang="en-GB" altLang="zh-CN" sz="1600" dirty="0" smtClean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The starting position is limited</a:t>
                      </a:r>
                      <a:r>
                        <a:rPr lang="en-US" altLang="zh-CN" sz="1600" baseline="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within a narrowband/wideband</a:t>
                      </a: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RA</a:t>
                      </a:r>
                      <a:r>
                        <a:rPr lang="en-US" altLang="zh-CN" sz="1600" baseline="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unit</a:t>
                      </a:r>
                      <a:r>
                        <a:rPr lang="zh-CN" altLang="en-US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is RBG=3PRBs</a:t>
                      </a:r>
                      <a:r>
                        <a:rPr lang="zh-CN" altLang="en-US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</a:t>
                      </a:r>
                      <a:endParaRPr lang="en-GB" altLang="zh-CN" sz="1600" dirty="0" smtClean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</a:tr>
              <a:tr h="53516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Alt-3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2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7 or 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1</a:t>
                      </a:r>
                      <a:endParaRPr lang="en-GB" sz="16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10 or12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starting position is limited</a:t>
                      </a:r>
                      <a:r>
                        <a:rPr lang="en-US" altLang="zh-CN" sz="1600" baseline="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within a wideband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aseline="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1 or 2 PRB-level granularity both localized/distributed.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43042" y="1428736"/>
            <a:ext cx="66437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2000">
              <a:spcBef>
                <a:spcPts val="600"/>
              </a:spcBef>
              <a:spcAft>
                <a:spcPts val="600"/>
              </a:spcAft>
              <a:buSzPct val="56000"/>
              <a:defRPr/>
            </a:pPr>
            <a:r>
              <a:rPr lang="en-US" altLang="zh-CN" sz="24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Comparison (20 MHz system bandwidth)</a:t>
            </a:r>
            <a:endParaRPr lang="en-US" altLang="zh-CN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049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Appendix for Proposal - 2 </a:t>
            </a:r>
            <a:endParaRPr lang="ko-KR" altLang="en-US" dirty="0" smtClean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79075459"/>
              </p:ext>
            </p:extLst>
          </p:nvPr>
        </p:nvGraphicFramePr>
        <p:xfrm>
          <a:off x="611561" y="2265327"/>
          <a:ext cx="8280919" cy="3896605"/>
        </p:xfrm>
        <a:graphic>
          <a:graphicData uri="http://schemas.openxmlformats.org/drawingml/2006/table">
            <a:tbl>
              <a:tblPr firstRow="1" firstCol="1" bandRow="1"/>
              <a:tblGrid>
                <a:gridCol w="1219197"/>
                <a:gridCol w="2190947"/>
                <a:gridCol w="1217479"/>
                <a:gridCol w="1190204"/>
                <a:gridCol w="2463092"/>
              </a:tblGrid>
              <a:tr h="480606"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 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Starting narrowband index /Wideband index  (bits)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RA</a:t>
                      </a:r>
                    </a:p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( bits) 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 Total overhead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 (bits)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900"/>
                        </a:spcAft>
                      </a:pPr>
                      <a:r>
                        <a:rPr lang="en-US" altLang="zh-CN" sz="1800" dirty="0" smtClean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Scheduling flexibility</a:t>
                      </a:r>
                      <a:endParaRPr lang="en-GB" sz="18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831057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Alt-1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4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8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9</a:t>
                      </a:r>
                      <a:endParaRPr lang="en-GB" sz="18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13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starting position of RA is limited</a:t>
                      </a:r>
                      <a:r>
                        <a:rPr lang="en-US" sz="1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 within a narrowband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</a:tr>
              <a:tr h="1172259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Alt-2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0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12(if RIV value is limited to 2500)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12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starting position of RA  is unlimited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</a:tr>
              <a:tr h="1070329"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8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Alt-3</a:t>
                      </a:r>
                      <a:endParaRPr lang="en-GB" sz="18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7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5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12</a:t>
                      </a:r>
                      <a:endParaRPr lang="en-GB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MS Mincho"/>
                          <a:cs typeface="+mn-cs"/>
                        </a:rPr>
                        <a:t>starting position of RA  is unlimited</a:t>
                      </a:r>
                      <a:endParaRPr lang="en-GB" altLang="zh-CN" sz="1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>
                        <a:alpha val="16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00166" y="1714488"/>
            <a:ext cx="74295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2000">
              <a:spcBef>
                <a:spcPts val="600"/>
              </a:spcBef>
              <a:spcAft>
                <a:spcPts val="600"/>
              </a:spcAft>
              <a:buSzPct val="56000"/>
              <a:defRPr/>
            </a:pPr>
            <a:r>
              <a:rPr lang="en-US" altLang="zh-CN" sz="24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Overhead comparison (20 MHz system bandwidth)</a:t>
            </a:r>
            <a:endParaRPr lang="en-US" altLang="zh-CN" sz="2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16602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3351</TotalTime>
  <Words>358</Words>
  <Application>Microsoft Office PowerPoint</Application>
  <PresentationFormat>全屏显示(4:3)</PresentationFormat>
  <Paragraphs>67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resource allocation for larger PDSCH/PUSCH channel bandwidth</vt:lpstr>
      <vt:lpstr>Proposal -1</vt:lpstr>
      <vt:lpstr>Proposal - 2 </vt:lpstr>
      <vt:lpstr>Appendix for Proposal - 1 </vt:lpstr>
      <vt:lpstr>Appendix for Proposal - 2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physical layer aspects of random access procedure transmission</dc:title>
  <dc:creator>Yi Wang(Eason)</dc:creator>
  <cp:lastModifiedBy>ZTE</cp:lastModifiedBy>
  <cp:revision>198</cp:revision>
  <dcterms:created xsi:type="dcterms:W3CDTF">2015-11-15T19:00:12Z</dcterms:created>
  <dcterms:modified xsi:type="dcterms:W3CDTF">2016-11-16T02:53:57Z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(4)SIA8rbXXO6qdpSKKIzbE6QyA2Hfnw4ewgyEAmvqKjbcJ62lDexBNXweI9t4hcLINCHD6Oh2P
vm5ZgLCc5IEmQGFNY5TxorWuLLLGx5pneHhTQZIeDvHAwKKyflvtBTkvX44ErElkZP94JvBP
/2nfFbgx49STRWk5oFVy9hj4LTJWE53Q9bDiZpf4GNSbsmlXW3Nkelyo8KoX5TBROslKKQK1
2rAoQTgbQiBsG0iadR</vt:lpwstr>
  </property>
  <property fmtid="{D5CDD505-2E9C-101B-9397-08002B2CF9AE}" pid="3" name="_new_ms_pID_725431">
    <vt:lpwstr>Ul5HnoyhMbWCP8hVEt/A7c1Q6oZnoBODczwbGSVX0gPbTCH0rly/7b
3EPqURdBMuZa++a9UUOXPXKMoNYSXjxgqq1CuuVBcCC9mqAArqJMCX2rwixGnG7DTQSaRxlY
/GL/E5GpgFrOC6wMFxJlNobugw0D3NtRHzZ05fROmxI9DWMNDJG1jMjYG3ioDow1j66uiXW2
+IReGf5OHHb/dDK0/MRfKbgW0AuwtG4d/OMG</vt:lpwstr>
  </property>
  <property fmtid="{D5CDD505-2E9C-101B-9397-08002B2CF9AE}" pid="4" name="_new_ms_pID_725432">
    <vt:lpwstr>mO9g+7/8AX4b9gSix6vCdRMBYplt4iQiKJcr
/MCFd6Hj4SlR8DsRojVNOd2C60r0o5dqYJYonxcue5c1SdNln/25wtCA2sv0q5up6OGTsQY7
tl/hb3kUZINtNo//b8qnzTqnTDyqvmArcxKl6X9kVWhhapF79b53sqVfwTsvNB4BMXmGjMPW
gMYSH0xXpdrtYNBgW/wG4MV6TQDOVxji/CfsunT6gFLAz4SVVffGTE</vt:lpwstr>
  </property>
  <property fmtid="{D5CDD505-2E9C-101B-9397-08002B2CF9AE}" pid="5" name="_new_ms_pID_725433">
    <vt:lpwstr>O9/akDdQPSPUImIh+G
j22+sA==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1471852709</vt:lpwstr>
  </property>
  <property fmtid="{D5CDD505-2E9C-101B-9397-08002B2CF9AE}" pid="10" name="_2015_ms_pID_725343">
    <vt:lpwstr>(2)pu+nyoxBT982fS3AQAlYfX7SOwsncgpbygOEIPJkEuBus/An+PD1WY1DKau+KbJhjnc4473H
VdMCREDwvNiMRzBMxFuQt26TNHW9XfMeuIr+YbxkM8r7/kbyhENBiocUAlJv+5xIUuq2QdYm
KPZa+Zm6yYwY8bzVzgdcb0ceG5wmCC9NvTMvfUejR4LK6r2cZ7MPpcGO93Ldl8wTi0j692LL
ij0D/FKmsrQU3GvgBe</vt:lpwstr>
  </property>
  <property fmtid="{D5CDD505-2E9C-101B-9397-08002B2CF9AE}" pid="11" name="_2015_ms_pID_7253431">
    <vt:lpwstr>2mNoC7AESVn2eVeBWzgtxtM5Fu/L1Mv2kC1X0s7Bo1co93OdGmICrX
iVxcwwpCRB5Pc8pCJtn5TNQXJWLS3i7eD+kGyDS2CZX+ACFTjkIgztB13fzAG4wyPPeiuzSe
9kExsq4PR3eA32QiGSXxA0cr/FQ8W+CFEzGDYnGr2bwXxg==</vt:lpwstr>
  </property>
</Properties>
</file>