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4" r:id="rId4"/>
    <p:sldId id="292" r:id="rId5"/>
    <p:sldId id="28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823" autoAdjust="0"/>
    <p:restoredTop sz="94722" autoAdjust="0"/>
  </p:normalViewPr>
  <p:slideViewPr>
    <p:cSldViewPr>
      <p:cViewPr>
        <p:scale>
          <a:sx n="80" d="100"/>
          <a:sy n="80" d="100"/>
        </p:scale>
        <p:origin x="-342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2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11/16/2016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DCI Design in TDD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CATT, LGE, CMCC,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Samsung, </a:t>
            </a:r>
            <a:r>
              <a:rPr lang="en-US" altLang="zh-CN" dirty="0" err="1" smtClean="0"/>
              <a:t>Xinwei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13200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USA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</a:t>
            </a:r>
            <a:r>
              <a:rPr lang="en-US" altLang="zh-CN" sz="1800" b="1" dirty="0"/>
              <a:t>- </a:t>
            </a:r>
            <a:r>
              <a:rPr lang="en-US" altLang="zh-CN" sz="1800" b="1" dirty="0" smtClean="0"/>
              <a:t>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December </a:t>
            </a:r>
            <a:r>
              <a:rPr lang="en-US" altLang="zh-CN" sz="1800" b="1" dirty="0"/>
              <a:t>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6.2.1.1.1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  <p:sp>
        <p:nvSpPr>
          <p:cNvPr id="18486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7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8077200" cy="40386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altLang="zh-CN" sz="2000" dirty="0" smtClean="0"/>
              <a:t>RAN1#86 agreement: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000" dirty="0" smtClean="0"/>
              <a:t>Time location of the initial transmission is the first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included in the resource pool on the V2V carrier that occurs after 4 ms from the DCI transmission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.</a:t>
            </a:r>
          </a:p>
          <a:p>
            <a:pPr lvl="0">
              <a:buNone/>
            </a:pPr>
            <a:endParaRPr lang="en-US" altLang="ko-KR" sz="2000" dirty="0" smtClean="0"/>
          </a:p>
          <a:p>
            <a:pPr>
              <a:buFont typeface="Wingdings" pitchFamily="2" charset="2"/>
              <a:buChar char="Ø"/>
            </a:pPr>
            <a:r>
              <a:rPr lang="en-US" altLang="ko-KR" sz="2000" dirty="0" smtClean="0"/>
              <a:t>SL cross-carrier scheduling timing needs to be considered in order to enable scheduling all the V2V </a:t>
            </a:r>
            <a:r>
              <a:rPr lang="en-US" altLang="ko-KR" sz="2000" dirty="0" err="1" smtClean="0"/>
              <a:t>subframes</a:t>
            </a:r>
            <a:r>
              <a:rPr lang="en-US" altLang="ko-KR" sz="2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There are reserved bits considering current discussed payload size difference between DCI 0 and DCI 5A in TDD</a:t>
            </a:r>
          </a:p>
          <a:p>
            <a:r>
              <a:rPr lang="en-US" altLang="ko-KR" dirty="0" smtClean="0"/>
              <a:t>Some V2V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in dedicated V2V carrier cannot be scheduled yet when V2V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are scheduled by any DL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in TDD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carrier</a:t>
            </a:r>
          </a:p>
          <a:p>
            <a:endParaRPr lang="ko-KR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066800" y="1295400"/>
            <a:ext cx="6400800" cy="2616734"/>
            <a:chOff x="2330" y="9761"/>
            <a:chExt cx="7375" cy="3015"/>
          </a:xfrm>
        </p:grpSpPr>
        <p:sp>
          <p:nvSpPr>
            <p:cNvPr id="11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330" y="9761"/>
              <a:ext cx="7375" cy="301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 Box 52"/>
            <p:cNvSpPr txBox="1">
              <a:spLocks noChangeArrowheads="1"/>
            </p:cNvSpPr>
            <p:nvPr/>
          </p:nvSpPr>
          <p:spPr bwMode="auto">
            <a:xfrm>
              <a:off x="4309" y="10148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D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Text Box 51"/>
            <p:cNvSpPr txBox="1">
              <a:spLocks noChangeArrowheads="1"/>
            </p:cNvSpPr>
            <p:nvPr/>
          </p:nvSpPr>
          <p:spPr bwMode="auto">
            <a:xfrm>
              <a:off x="4710" y="10144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S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4" name="Text Box 50"/>
            <p:cNvSpPr txBox="1">
              <a:spLocks noChangeArrowheads="1"/>
            </p:cNvSpPr>
            <p:nvPr/>
          </p:nvSpPr>
          <p:spPr bwMode="auto">
            <a:xfrm>
              <a:off x="5105" y="10144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U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5" name="Text Box 49"/>
            <p:cNvSpPr txBox="1">
              <a:spLocks noChangeArrowheads="1"/>
            </p:cNvSpPr>
            <p:nvPr/>
          </p:nvSpPr>
          <p:spPr bwMode="auto">
            <a:xfrm>
              <a:off x="5500" y="10144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U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6" name="Text Box 48"/>
            <p:cNvSpPr txBox="1">
              <a:spLocks noChangeArrowheads="1"/>
            </p:cNvSpPr>
            <p:nvPr/>
          </p:nvSpPr>
          <p:spPr bwMode="auto">
            <a:xfrm>
              <a:off x="5894" y="10144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U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7" name="Text Box 47"/>
            <p:cNvSpPr txBox="1">
              <a:spLocks noChangeArrowheads="1"/>
            </p:cNvSpPr>
            <p:nvPr/>
          </p:nvSpPr>
          <p:spPr bwMode="auto">
            <a:xfrm>
              <a:off x="6290" y="10144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D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" name="Text Box 46"/>
            <p:cNvSpPr txBox="1">
              <a:spLocks noChangeArrowheads="1"/>
            </p:cNvSpPr>
            <p:nvPr/>
          </p:nvSpPr>
          <p:spPr bwMode="auto">
            <a:xfrm>
              <a:off x="6688" y="10140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S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Text Box 45"/>
            <p:cNvSpPr txBox="1">
              <a:spLocks noChangeArrowheads="1"/>
            </p:cNvSpPr>
            <p:nvPr/>
          </p:nvSpPr>
          <p:spPr bwMode="auto">
            <a:xfrm>
              <a:off x="7083" y="10140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U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Text Box 44"/>
            <p:cNvSpPr txBox="1">
              <a:spLocks noChangeArrowheads="1"/>
            </p:cNvSpPr>
            <p:nvPr/>
          </p:nvSpPr>
          <p:spPr bwMode="auto">
            <a:xfrm>
              <a:off x="7478" y="10140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U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" name="Text Box 43"/>
            <p:cNvSpPr txBox="1">
              <a:spLocks noChangeArrowheads="1"/>
            </p:cNvSpPr>
            <p:nvPr/>
          </p:nvSpPr>
          <p:spPr bwMode="auto">
            <a:xfrm>
              <a:off x="7872" y="10140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U</a:t>
              </a:r>
              <a:endPara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2" name="Text Box 42"/>
            <p:cNvSpPr txBox="1">
              <a:spLocks noChangeArrowheads="1"/>
            </p:cNvSpPr>
            <p:nvPr/>
          </p:nvSpPr>
          <p:spPr bwMode="auto">
            <a:xfrm>
              <a:off x="4262" y="11956"/>
              <a:ext cx="4688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宋体" pitchFamily="2" charset="-122"/>
                  <a:cs typeface="Times New Roman" pitchFamily="18" charset="0"/>
                </a:rPr>
                <a:t>Figure </a:t>
              </a:r>
              <a:r>
                <a:rPr lang="en-US" altLang="zh-CN" sz="1200" dirty="0" smtClean="0">
                  <a:latin typeface="+mn-lt"/>
                  <a:ea typeface="MS Mincho" pitchFamily="49" charset="-128"/>
                  <a:cs typeface="Times New Roman" pitchFamily="18" charset="0"/>
                </a:rPr>
                <a:t>1.</a:t>
              </a:r>
              <a:r>
                <a:rPr kumimoji="0" lang="en-US" altLang="ja-JP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MS Mincho" pitchFamily="49" charset="-128"/>
                  <a:cs typeface="Times New Roman" pitchFamily="18" charset="0"/>
                </a:rPr>
                <a:t> legacy behavior based on TDD UL/DL configuration 0</a:t>
              </a:r>
              <a:endPara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3" name="Text Box 41"/>
            <p:cNvSpPr txBox="1">
              <a:spLocks noChangeArrowheads="1"/>
            </p:cNvSpPr>
            <p:nvPr/>
          </p:nvSpPr>
          <p:spPr bwMode="auto">
            <a:xfrm>
              <a:off x="5897" y="11136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4" name="Text Box 40"/>
            <p:cNvSpPr txBox="1">
              <a:spLocks noChangeArrowheads="1"/>
            </p:cNvSpPr>
            <p:nvPr/>
          </p:nvSpPr>
          <p:spPr bwMode="auto">
            <a:xfrm>
              <a:off x="6298" y="11132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5" name="Text Box 39"/>
            <p:cNvSpPr txBox="1">
              <a:spLocks noChangeArrowheads="1"/>
            </p:cNvSpPr>
            <p:nvPr/>
          </p:nvSpPr>
          <p:spPr bwMode="auto">
            <a:xfrm>
              <a:off x="6693" y="11132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6" name="Text Box 38"/>
            <p:cNvSpPr txBox="1">
              <a:spLocks noChangeArrowheads="1"/>
            </p:cNvSpPr>
            <p:nvPr/>
          </p:nvSpPr>
          <p:spPr bwMode="auto">
            <a:xfrm>
              <a:off x="7088" y="11132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7" name="Text Box 37"/>
            <p:cNvSpPr txBox="1">
              <a:spLocks noChangeArrowheads="1"/>
            </p:cNvSpPr>
            <p:nvPr/>
          </p:nvSpPr>
          <p:spPr bwMode="auto">
            <a:xfrm>
              <a:off x="7482" y="11132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" name="Text Box 36"/>
            <p:cNvSpPr txBox="1">
              <a:spLocks noChangeArrowheads="1"/>
            </p:cNvSpPr>
            <p:nvPr/>
          </p:nvSpPr>
          <p:spPr bwMode="auto">
            <a:xfrm>
              <a:off x="7878" y="11132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" name="Text Box 35"/>
            <p:cNvSpPr txBox="1">
              <a:spLocks noChangeArrowheads="1"/>
            </p:cNvSpPr>
            <p:nvPr/>
          </p:nvSpPr>
          <p:spPr bwMode="auto">
            <a:xfrm>
              <a:off x="8276" y="11128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>
              <a:off x="8671" y="11128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1" name="Text Box 33"/>
            <p:cNvSpPr txBox="1">
              <a:spLocks noChangeArrowheads="1"/>
            </p:cNvSpPr>
            <p:nvPr/>
          </p:nvSpPr>
          <p:spPr bwMode="auto">
            <a:xfrm>
              <a:off x="9066" y="11128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2" name="AutoShape 32"/>
            <p:cNvSpPr>
              <a:spLocks noChangeShapeType="1"/>
            </p:cNvSpPr>
            <p:nvPr/>
          </p:nvSpPr>
          <p:spPr bwMode="auto">
            <a:xfrm>
              <a:off x="4508" y="10602"/>
              <a:ext cx="1588" cy="53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AutoShape 31"/>
            <p:cNvSpPr>
              <a:spLocks noChangeShapeType="1"/>
            </p:cNvSpPr>
            <p:nvPr/>
          </p:nvSpPr>
          <p:spPr bwMode="auto">
            <a:xfrm>
              <a:off x="4909" y="10598"/>
              <a:ext cx="2378" cy="53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AutoShape 30"/>
            <p:cNvSpPr>
              <a:spLocks noChangeShapeType="1"/>
            </p:cNvSpPr>
            <p:nvPr/>
          </p:nvSpPr>
          <p:spPr bwMode="auto">
            <a:xfrm>
              <a:off x="6489" y="10598"/>
              <a:ext cx="1588" cy="53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AutoShape 29"/>
            <p:cNvSpPr>
              <a:spLocks noChangeShapeType="1"/>
            </p:cNvSpPr>
            <p:nvPr/>
          </p:nvSpPr>
          <p:spPr bwMode="auto">
            <a:xfrm>
              <a:off x="6887" y="10594"/>
              <a:ext cx="2378" cy="53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4318" y="11132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7" name="Text Box 27"/>
            <p:cNvSpPr txBox="1">
              <a:spLocks noChangeArrowheads="1"/>
            </p:cNvSpPr>
            <p:nvPr/>
          </p:nvSpPr>
          <p:spPr bwMode="auto">
            <a:xfrm>
              <a:off x="4713" y="11132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8" name="Text Box 26"/>
            <p:cNvSpPr txBox="1">
              <a:spLocks noChangeArrowheads="1"/>
            </p:cNvSpPr>
            <p:nvPr/>
          </p:nvSpPr>
          <p:spPr bwMode="auto">
            <a:xfrm>
              <a:off x="5108" y="11132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9" name="Text Box 25"/>
            <p:cNvSpPr txBox="1">
              <a:spLocks noChangeArrowheads="1"/>
            </p:cNvSpPr>
            <p:nvPr/>
          </p:nvSpPr>
          <p:spPr bwMode="auto">
            <a:xfrm>
              <a:off x="5502" y="11132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V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0" name="AutoShape 24"/>
            <p:cNvSpPr>
              <a:spLocks noChangeShapeType="1"/>
            </p:cNvSpPr>
            <p:nvPr/>
          </p:nvSpPr>
          <p:spPr bwMode="auto">
            <a:xfrm>
              <a:off x="4909" y="10598"/>
              <a:ext cx="2772" cy="53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 Box 23"/>
            <p:cNvSpPr txBox="1">
              <a:spLocks noChangeArrowheads="1"/>
            </p:cNvSpPr>
            <p:nvPr/>
          </p:nvSpPr>
          <p:spPr bwMode="auto">
            <a:xfrm>
              <a:off x="4307" y="9791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0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2" name="Text Box 22"/>
            <p:cNvSpPr txBox="1">
              <a:spLocks noChangeArrowheads="1"/>
            </p:cNvSpPr>
            <p:nvPr/>
          </p:nvSpPr>
          <p:spPr bwMode="auto">
            <a:xfrm>
              <a:off x="4708" y="97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1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3" name="Text Box 21"/>
            <p:cNvSpPr txBox="1">
              <a:spLocks noChangeArrowheads="1"/>
            </p:cNvSpPr>
            <p:nvPr/>
          </p:nvSpPr>
          <p:spPr bwMode="auto">
            <a:xfrm>
              <a:off x="5103" y="97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2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4" name="Text Box 20"/>
            <p:cNvSpPr txBox="1">
              <a:spLocks noChangeArrowheads="1"/>
            </p:cNvSpPr>
            <p:nvPr/>
          </p:nvSpPr>
          <p:spPr bwMode="auto">
            <a:xfrm>
              <a:off x="5498" y="97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3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5" name="Text Box 19"/>
            <p:cNvSpPr txBox="1">
              <a:spLocks noChangeArrowheads="1"/>
            </p:cNvSpPr>
            <p:nvPr/>
          </p:nvSpPr>
          <p:spPr bwMode="auto">
            <a:xfrm>
              <a:off x="5892" y="97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4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6" name="Text Box 18"/>
            <p:cNvSpPr txBox="1">
              <a:spLocks noChangeArrowheads="1"/>
            </p:cNvSpPr>
            <p:nvPr/>
          </p:nvSpPr>
          <p:spPr bwMode="auto">
            <a:xfrm>
              <a:off x="6288" y="97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5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" name="Text Box 17"/>
            <p:cNvSpPr txBox="1">
              <a:spLocks noChangeArrowheads="1"/>
            </p:cNvSpPr>
            <p:nvPr/>
          </p:nvSpPr>
          <p:spPr bwMode="auto">
            <a:xfrm>
              <a:off x="6686" y="978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6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8" name="Text Box 16"/>
            <p:cNvSpPr txBox="1">
              <a:spLocks noChangeArrowheads="1"/>
            </p:cNvSpPr>
            <p:nvPr/>
          </p:nvSpPr>
          <p:spPr bwMode="auto">
            <a:xfrm>
              <a:off x="7081" y="978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7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9" name="Text Box 15"/>
            <p:cNvSpPr txBox="1">
              <a:spLocks noChangeArrowheads="1"/>
            </p:cNvSpPr>
            <p:nvPr/>
          </p:nvSpPr>
          <p:spPr bwMode="auto">
            <a:xfrm>
              <a:off x="7476" y="978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8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0" name="Text Box 14"/>
            <p:cNvSpPr txBox="1">
              <a:spLocks noChangeArrowheads="1"/>
            </p:cNvSpPr>
            <p:nvPr/>
          </p:nvSpPr>
          <p:spPr bwMode="auto">
            <a:xfrm>
              <a:off x="7870" y="978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9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" name="Text Box 13"/>
            <p:cNvSpPr txBox="1">
              <a:spLocks noChangeArrowheads="1"/>
            </p:cNvSpPr>
            <p:nvPr/>
          </p:nvSpPr>
          <p:spPr bwMode="auto">
            <a:xfrm>
              <a:off x="2925" y="10141"/>
              <a:ext cx="133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MS Mincho" pitchFamily="49" charset="-128"/>
                  <a:cs typeface="Times New Roman" pitchFamily="18" charset="0"/>
                </a:rPr>
                <a:t>Uu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宋体" pitchFamily="2" charset="-122"/>
                  <a:cs typeface="Times New Roman" pitchFamily="18" charset="0"/>
                </a:rPr>
                <a:t> carrier</a:t>
              </a:r>
              <a:endPara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2" name="Text Box 12"/>
            <p:cNvSpPr txBox="1">
              <a:spLocks noChangeArrowheads="1"/>
            </p:cNvSpPr>
            <p:nvPr/>
          </p:nvSpPr>
          <p:spPr bwMode="auto">
            <a:xfrm>
              <a:off x="2841" y="11166"/>
              <a:ext cx="1508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r>
                <a:rPr lang="en-US" altLang="zh-CN" sz="1200" dirty="0" smtClean="0">
                  <a:latin typeface="+mn-lt"/>
                  <a:ea typeface="MS Mincho" pitchFamily="49" charset="-128"/>
                  <a:cs typeface="Times New Roman" pitchFamily="18" charset="0"/>
                </a:rPr>
                <a:t>PC5 carrier </a:t>
              </a:r>
            </a:p>
          </p:txBody>
        </p:sp>
        <p:sp>
          <p:nvSpPr>
            <p:cNvPr id="53" name="Text Box 11"/>
            <p:cNvSpPr txBox="1">
              <a:spLocks noChangeArrowheads="1"/>
            </p:cNvSpPr>
            <p:nvPr/>
          </p:nvSpPr>
          <p:spPr bwMode="auto">
            <a:xfrm>
              <a:off x="4339" y="11595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0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4" name="Text Box 10"/>
            <p:cNvSpPr txBox="1">
              <a:spLocks noChangeArrowheads="1"/>
            </p:cNvSpPr>
            <p:nvPr/>
          </p:nvSpPr>
          <p:spPr bwMode="auto">
            <a:xfrm>
              <a:off x="4740" y="11591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1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5" name="Text Box 9"/>
            <p:cNvSpPr txBox="1">
              <a:spLocks noChangeArrowheads="1"/>
            </p:cNvSpPr>
            <p:nvPr/>
          </p:nvSpPr>
          <p:spPr bwMode="auto">
            <a:xfrm>
              <a:off x="5135" y="11591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2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6" name="Text Box 8"/>
            <p:cNvSpPr txBox="1">
              <a:spLocks noChangeArrowheads="1"/>
            </p:cNvSpPr>
            <p:nvPr/>
          </p:nvSpPr>
          <p:spPr bwMode="auto">
            <a:xfrm>
              <a:off x="5530" y="11591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3</a:t>
              </a:r>
              <a:endPara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7" name="Text Box 7"/>
            <p:cNvSpPr txBox="1">
              <a:spLocks noChangeArrowheads="1"/>
            </p:cNvSpPr>
            <p:nvPr/>
          </p:nvSpPr>
          <p:spPr bwMode="auto">
            <a:xfrm>
              <a:off x="5924" y="11591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4</a:t>
              </a:r>
              <a:endPara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8" name="Text Box 6"/>
            <p:cNvSpPr txBox="1">
              <a:spLocks noChangeArrowheads="1"/>
            </p:cNvSpPr>
            <p:nvPr/>
          </p:nvSpPr>
          <p:spPr bwMode="auto">
            <a:xfrm>
              <a:off x="6320" y="11591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5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9" name="Text Box 5"/>
            <p:cNvSpPr txBox="1">
              <a:spLocks noChangeArrowheads="1"/>
            </p:cNvSpPr>
            <p:nvPr/>
          </p:nvSpPr>
          <p:spPr bwMode="auto">
            <a:xfrm>
              <a:off x="6718" y="115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6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0" name="Text Box 4"/>
            <p:cNvSpPr txBox="1">
              <a:spLocks noChangeArrowheads="1"/>
            </p:cNvSpPr>
            <p:nvPr/>
          </p:nvSpPr>
          <p:spPr bwMode="auto">
            <a:xfrm>
              <a:off x="7113" y="115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7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1" name="Text Box 3"/>
            <p:cNvSpPr txBox="1">
              <a:spLocks noChangeArrowheads="1"/>
            </p:cNvSpPr>
            <p:nvPr/>
          </p:nvSpPr>
          <p:spPr bwMode="auto">
            <a:xfrm>
              <a:off x="7508" y="115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8</a:t>
              </a: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7902" y="1158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" pitchFamily="18" charset="0"/>
                  <a:ea typeface="MS Mincho" pitchFamily="49" charset="-128"/>
                  <a:cs typeface="Times New Roman" pitchFamily="18" charset="0"/>
                </a:rPr>
                <a:t>9</a:t>
              </a:r>
              <a:endPara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8486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1693606" y="3429000"/>
            <a:ext cx="5697794" cy="2399562"/>
            <a:chOff x="2130" y="12550"/>
            <a:chExt cx="6480" cy="2929"/>
          </a:xfrm>
        </p:grpSpPr>
        <p:sp>
          <p:nvSpPr>
            <p:cNvPr id="18484" name="Text Box 52"/>
            <p:cNvSpPr txBox="1">
              <a:spLocks noChangeArrowheads="1"/>
            </p:cNvSpPr>
            <p:nvPr/>
          </p:nvSpPr>
          <p:spPr bwMode="auto">
            <a:xfrm>
              <a:off x="3451" y="12905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83" name="Text Box 51"/>
            <p:cNvSpPr txBox="1">
              <a:spLocks noChangeArrowheads="1"/>
            </p:cNvSpPr>
            <p:nvPr/>
          </p:nvSpPr>
          <p:spPr bwMode="auto">
            <a:xfrm>
              <a:off x="3852" y="12901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S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82" name="Text Box 50"/>
            <p:cNvSpPr txBox="1">
              <a:spLocks noChangeArrowheads="1"/>
            </p:cNvSpPr>
            <p:nvPr/>
          </p:nvSpPr>
          <p:spPr bwMode="auto">
            <a:xfrm>
              <a:off x="4247" y="12901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U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81" name="Text Box 49"/>
            <p:cNvSpPr txBox="1">
              <a:spLocks noChangeArrowheads="1"/>
            </p:cNvSpPr>
            <p:nvPr/>
          </p:nvSpPr>
          <p:spPr bwMode="auto">
            <a:xfrm>
              <a:off x="4642" y="12901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80" name="Text Box 48"/>
            <p:cNvSpPr txBox="1">
              <a:spLocks noChangeArrowheads="1"/>
            </p:cNvSpPr>
            <p:nvPr/>
          </p:nvSpPr>
          <p:spPr bwMode="auto">
            <a:xfrm>
              <a:off x="5036" y="12901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9" name="Text Box 47"/>
            <p:cNvSpPr txBox="1">
              <a:spLocks noChangeArrowheads="1"/>
            </p:cNvSpPr>
            <p:nvPr/>
          </p:nvSpPr>
          <p:spPr bwMode="auto">
            <a:xfrm>
              <a:off x="5432" y="12901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8" name="Text Box 46"/>
            <p:cNvSpPr txBox="1">
              <a:spLocks noChangeArrowheads="1"/>
            </p:cNvSpPr>
            <p:nvPr/>
          </p:nvSpPr>
          <p:spPr bwMode="auto">
            <a:xfrm>
              <a:off x="5830" y="12897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7" name="Text Box 45"/>
            <p:cNvSpPr txBox="1">
              <a:spLocks noChangeArrowheads="1"/>
            </p:cNvSpPr>
            <p:nvPr/>
          </p:nvSpPr>
          <p:spPr bwMode="auto">
            <a:xfrm>
              <a:off x="6225" y="12897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6" name="Text Box 44"/>
            <p:cNvSpPr txBox="1">
              <a:spLocks noChangeArrowheads="1"/>
            </p:cNvSpPr>
            <p:nvPr/>
          </p:nvSpPr>
          <p:spPr bwMode="auto">
            <a:xfrm>
              <a:off x="6620" y="12897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5" name="Text Box 43"/>
            <p:cNvSpPr txBox="1">
              <a:spLocks noChangeArrowheads="1"/>
            </p:cNvSpPr>
            <p:nvPr/>
          </p:nvSpPr>
          <p:spPr bwMode="auto">
            <a:xfrm>
              <a:off x="7014" y="12897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4" name="Text Box 42"/>
            <p:cNvSpPr txBox="1">
              <a:spLocks noChangeArrowheads="1"/>
            </p:cNvSpPr>
            <p:nvPr/>
          </p:nvSpPr>
          <p:spPr bwMode="auto">
            <a:xfrm>
              <a:off x="3150" y="15072"/>
              <a:ext cx="478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200" dirty="0" smtClean="0">
                  <a:latin typeface="+mn-lt"/>
                  <a:ea typeface="宋体" pitchFamily="2" charset="-122"/>
                  <a:cs typeface="Times New Roman" pitchFamily="18" charset="0"/>
                </a:rPr>
                <a:t>Figure 2.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宋体" pitchFamily="2" charset="-122"/>
                  <a:cs typeface="Times New Roman" pitchFamily="18" charset="0"/>
                </a:rPr>
                <a:t> legacy behavior</a:t>
              </a:r>
              <a:r>
                <a:rPr kumimoji="0" lang="en-US" altLang="zh-CN" sz="12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宋体" pitchFamily="2" charset="-122"/>
                  <a:cs typeface="Times New Roman" pitchFamily="18" charset="0"/>
                </a:rPr>
                <a:t> based on 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宋体" pitchFamily="2" charset="-122"/>
                  <a:cs typeface="Times New Roman" pitchFamily="18" charset="0"/>
                </a:rPr>
                <a:t>TDD UL/DL configuration 5</a:t>
              </a:r>
              <a:endPara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3" name="Text Box 41"/>
            <p:cNvSpPr txBox="1">
              <a:spLocks noChangeArrowheads="1"/>
            </p:cNvSpPr>
            <p:nvPr/>
          </p:nvSpPr>
          <p:spPr bwMode="auto">
            <a:xfrm>
              <a:off x="3457" y="14264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2" name="Text Box 40"/>
            <p:cNvSpPr txBox="1">
              <a:spLocks noChangeArrowheads="1"/>
            </p:cNvSpPr>
            <p:nvPr/>
          </p:nvSpPr>
          <p:spPr bwMode="auto">
            <a:xfrm>
              <a:off x="3858" y="14260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1" name="Text Box 39"/>
            <p:cNvSpPr txBox="1">
              <a:spLocks noChangeArrowheads="1"/>
            </p:cNvSpPr>
            <p:nvPr/>
          </p:nvSpPr>
          <p:spPr bwMode="auto">
            <a:xfrm>
              <a:off x="4253" y="14260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70" name="Text Box 38"/>
            <p:cNvSpPr txBox="1">
              <a:spLocks noChangeArrowheads="1"/>
            </p:cNvSpPr>
            <p:nvPr/>
          </p:nvSpPr>
          <p:spPr bwMode="auto">
            <a:xfrm>
              <a:off x="4648" y="14260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9" name="Text Box 37"/>
            <p:cNvSpPr txBox="1">
              <a:spLocks noChangeArrowheads="1"/>
            </p:cNvSpPr>
            <p:nvPr/>
          </p:nvSpPr>
          <p:spPr bwMode="auto">
            <a:xfrm>
              <a:off x="5042" y="14260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8" name="Text Box 36"/>
            <p:cNvSpPr txBox="1">
              <a:spLocks noChangeArrowheads="1"/>
            </p:cNvSpPr>
            <p:nvPr/>
          </p:nvSpPr>
          <p:spPr bwMode="auto">
            <a:xfrm>
              <a:off x="5438" y="14260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7" name="Text Box 35"/>
            <p:cNvSpPr txBox="1">
              <a:spLocks noChangeArrowheads="1"/>
            </p:cNvSpPr>
            <p:nvPr/>
          </p:nvSpPr>
          <p:spPr bwMode="auto">
            <a:xfrm>
              <a:off x="5836" y="14256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6" name="Text Box 34"/>
            <p:cNvSpPr txBox="1">
              <a:spLocks noChangeArrowheads="1"/>
            </p:cNvSpPr>
            <p:nvPr/>
          </p:nvSpPr>
          <p:spPr bwMode="auto">
            <a:xfrm>
              <a:off x="6231" y="14256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5" name="Text Box 33"/>
            <p:cNvSpPr txBox="1">
              <a:spLocks noChangeArrowheads="1"/>
            </p:cNvSpPr>
            <p:nvPr/>
          </p:nvSpPr>
          <p:spPr bwMode="auto">
            <a:xfrm>
              <a:off x="6626" y="14256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4" name="Text Box 32"/>
            <p:cNvSpPr txBox="1">
              <a:spLocks noChangeArrowheads="1"/>
            </p:cNvSpPr>
            <p:nvPr/>
          </p:nvSpPr>
          <p:spPr bwMode="auto">
            <a:xfrm>
              <a:off x="7020" y="14256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3" name="Text Box 31"/>
            <p:cNvSpPr txBox="1">
              <a:spLocks noChangeArrowheads="1"/>
            </p:cNvSpPr>
            <p:nvPr/>
          </p:nvSpPr>
          <p:spPr bwMode="auto">
            <a:xfrm>
              <a:off x="7417" y="14254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2" name="Text Box 30"/>
            <p:cNvSpPr txBox="1">
              <a:spLocks noChangeArrowheads="1"/>
            </p:cNvSpPr>
            <p:nvPr/>
          </p:nvSpPr>
          <p:spPr bwMode="auto">
            <a:xfrm>
              <a:off x="7818" y="14250"/>
              <a:ext cx="397" cy="454"/>
            </a:xfrm>
            <a:prstGeom prst="rect">
              <a:avLst/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1" name="Text Box 29"/>
            <p:cNvSpPr txBox="1">
              <a:spLocks noChangeArrowheads="1"/>
            </p:cNvSpPr>
            <p:nvPr/>
          </p:nvSpPr>
          <p:spPr bwMode="auto">
            <a:xfrm>
              <a:off x="8213" y="14250"/>
              <a:ext cx="397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V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60" name="AutoShape 28"/>
            <p:cNvSpPr>
              <a:spLocks noChangeShapeType="1"/>
            </p:cNvSpPr>
            <p:nvPr/>
          </p:nvSpPr>
          <p:spPr bwMode="auto">
            <a:xfrm>
              <a:off x="6819" y="13351"/>
              <a:ext cx="1593" cy="89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59" name="Text Box 27"/>
            <p:cNvSpPr txBox="1">
              <a:spLocks noChangeArrowheads="1"/>
            </p:cNvSpPr>
            <p:nvPr/>
          </p:nvSpPr>
          <p:spPr bwMode="auto">
            <a:xfrm>
              <a:off x="3457" y="12558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8" name="Text Box 26"/>
            <p:cNvSpPr txBox="1">
              <a:spLocks noChangeArrowheads="1"/>
            </p:cNvSpPr>
            <p:nvPr/>
          </p:nvSpPr>
          <p:spPr bwMode="auto">
            <a:xfrm>
              <a:off x="3858" y="12554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7" name="Text Box 25"/>
            <p:cNvSpPr txBox="1">
              <a:spLocks noChangeArrowheads="1"/>
            </p:cNvSpPr>
            <p:nvPr/>
          </p:nvSpPr>
          <p:spPr bwMode="auto">
            <a:xfrm>
              <a:off x="4253" y="12554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6" name="Text Box 24"/>
            <p:cNvSpPr txBox="1">
              <a:spLocks noChangeArrowheads="1"/>
            </p:cNvSpPr>
            <p:nvPr/>
          </p:nvSpPr>
          <p:spPr bwMode="auto">
            <a:xfrm>
              <a:off x="4648" y="12554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5" name="Text Box 23"/>
            <p:cNvSpPr txBox="1">
              <a:spLocks noChangeArrowheads="1"/>
            </p:cNvSpPr>
            <p:nvPr/>
          </p:nvSpPr>
          <p:spPr bwMode="auto">
            <a:xfrm>
              <a:off x="5042" y="12554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4" name="Text Box 22"/>
            <p:cNvSpPr txBox="1">
              <a:spLocks noChangeArrowheads="1"/>
            </p:cNvSpPr>
            <p:nvPr/>
          </p:nvSpPr>
          <p:spPr bwMode="auto">
            <a:xfrm>
              <a:off x="5438" y="12554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3" name="Text Box 21"/>
            <p:cNvSpPr txBox="1">
              <a:spLocks noChangeArrowheads="1"/>
            </p:cNvSpPr>
            <p:nvPr/>
          </p:nvSpPr>
          <p:spPr bwMode="auto">
            <a:xfrm>
              <a:off x="5836" y="12550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2" name="Text Box 20"/>
            <p:cNvSpPr txBox="1">
              <a:spLocks noChangeArrowheads="1"/>
            </p:cNvSpPr>
            <p:nvPr/>
          </p:nvSpPr>
          <p:spPr bwMode="auto">
            <a:xfrm>
              <a:off x="6231" y="12550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1" name="Text Box 19"/>
            <p:cNvSpPr txBox="1">
              <a:spLocks noChangeArrowheads="1"/>
            </p:cNvSpPr>
            <p:nvPr/>
          </p:nvSpPr>
          <p:spPr bwMode="auto">
            <a:xfrm>
              <a:off x="6626" y="12550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50" name="Text Box 18"/>
            <p:cNvSpPr txBox="1">
              <a:spLocks noChangeArrowheads="1"/>
            </p:cNvSpPr>
            <p:nvPr/>
          </p:nvSpPr>
          <p:spPr bwMode="auto">
            <a:xfrm>
              <a:off x="7020" y="12550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3497" y="14711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8" name="Text Box 16"/>
            <p:cNvSpPr txBox="1">
              <a:spLocks noChangeArrowheads="1"/>
            </p:cNvSpPr>
            <p:nvPr/>
          </p:nvSpPr>
          <p:spPr bwMode="auto">
            <a:xfrm>
              <a:off x="3898" y="1470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7" name="Text Box 15"/>
            <p:cNvSpPr txBox="1">
              <a:spLocks noChangeArrowheads="1"/>
            </p:cNvSpPr>
            <p:nvPr/>
          </p:nvSpPr>
          <p:spPr bwMode="auto">
            <a:xfrm>
              <a:off x="4293" y="1470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4688" y="1470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5" name="Text Box 13"/>
            <p:cNvSpPr txBox="1">
              <a:spLocks noChangeArrowheads="1"/>
            </p:cNvSpPr>
            <p:nvPr/>
          </p:nvSpPr>
          <p:spPr bwMode="auto">
            <a:xfrm>
              <a:off x="5082" y="1470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4" name="Text Box 12"/>
            <p:cNvSpPr txBox="1">
              <a:spLocks noChangeArrowheads="1"/>
            </p:cNvSpPr>
            <p:nvPr/>
          </p:nvSpPr>
          <p:spPr bwMode="auto">
            <a:xfrm>
              <a:off x="5478" y="14707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5876" y="1470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2" name="Text Box 10"/>
            <p:cNvSpPr txBox="1">
              <a:spLocks noChangeArrowheads="1"/>
            </p:cNvSpPr>
            <p:nvPr/>
          </p:nvSpPr>
          <p:spPr bwMode="auto">
            <a:xfrm>
              <a:off x="6271" y="1470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6666" y="1470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7060" y="14703"/>
              <a:ext cx="39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2148" y="12895"/>
              <a:ext cx="106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200" dirty="0" err="1" smtClean="0">
                  <a:latin typeface="+mn-lt"/>
                  <a:ea typeface="宋体" pitchFamily="2" charset="-122"/>
                  <a:cs typeface="Times New Roman" pitchFamily="18" charset="0"/>
                </a:rPr>
                <a:t>Uu</a:t>
              </a:r>
              <a:r>
                <a:rPr lang="en-US" altLang="zh-CN" sz="1200" dirty="0" smtClean="0">
                  <a:latin typeface="+mn-lt"/>
                  <a:ea typeface="宋体" pitchFamily="2" charset="-122"/>
                  <a:cs typeface="Times New Roman" pitchFamily="18" charset="0"/>
                </a:rPr>
                <a:t> carrier</a:t>
              </a:r>
              <a:endPara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435" name="Text Box 3"/>
            <p:cNvSpPr txBox="1">
              <a:spLocks noChangeArrowheads="1"/>
            </p:cNvSpPr>
            <p:nvPr/>
          </p:nvSpPr>
          <p:spPr bwMode="auto">
            <a:xfrm>
              <a:off x="2130" y="14317"/>
              <a:ext cx="1367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r>
                <a:rPr lang="en-US" altLang="zh-CN" sz="1200" dirty="0" smtClean="0">
                  <a:latin typeface="+mn-lt"/>
                  <a:ea typeface="宋体" pitchFamily="2" charset="-122"/>
                  <a:cs typeface="Times New Roman" pitchFamily="18" charset="0"/>
                </a:rPr>
                <a:t>PC5 carrier</a:t>
              </a:r>
              <a:endParaRPr lang="zh-CN" altLang="en-US" sz="1200" dirty="0" smtClean="0">
                <a:latin typeface="+mn-lt"/>
                <a:ea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077200" cy="4038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 smtClean="0"/>
              <a:t>If the DCI for SL SPS or dynamic scheduling is transmitted in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n and the offset value (in two-bit field) is set to m, the time location of initial transmission is the first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included in the resource pool that occurs at or after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n+4+m.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Offset value is one of {0, 1, 2, 3}.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Applicable to both SL SPS and dynamic scheduling.</a:t>
            </a:r>
            <a:endParaRPr lang="zh-CN" altLang="zh-CN" dirty="0" smtClean="0"/>
          </a:p>
          <a:p>
            <a:pPr lvl="1"/>
            <a:r>
              <a:rPr lang="en-US" altLang="zh-CN" dirty="0" err="1" smtClean="0"/>
              <a:t>Subframe</a:t>
            </a:r>
            <a:r>
              <a:rPr lang="en-US" altLang="zh-CN" dirty="0" smtClean="0"/>
              <a:t> n including all available DL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, special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in TDD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carrier.</a:t>
            </a:r>
            <a:endParaRPr lang="zh-CN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全屏显示(4:3)</PresentationFormat>
  <Paragraphs>116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DCI Design in TDD</vt:lpstr>
      <vt:lpstr>Background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2016-11-16T17:59:38Z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