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0" r:id="rId3"/>
    <p:sldId id="259" r:id="rId4"/>
    <p:sldId id="264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5" d="100"/>
          <a:sy n="115" d="100"/>
        </p:scale>
        <p:origin x="-402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CSI Framework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AT&amp;T</a:t>
            </a:r>
            <a:r>
              <a:rPr lang="en-US" sz="2800" smtClean="0"/>
              <a:t>, NTT DOCOMO, [Ericsson</a:t>
            </a:r>
            <a:r>
              <a:rPr lang="en-US" sz="2800" dirty="0" smtClean="0"/>
              <a:t>] 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206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lang="en-GB" sz="2000" dirty="0"/>
              <a:t>Reno, USA 14</a:t>
            </a:r>
            <a:r>
              <a:rPr lang="en-GB" sz="2000" baseline="30000" dirty="0"/>
              <a:t>th</a:t>
            </a:r>
            <a:r>
              <a:rPr lang="en-GB" sz="2000" dirty="0"/>
              <a:t> - 18</a:t>
            </a:r>
            <a:r>
              <a:rPr lang="en-GB" sz="2000" baseline="30000" dirty="0"/>
              <a:t>th</a:t>
            </a:r>
            <a:r>
              <a:rPr lang="en-GB" sz="2000" dirty="0"/>
              <a:t> November </a:t>
            </a:r>
            <a:r>
              <a:rPr lang="en-GB" sz="2000" dirty="0" smtClean="0"/>
              <a:t>2016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7.1.3.3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13175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763000" cy="57150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2800" dirty="0" smtClean="0"/>
              <a:t>The following was agreed in RAN1#86bis: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400" dirty="0"/>
              <a:t>CSI-related settings consisting of: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CSI reporting settings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CSI parameter can be independently configured, e.g. time and/or frequency granularity, FFS: ON/OFF</a:t>
            </a:r>
          </a:p>
          <a:p>
            <a:pPr lvl="4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FFS: Details of configurability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Definition of CSI parameters (e.g., CQI, PMI, RI) is FFS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RS (at least for CSI measurement) settings, e.g. CSI-RS (CSI-IM as a special case)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FFS: Other RS for CSI measurement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CSI measurement settings 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To configure which RS setting is used for a particular CSI reporting setting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400" dirty="0"/>
              <a:t>Study the case </a:t>
            </a:r>
            <a:r>
              <a:rPr lang="en-US" sz="2400" dirty="0" smtClean="0"/>
              <a:t>where a </a:t>
            </a:r>
            <a:r>
              <a:rPr lang="en-US" sz="2400" dirty="0"/>
              <a:t>UE can be configured with: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2000" i="1" dirty="0"/>
              <a:t>N</a:t>
            </a:r>
            <a:r>
              <a:rPr lang="en-US" sz="2000" dirty="0"/>
              <a:t> CSI reporting settings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2000" i="1" dirty="0"/>
              <a:t>M</a:t>
            </a:r>
            <a:r>
              <a:rPr lang="en-US" sz="2000" dirty="0"/>
              <a:t> RS (for CSI measurement) settings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CSI measurement setting configures mapping/linkage between </a:t>
            </a:r>
            <a:r>
              <a:rPr lang="en-US" sz="2000" i="1" dirty="0"/>
              <a:t>N</a:t>
            </a:r>
            <a:r>
              <a:rPr lang="en-US" sz="2000" dirty="0"/>
              <a:t> CSI reporting and </a:t>
            </a:r>
            <a:r>
              <a:rPr lang="en-US" sz="2000" i="1" dirty="0"/>
              <a:t>M</a:t>
            </a:r>
            <a:r>
              <a:rPr lang="en-US" sz="2000" dirty="0"/>
              <a:t> RS settings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95608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562600"/>
          </a:xfrm>
        </p:spPr>
        <p:txBody>
          <a:bodyPr>
            <a:noAutofit/>
          </a:bodyPr>
          <a:lstStyle/>
          <a:p>
            <a:r>
              <a:rPr lang="en-GB" sz="2400" dirty="0"/>
              <a:t>A UE can be configured for CSI acquisition via higher-layer signalling with the following features:</a:t>
            </a:r>
            <a:endParaRPr lang="en-US" sz="2400" dirty="0"/>
          </a:p>
          <a:p>
            <a:pPr lvl="1"/>
            <a:r>
              <a:rPr lang="en-GB" sz="2000" dirty="0"/>
              <a:t>N≥1 CSI reporting settings, M≥1 RS settings, and a CSI measurement setting which links the N CSI reporting settings with the M RS settings </a:t>
            </a:r>
            <a:endParaRPr lang="en-US" sz="2000" dirty="0"/>
          </a:p>
          <a:p>
            <a:pPr lvl="1"/>
            <a:r>
              <a:rPr lang="en-GB" sz="2000" dirty="0" smtClean="0"/>
              <a:t>A CSI </a:t>
            </a:r>
            <a:r>
              <a:rPr lang="en-GB" sz="2000" dirty="0"/>
              <a:t>reporting </a:t>
            </a:r>
            <a:r>
              <a:rPr lang="en-GB" sz="2000" dirty="0" smtClean="0"/>
              <a:t>setting includes at least the following:</a:t>
            </a:r>
            <a:endParaRPr lang="en-US" sz="2000" dirty="0"/>
          </a:p>
          <a:p>
            <a:pPr lvl="2"/>
            <a:r>
              <a:rPr lang="en-US" sz="1600" dirty="0"/>
              <a:t>Time-domain behavior: </a:t>
            </a:r>
            <a:r>
              <a:rPr lang="en-US" sz="1600" dirty="0" smtClean="0"/>
              <a:t>aperiodic</a:t>
            </a:r>
            <a:r>
              <a:rPr lang="en-US" sz="1600" dirty="0"/>
              <a:t> </a:t>
            </a:r>
            <a:r>
              <a:rPr lang="en-US" sz="1600" dirty="0" smtClean="0"/>
              <a:t>or periodic/semi-persistent</a:t>
            </a:r>
            <a:endParaRPr lang="en-US" sz="1600" dirty="0"/>
          </a:p>
          <a:p>
            <a:pPr lvl="2"/>
            <a:r>
              <a:rPr lang="en-US" sz="1600" dirty="0"/>
              <a:t>Frequency-granularity, at least for PMI and CQI</a:t>
            </a:r>
          </a:p>
          <a:p>
            <a:pPr lvl="2"/>
            <a:r>
              <a:rPr lang="en-US" sz="1600" dirty="0" smtClean="0"/>
              <a:t>Which CSI </a:t>
            </a:r>
            <a:r>
              <a:rPr lang="en-US" sz="1600" dirty="0"/>
              <a:t>parameters </a:t>
            </a:r>
            <a:r>
              <a:rPr lang="en-US" sz="1600" dirty="0" smtClean="0"/>
              <a:t>are reported</a:t>
            </a:r>
            <a:endParaRPr lang="en-US" sz="1800" dirty="0"/>
          </a:p>
          <a:p>
            <a:pPr lvl="3"/>
            <a:r>
              <a:rPr lang="en-US" sz="1400" dirty="0" smtClean="0"/>
              <a:t>If </a:t>
            </a:r>
            <a:r>
              <a:rPr lang="en-US" sz="1400" dirty="0"/>
              <a:t>PMI is reported, PMI Type (Type I or </a:t>
            </a:r>
            <a:r>
              <a:rPr lang="en-US" sz="1400" dirty="0" smtClean="0"/>
              <a:t>II) </a:t>
            </a:r>
            <a:r>
              <a:rPr lang="en-US" sz="1400" dirty="0"/>
              <a:t>and codebook configuration </a:t>
            </a:r>
          </a:p>
          <a:p>
            <a:pPr lvl="1"/>
            <a:r>
              <a:rPr lang="en-GB" sz="2000" dirty="0" smtClean="0"/>
              <a:t>An RS setting </a:t>
            </a:r>
            <a:r>
              <a:rPr lang="en-GB" sz="2000" dirty="0"/>
              <a:t>includes at least the </a:t>
            </a:r>
            <a:r>
              <a:rPr lang="en-GB" sz="2000" dirty="0" smtClean="0"/>
              <a:t>following:</a:t>
            </a:r>
            <a:endParaRPr lang="en-US" sz="2000" dirty="0"/>
          </a:p>
          <a:p>
            <a:pPr lvl="2"/>
            <a:r>
              <a:rPr lang="en-US" sz="1600" dirty="0"/>
              <a:t>Time-domain behavior: aperiodic or periodic/semi-persistent</a:t>
            </a:r>
          </a:p>
          <a:p>
            <a:pPr lvl="2"/>
            <a:r>
              <a:rPr lang="en-US" sz="1600" dirty="0" smtClean="0"/>
              <a:t>RS </a:t>
            </a:r>
            <a:r>
              <a:rPr lang="en-US" sz="1600" dirty="0"/>
              <a:t>type which encompasses at least </a:t>
            </a:r>
            <a:r>
              <a:rPr lang="en-US" sz="1600" dirty="0" smtClean="0"/>
              <a:t>CSI-RS</a:t>
            </a:r>
            <a:endParaRPr lang="en-US" sz="1600" dirty="0"/>
          </a:p>
          <a:p>
            <a:pPr lvl="2"/>
            <a:r>
              <a:rPr lang="en-US" sz="1600" dirty="0" smtClean="0"/>
              <a:t>RS resource set of K</a:t>
            </a:r>
            <a:r>
              <a:rPr lang="en-US" sz="1600" dirty="0"/>
              <a:t> </a:t>
            </a:r>
            <a:r>
              <a:rPr lang="en-US" sz="1600" dirty="0" smtClean="0"/>
              <a:t>resources</a:t>
            </a:r>
            <a:endParaRPr lang="en-US" sz="1600" strike="sngStrike" dirty="0"/>
          </a:p>
          <a:p>
            <a:pPr lvl="1"/>
            <a:r>
              <a:rPr lang="en-GB" sz="2000" dirty="0" smtClean="0"/>
              <a:t>A CSI </a:t>
            </a:r>
            <a:r>
              <a:rPr lang="en-GB" sz="2000" dirty="0"/>
              <a:t>measurement </a:t>
            </a:r>
            <a:r>
              <a:rPr lang="en-GB" sz="2000" dirty="0" smtClean="0"/>
              <a:t>setting includes </a:t>
            </a:r>
            <a:r>
              <a:rPr lang="en-GB" sz="2000" dirty="0"/>
              <a:t>at least the following </a:t>
            </a:r>
            <a:r>
              <a:rPr lang="en-GB" sz="2000" dirty="0" smtClean="0"/>
              <a:t>:  </a:t>
            </a:r>
            <a:endParaRPr lang="en-US" sz="2000" dirty="0"/>
          </a:p>
          <a:p>
            <a:pPr lvl="2"/>
            <a:r>
              <a:rPr lang="en-GB" sz="1600" dirty="0" smtClean="0"/>
              <a:t>One CSI reporting setting</a:t>
            </a:r>
          </a:p>
          <a:p>
            <a:pPr lvl="2"/>
            <a:r>
              <a:rPr lang="en-GB" sz="1600" dirty="0" smtClean="0"/>
              <a:t>One RS setting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r>
              <a:rPr lang="en-US" sz="2400" dirty="0" smtClean="0"/>
              <a:t>Study the possibility of configuring a UE with multiple CSI measurement settings including dynamic indication to select a preferred CSI measurement setting</a:t>
            </a:r>
          </a:p>
          <a:p>
            <a:pPr lvl="1"/>
            <a:r>
              <a:rPr lang="en-US" sz="2000" dirty="0" smtClean="0"/>
              <a:t>Including selection of resource(s) out of the K resources within an </a:t>
            </a:r>
            <a:r>
              <a:rPr lang="en-US" sz="2000" smtClean="0"/>
              <a:t>RS setting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53629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kumimoji="1" lang="en-US" altLang="ja-JP" dirty="0" smtClean="0"/>
              <a:t>Example configuration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5181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An example use case: </a:t>
            </a:r>
          </a:p>
          <a:p>
            <a:pPr lvl="1"/>
            <a:r>
              <a:rPr lang="en-US" sz="2000" dirty="0" smtClean="0"/>
              <a:t>One RS setting is intended for horizontal domain channel measurement </a:t>
            </a:r>
          </a:p>
          <a:p>
            <a:pPr lvl="1"/>
            <a:r>
              <a:rPr lang="en-US" sz="2000" dirty="0"/>
              <a:t>One RS setting </a:t>
            </a:r>
            <a:r>
              <a:rPr lang="en-US" sz="2000" dirty="0" smtClean="0"/>
              <a:t>is </a:t>
            </a:r>
            <a:r>
              <a:rPr lang="en-US" sz="2000" dirty="0"/>
              <a:t>intended</a:t>
            </a:r>
            <a:r>
              <a:rPr lang="en-US" sz="2000" dirty="0" smtClean="0"/>
              <a:t> </a:t>
            </a:r>
            <a:r>
              <a:rPr lang="en-US" sz="2000" dirty="0"/>
              <a:t>for </a:t>
            </a:r>
            <a:r>
              <a:rPr lang="en-US" sz="2000" dirty="0" smtClean="0"/>
              <a:t>vertical </a:t>
            </a:r>
            <a:r>
              <a:rPr lang="en-US" sz="2000" dirty="0"/>
              <a:t>domain </a:t>
            </a:r>
            <a:r>
              <a:rPr lang="en-US" sz="2000" dirty="0" smtClean="0"/>
              <a:t>channel measurement </a:t>
            </a:r>
            <a:endParaRPr lang="en-US" sz="2000" dirty="0"/>
          </a:p>
          <a:p>
            <a:pPr lvl="1"/>
            <a:r>
              <a:rPr lang="en-US" sz="2000" dirty="0"/>
              <a:t>One RS setting is intended for </a:t>
            </a:r>
            <a:r>
              <a:rPr lang="en-US" sz="2000" dirty="0" smtClean="0"/>
              <a:t>measuring the channel between uncorrelated antenna elements (such as cross-polarization and sub-panels)</a:t>
            </a:r>
            <a:endParaRPr lang="en-US" sz="2000" dirty="0"/>
          </a:p>
          <a:p>
            <a:pPr marL="457200" lvl="1" indent="0">
              <a:buNone/>
            </a:pPr>
            <a:endParaRPr lang="en-GB" sz="2000" i="1" dirty="0" smtClean="0"/>
          </a:p>
          <a:p>
            <a:pPr lvl="1"/>
            <a:r>
              <a:rPr lang="en-GB" sz="2000" i="1" dirty="0" smtClean="0"/>
              <a:t>4 CSI reporting settings are configured. </a:t>
            </a:r>
          </a:p>
          <a:p>
            <a:pPr lvl="2"/>
            <a:r>
              <a:rPr lang="en-GB" sz="1800" i="1" dirty="0" smtClean="0"/>
              <a:t>3 CSI reporting setting (each is corresponding to one RS setting) to obtain CSI report</a:t>
            </a:r>
          </a:p>
          <a:p>
            <a:pPr lvl="2"/>
            <a:r>
              <a:rPr lang="en-US" altLang="ja-JP" sz="1800" dirty="0"/>
              <a:t>1</a:t>
            </a:r>
            <a:r>
              <a:rPr lang="en-US" altLang="ja-JP" sz="1800" dirty="0" smtClean="0"/>
              <a:t> </a:t>
            </a:r>
            <a:r>
              <a:rPr lang="en-GB" sz="1800" i="1" dirty="0"/>
              <a:t>CSI reporting setting </a:t>
            </a:r>
            <a:r>
              <a:rPr lang="en-US" altLang="ja-JP" sz="1800" dirty="0" smtClean="0"/>
              <a:t>is linked to multiple RS settings for CQI report </a:t>
            </a:r>
          </a:p>
          <a:p>
            <a:pPr lvl="3"/>
            <a:r>
              <a:rPr lang="en-US" altLang="ja-JP" sz="1600" dirty="0" smtClean="0"/>
              <a:t>CQI report hypothesis is based on the channel measurement from multiple RS</a:t>
            </a:r>
            <a:r>
              <a:rPr lang="en-US" altLang="ja-JP" sz="1600" dirty="0"/>
              <a:t> </a:t>
            </a:r>
            <a:r>
              <a:rPr lang="en-US" altLang="ja-JP" sz="1600" dirty="0" smtClean="0"/>
              <a:t>settings. </a:t>
            </a:r>
          </a:p>
          <a:p>
            <a:pPr lvl="3"/>
            <a:r>
              <a:rPr lang="en-US" altLang="ja-JP" sz="1600" dirty="0" smtClean="0"/>
              <a:t>Detail CQI hypothesis is FFS, a starting point is assuming </a:t>
            </a:r>
            <a:r>
              <a:rPr lang="en-US" altLang="ja-JP" sz="1600" dirty="0" err="1" smtClean="0"/>
              <a:t>Kronecker</a:t>
            </a:r>
            <a:r>
              <a:rPr lang="en-US" altLang="ja-JP" sz="1600" dirty="0" smtClean="0"/>
              <a:t> product</a:t>
            </a:r>
            <a:r>
              <a:rPr lang="en-US" altLang="ja-JP" sz="1600" dirty="0"/>
              <a:t> </a:t>
            </a:r>
            <a:r>
              <a:rPr lang="en-US" altLang="ja-JP" sz="1600" dirty="0" smtClean="0"/>
              <a:t>of the channel observed in each RS setting. </a:t>
            </a:r>
          </a:p>
          <a:p>
            <a:pPr lvl="2"/>
            <a:endParaRPr lang="en-US" altLang="ja-JP" sz="1800" dirty="0"/>
          </a:p>
          <a:p>
            <a:pPr lvl="1"/>
            <a:endParaRPr lang="en-US" sz="2000" dirty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615790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Example </a:t>
            </a:r>
            <a:r>
              <a:rPr kumimoji="1" lang="en-US" altLang="ja-JP" dirty="0" smtClean="0"/>
              <a:t>configuration: illustrated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76800" y="1752600"/>
            <a:ext cx="2818656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CSI </a:t>
            </a:r>
            <a:r>
              <a:rPr lang="en-GB" dirty="0"/>
              <a:t>reporting</a:t>
            </a:r>
            <a:r>
              <a:rPr lang="en-GB" i="1" dirty="0"/>
              <a:t> </a:t>
            </a:r>
            <a:r>
              <a:rPr lang="en-US" dirty="0" smtClean="0"/>
              <a:t>setting-1</a:t>
            </a:r>
          </a:p>
          <a:p>
            <a:r>
              <a:rPr lang="en-US" dirty="0" smtClean="0"/>
              <a:t>2Tx DFT Codebook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76800" y="2683385"/>
            <a:ext cx="2818656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CSI </a:t>
            </a:r>
            <a:r>
              <a:rPr lang="en-GB" dirty="0"/>
              <a:t>reporting</a:t>
            </a:r>
            <a:r>
              <a:rPr lang="en-GB" i="1" dirty="0"/>
              <a:t> </a:t>
            </a:r>
            <a:r>
              <a:rPr lang="en-US" dirty="0" smtClean="0"/>
              <a:t>setting-2</a:t>
            </a:r>
            <a:endParaRPr lang="en-US" dirty="0"/>
          </a:p>
          <a:p>
            <a:r>
              <a:rPr lang="en-US" dirty="0" smtClean="0"/>
              <a:t>4Tx DFT Codebook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876800" y="3544182"/>
            <a:ext cx="2818656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CSI </a:t>
            </a:r>
            <a:r>
              <a:rPr lang="en-GB" dirty="0"/>
              <a:t>reporting</a:t>
            </a:r>
            <a:r>
              <a:rPr lang="en-GB" i="1" dirty="0"/>
              <a:t> </a:t>
            </a:r>
            <a:r>
              <a:rPr lang="en-US" dirty="0" smtClean="0"/>
              <a:t>setting-3</a:t>
            </a:r>
            <a:endParaRPr lang="en-US" dirty="0"/>
          </a:p>
          <a:p>
            <a:r>
              <a:rPr lang="en-US" dirty="0"/>
              <a:t>4Tx DFT Codebook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40324" y="4495325"/>
            <a:ext cx="4176464" cy="147732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CSI </a:t>
            </a:r>
            <a:r>
              <a:rPr lang="en-GB" dirty="0"/>
              <a:t>reporting</a:t>
            </a:r>
            <a:r>
              <a:rPr lang="en-GB" i="1" dirty="0"/>
              <a:t> </a:t>
            </a:r>
            <a:r>
              <a:rPr lang="en-US" dirty="0" smtClean="0"/>
              <a:t>setting-4</a:t>
            </a:r>
          </a:p>
          <a:p>
            <a:r>
              <a:rPr lang="en-US" dirty="0" smtClean="0"/>
              <a:t>CQI report with the hypothesis: V×H×U, where the V, H and U are observed channel from RS setting 1/2/3 separately</a:t>
            </a:r>
          </a:p>
          <a:p>
            <a:r>
              <a:rPr lang="en-US" dirty="0" smtClean="0"/>
              <a:t>(× is </a:t>
            </a:r>
            <a:r>
              <a:rPr lang="en-US" dirty="0" err="1" smtClean="0"/>
              <a:t>Kronecker</a:t>
            </a:r>
            <a:r>
              <a:rPr lang="en-US" dirty="0" smtClean="0"/>
              <a:t> Product)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2020490"/>
            <a:ext cx="2592288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RS setting-1 2Tx CSI-RS    (Vertical domain)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11560" y="3024630"/>
            <a:ext cx="2592288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RS setting-2 </a:t>
            </a:r>
            <a:r>
              <a:rPr lang="en-US" dirty="0"/>
              <a:t>4</a:t>
            </a:r>
            <a:r>
              <a:rPr lang="en-US" dirty="0" smtClean="0"/>
              <a:t>Tx CSI-RS (Horizontal domain)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81864" y="3975772"/>
            <a:ext cx="2621984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RS setting-3 2Tx CSI-RS       (Cross-polarization)</a:t>
            </a:r>
            <a:endParaRPr lang="en-US" dirty="0"/>
          </a:p>
        </p:txBody>
      </p:sp>
      <p:cxnSp>
        <p:nvCxnSpPr>
          <p:cNvPr id="12" name="Straight Connector 11"/>
          <p:cNvCxnSpPr>
            <a:stCxn id="8" idx="3"/>
            <a:endCxn id="4" idx="1"/>
          </p:cNvCxnSpPr>
          <p:nvPr/>
        </p:nvCxnSpPr>
        <p:spPr>
          <a:xfrm flipV="1">
            <a:off x="3203848" y="2075766"/>
            <a:ext cx="1672952" cy="2678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9" idx="3"/>
            <a:endCxn id="5" idx="1"/>
          </p:cNvCxnSpPr>
          <p:nvPr/>
        </p:nvCxnSpPr>
        <p:spPr>
          <a:xfrm flipV="1">
            <a:off x="3203848" y="3006551"/>
            <a:ext cx="1672952" cy="3412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0" idx="3"/>
            <a:endCxn id="6" idx="1"/>
          </p:cNvCxnSpPr>
          <p:nvPr/>
        </p:nvCxnSpPr>
        <p:spPr>
          <a:xfrm flipV="1">
            <a:off x="3203848" y="3867348"/>
            <a:ext cx="1672952" cy="4315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8" idx="3"/>
            <a:endCxn id="7" idx="1"/>
          </p:cNvCxnSpPr>
          <p:nvPr/>
        </p:nvCxnSpPr>
        <p:spPr>
          <a:xfrm>
            <a:off x="3203848" y="2343656"/>
            <a:ext cx="836476" cy="28903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9" idx="3"/>
            <a:endCxn id="7" idx="1"/>
          </p:cNvCxnSpPr>
          <p:nvPr/>
        </p:nvCxnSpPr>
        <p:spPr>
          <a:xfrm>
            <a:off x="3203848" y="3347796"/>
            <a:ext cx="836476" cy="18861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0" idx="3"/>
            <a:endCxn id="7" idx="1"/>
          </p:cNvCxnSpPr>
          <p:nvPr/>
        </p:nvCxnSpPr>
        <p:spPr>
          <a:xfrm>
            <a:off x="3203848" y="4298938"/>
            <a:ext cx="836476" cy="9350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2916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</TotalTime>
  <Words>542</Words>
  <Application>Microsoft Office PowerPoint</Application>
  <PresentationFormat>On-screen Show (4:3)</PresentationFormat>
  <Paragraphs>67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CSI Framework for NR</vt:lpstr>
      <vt:lpstr>Background</vt:lpstr>
      <vt:lpstr>Proposal</vt:lpstr>
      <vt:lpstr>Proposal</vt:lpstr>
      <vt:lpstr>Example configuration</vt:lpstr>
      <vt:lpstr>Example configuration: illustrated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150</cp:revision>
  <dcterms:created xsi:type="dcterms:W3CDTF">2016-09-09T20:37:00Z</dcterms:created>
  <dcterms:modified xsi:type="dcterms:W3CDTF">2016-11-16T03:08:30Z</dcterms:modified>
</cp:coreProperties>
</file>