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4660"/>
  </p:normalViewPr>
  <p:slideViewPr>
    <p:cSldViewPr>
      <p:cViewPr varScale="1">
        <p:scale>
          <a:sx n="66" d="100"/>
          <a:sy n="66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Preamble Format Design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NTT DOCOMO</a:t>
            </a:r>
            <a:r>
              <a:rPr lang="en-US" altLang="ja-JP" dirty="0" smtClean="0"/>
              <a:t>, ETRI</a:t>
            </a:r>
            <a:r>
              <a:rPr lang="en-US" altLang="ja-JP" smtClean="0"/>
              <a:t>,  ZTE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584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#87   </a:t>
            </a:r>
            <a:endParaRPr lang="en-US" altLang="ja-JP" dirty="0" smtClean="0"/>
          </a:p>
          <a:p>
            <a:r>
              <a:rPr lang="en-US" altLang="ja-JP" dirty="0" smtClean="0"/>
              <a:t>Reno</a:t>
            </a:r>
            <a:r>
              <a:rPr lang="en-US" altLang="ja-JP" dirty="0"/>
              <a:t>, USA 14th – 18th November </a:t>
            </a:r>
            <a:r>
              <a:rPr lang="en-US" altLang="ja-JP" dirty="0" smtClean="0"/>
              <a:t>2016</a:t>
            </a:r>
          </a:p>
          <a:p>
            <a:r>
              <a:rPr lang="en-US" altLang="ja-JP" dirty="0" smtClean="0"/>
              <a:t>Agenda: 7.1.2.3</a:t>
            </a:r>
            <a:endParaRPr lang="en-US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R1-1613169</a:t>
            </a:r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472608"/>
          </a:xfrm>
        </p:spPr>
        <p:txBody>
          <a:bodyPr>
            <a:noAutofit/>
          </a:bodyPr>
          <a:lstStyle/>
          <a:p>
            <a:pPr marL="342900" lvl="1" indent="-342900"/>
            <a:r>
              <a:rPr lang="en-US" altLang="ja-JP" sz="2400" dirty="0" smtClean="0"/>
              <a:t>For </a:t>
            </a:r>
            <a:r>
              <a:rPr lang="en-US" altLang="ja-JP" sz="2400" dirty="0"/>
              <a:t>the </a:t>
            </a:r>
            <a:r>
              <a:rPr lang="en-US" altLang="ja-JP" sz="2400" dirty="0" smtClean="0"/>
              <a:t>consecutive </a:t>
            </a:r>
            <a:r>
              <a:rPr lang="en-US" altLang="ja-JP" sz="2400" dirty="0"/>
              <a:t>multiple/repeated RACH preambles, </a:t>
            </a:r>
            <a:endParaRPr lang="en-US" altLang="ja-JP" sz="2400" dirty="0" smtClean="0"/>
          </a:p>
          <a:p>
            <a:pPr marL="742950" lvl="2" indent="-342900"/>
            <a:r>
              <a:rPr lang="en-US" altLang="ja-JP" sz="2000" dirty="0" smtClean="0"/>
              <a:t>Option 1: CP is inserted at the beginning of </a:t>
            </a:r>
            <a:r>
              <a:rPr lang="en-US" altLang="ja-JP" sz="2000" dirty="0"/>
              <a:t>the consecutive multiple/repeated RACH </a:t>
            </a:r>
            <a:r>
              <a:rPr lang="en-US" altLang="ja-JP" sz="2000" dirty="0" smtClean="0"/>
              <a:t>sequences, CP/GT </a:t>
            </a:r>
            <a:r>
              <a:rPr lang="en-US" altLang="ja-JP" sz="2000" dirty="0"/>
              <a:t>between RACH </a:t>
            </a:r>
            <a:r>
              <a:rPr lang="en-US" altLang="ja-JP" sz="2000" dirty="0" smtClean="0"/>
              <a:t>sequences </a:t>
            </a:r>
            <a:r>
              <a:rPr lang="en-US" altLang="ja-JP" sz="2000" dirty="0"/>
              <a:t>is </a:t>
            </a:r>
            <a:r>
              <a:rPr lang="en-US" altLang="ja-JP" sz="2000" dirty="0" smtClean="0"/>
              <a:t>omitted</a:t>
            </a:r>
            <a:r>
              <a:rPr lang="en-US" altLang="ja-JP" sz="2000" dirty="0"/>
              <a:t> </a:t>
            </a:r>
            <a:r>
              <a:rPr lang="en-US" altLang="ja-JP" sz="2000" dirty="0" smtClean="0"/>
              <a:t>and GT is reserved at the end of </a:t>
            </a:r>
            <a:r>
              <a:rPr lang="en-US" altLang="ja-JP" sz="2000" dirty="0"/>
              <a:t>the consecutive multiple/repeated RACH </a:t>
            </a:r>
            <a:r>
              <a:rPr lang="en-US" altLang="ja-JP" sz="2000" dirty="0" smtClean="0"/>
              <a:t>sequences</a:t>
            </a:r>
          </a:p>
          <a:p>
            <a:pPr marL="742950" lvl="2" indent="-342900"/>
            <a:r>
              <a:rPr lang="en-US" altLang="ja-JP" sz="2000" dirty="0"/>
              <a:t>Option 2: The same RACH </a:t>
            </a:r>
            <a:r>
              <a:rPr lang="en-US" altLang="ja-JP" sz="2000" dirty="0" smtClean="0"/>
              <a:t>sequences </a:t>
            </a:r>
            <a:r>
              <a:rPr lang="en-US" altLang="ja-JP" sz="2000" dirty="0"/>
              <a:t>with </a:t>
            </a:r>
            <a:r>
              <a:rPr lang="en-US" altLang="ja-JP" sz="2000" dirty="0" smtClean="0"/>
              <a:t>CP </a:t>
            </a:r>
            <a:r>
              <a:rPr lang="en-US" altLang="ja-JP" sz="2000" dirty="0"/>
              <a:t>is </a:t>
            </a:r>
            <a:r>
              <a:rPr lang="en-US" altLang="ja-JP" sz="2000" dirty="0" smtClean="0"/>
              <a:t>repeated and </a:t>
            </a:r>
            <a:r>
              <a:rPr lang="en-US" altLang="ja-JP" sz="2000" dirty="0"/>
              <a:t>GT is reserved at the end of the consecutive multiple/repeated RACH </a:t>
            </a:r>
            <a:r>
              <a:rPr lang="en-US" altLang="ja-JP" sz="2000" dirty="0" smtClean="0"/>
              <a:t>sequences</a:t>
            </a:r>
            <a:endParaRPr lang="en-US" altLang="ja-JP" sz="2000" dirty="0"/>
          </a:p>
          <a:p>
            <a:pPr marL="742950" lvl="2" indent="-342900"/>
            <a:r>
              <a:rPr lang="en-US" altLang="ja-JP" sz="2000" dirty="0"/>
              <a:t>Option 3</a:t>
            </a:r>
            <a:r>
              <a:rPr lang="en-US" altLang="ja-JP" sz="2000" dirty="0" smtClean="0"/>
              <a:t>: </a:t>
            </a:r>
            <a:r>
              <a:rPr lang="en-US" altLang="ja-JP" sz="2000" dirty="0"/>
              <a:t>The same RACH </a:t>
            </a:r>
            <a:r>
              <a:rPr lang="en-US" altLang="ja-JP" sz="2000" dirty="0" smtClean="0"/>
              <a:t>sequences </a:t>
            </a:r>
            <a:r>
              <a:rPr lang="en-US" altLang="ja-JP" sz="2000" dirty="0"/>
              <a:t>with CP/GT is </a:t>
            </a:r>
            <a:r>
              <a:rPr lang="en-US" altLang="ja-JP" sz="2000" dirty="0" smtClean="0"/>
              <a:t>repeated</a:t>
            </a:r>
          </a:p>
          <a:p>
            <a:pPr marL="742950" lvl="2" indent="-342900"/>
            <a:r>
              <a:rPr lang="en-US" altLang="ja-JP" sz="2000" dirty="0" smtClean="0">
                <a:solidFill>
                  <a:srgbClr val="FF0000"/>
                </a:solidFill>
              </a:rPr>
              <a:t>For </a:t>
            </a:r>
            <a:r>
              <a:rPr lang="en-US" altLang="ja-JP" sz="2000" dirty="0" smtClean="0">
                <a:solidFill>
                  <a:srgbClr val="FF0000"/>
                </a:solidFill>
              </a:rPr>
              <a:t>options 2 and 3</a:t>
            </a:r>
            <a:r>
              <a:rPr lang="en-US" altLang="ja-JP" sz="2000" dirty="0" smtClean="0"/>
              <a:t>, </a:t>
            </a:r>
            <a:r>
              <a:rPr lang="en-US" altLang="ja-JP" sz="2000" dirty="0" smtClean="0"/>
              <a:t>the </a:t>
            </a:r>
            <a:r>
              <a:rPr lang="en-US" altLang="ja-JP" sz="2000" dirty="0"/>
              <a:t>same RACH </a:t>
            </a:r>
            <a:r>
              <a:rPr lang="en-US" altLang="ja-JP" sz="2000" dirty="0" smtClean="0"/>
              <a:t>sequences with and without CP/GT can be further multiplied </a:t>
            </a:r>
            <a:r>
              <a:rPr lang="en-US" altLang="ja-JP" sz="2000" dirty="0"/>
              <a:t>with different orthogonal cover codes and transmitted.</a:t>
            </a:r>
          </a:p>
          <a:p>
            <a:pPr marL="742950" lvl="2" indent="-342900"/>
            <a:r>
              <a:rPr lang="en-US" altLang="ja-JP" sz="2000" dirty="0"/>
              <a:t>For example, the consecutive multiple/repeated RACH preambles would be used when </a:t>
            </a:r>
            <a:r>
              <a:rPr lang="en-US" altLang="ja-JP" sz="2000" dirty="0" err="1"/>
              <a:t>Tx</a:t>
            </a:r>
            <a:r>
              <a:rPr lang="en-US" altLang="ja-JP" sz="2000" dirty="0"/>
              <a:t>/Rx beam correspondence does not hold at either TRP or UE</a:t>
            </a:r>
          </a:p>
          <a:p>
            <a:pPr marL="342900" lvl="1" indent="-342900"/>
            <a:r>
              <a:rPr lang="en-US" altLang="ja-JP" sz="2400" dirty="0" smtClean="0"/>
              <a:t>For </a:t>
            </a:r>
            <a:r>
              <a:rPr lang="en-US" altLang="ja-JP" sz="2400" dirty="0"/>
              <a:t>a single RACH preamble, CP/GT are required for each RACH </a:t>
            </a:r>
            <a:r>
              <a:rPr lang="en-US" altLang="ja-JP" sz="2400" dirty="0" smtClean="0"/>
              <a:t>preamble</a:t>
            </a:r>
          </a:p>
          <a:p>
            <a:pPr marL="742950" lvl="2" indent="-342900"/>
            <a:r>
              <a:rPr lang="en-US" altLang="ja-JP" sz="2000" dirty="0"/>
              <a:t>For example, the single RACH preamble would be used when </a:t>
            </a:r>
            <a:r>
              <a:rPr lang="en-US" altLang="ja-JP" sz="2000" dirty="0" err="1"/>
              <a:t>Tx</a:t>
            </a:r>
            <a:r>
              <a:rPr lang="en-US" altLang="ja-JP" sz="2000" dirty="0"/>
              <a:t>/Rx beam correspondence held at both TRP or UE for multi-beam </a:t>
            </a:r>
            <a:r>
              <a:rPr lang="en-US" altLang="ja-JP" sz="2000" dirty="0" smtClean="0"/>
              <a:t>operation</a:t>
            </a:r>
            <a:endParaRPr lang="en-US" altLang="ja-JP" sz="2400" dirty="0" smtClean="0"/>
          </a:p>
          <a:p>
            <a:endParaRPr lang="en-US" altLang="ja-JP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ja-JP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128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328592"/>
          </a:xfrm>
        </p:spPr>
        <p:txBody>
          <a:bodyPr>
            <a:noAutofit/>
          </a:bodyPr>
          <a:lstStyle/>
          <a:p>
            <a:pPr lvl="0" algn="just"/>
            <a:r>
              <a:rPr lang="en-US" altLang="ja-JP" sz="2400" dirty="0" smtClean="0"/>
              <a:t>The </a:t>
            </a:r>
            <a:r>
              <a:rPr lang="en-US" altLang="ja-JP" sz="2400" dirty="0"/>
              <a:t>BW for </a:t>
            </a:r>
            <a:r>
              <a:rPr lang="en-US" altLang="ja-JP" sz="2400" dirty="0" smtClean="0">
                <a:solidFill>
                  <a:srgbClr val="FF0000"/>
                </a:solidFill>
              </a:rPr>
              <a:t>a</a:t>
            </a:r>
            <a:r>
              <a:rPr lang="en-US" altLang="ja-JP" sz="2400" dirty="0" smtClean="0"/>
              <a:t> </a:t>
            </a:r>
            <a:r>
              <a:rPr lang="en-US" altLang="ja-JP" sz="2400" dirty="0" smtClean="0"/>
              <a:t>RACH </a:t>
            </a:r>
            <a:r>
              <a:rPr lang="en-US" altLang="ja-JP" sz="2400" dirty="0"/>
              <a:t>preamble transmission is </a:t>
            </a:r>
            <a:r>
              <a:rPr lang="en-US" altLang="ja-JP" sz="2400" dirty="0" smtClean="0"/>
              <a:t>targeted to not be wider </a:t>
            </a:r>
            <a:r>
              <a:rPr lang="en-US" altLang="ja-JP" sz="2400" dirty="0"/>
              <a:t>than 5 MHz for a carrier </a:t>
            </a:r>
            <a:r>
              <a:rPr lang="en-US" altLang="ja-JP" sz="2400" dirty="0" smtClean="0"/>
              <a:t>frequency of below 6 GHz</a:t>
            </a:r>
            <a:r>
              <a:rPr lang="en-US" altLang="ja-JP" sz="2400" dirty="0"/>
              <a:t> </a:t>
            </a:r>
            <a:r>
              <a:rPr lang="en-US" altLang="ja-JP" sz="2400" dirty="0" smtClean="0"/>
              <a:t>and not wider than X MHz for a carrier frequency ranging from 6GHz to 52.6 GHz</a:t>
            </a:r>
          </a:p>
          <a:p>
            <a:pPr lvl="1" algn="just"/>
            <a:r>
              <a:rPr lang="en-US" altLang="ja-JP" sz="2000" dirty="0" smtClean="0"/>
              <a:t>X could </a:t>
            </a:r>
            <a:r>
              <a:rPr lang="en-US" altLang="ja-JP" sz="2000" dirty="0" smtClean="0"/>
              <a:t>be, e.g.,  </a:t>
            </a:r>
            <a:r>
              <a:rPr lang="en-US" altLang="ja-JP" sz="2000" dirty="0" smtClean="0"/>
              <a:t>5, 10, and 20MHz</a:t>
            </a:r>
          </a:p>
          <a:p>
            <a:pPr lvl="0" algn="just"/>
            <a:r>
              <a:rPr lang="en-US" altLang="ja-JP" sz="2400" dirty="0" smtClean="0"/>
              <a:t>At least, one reference numerology for RACH preamble is defined, e.g.,</a:t>
            </a:r>
            <a:endParaRPr lang="ja-JP" altLang="ja-JP" sz="3600" dirty="0" smtClean="0"/>
          </a:p>
          <a:p>
            <a:pPr lvl="1" algn="just"/>
            <a:r>
              <a:rPr lang="en-US" altLang="ja-JP" sz="2000" dirty="0" smtClean="0"/>
              <a:t>1.25 </a:t>
            </a:r>
            <a:r>
              <a:rPr lang="en-US" altLang="ja-JP" sz="2000" dirty="0"/>
              <a:t>x</a:t>
            </a:r>
            <a:r>
              <a:rPr lang="en-US" altLang="ja-JP" sz="2000" dirty="0" smtClean="0"/>
              <a:t> 2^n kHz</a:t>
            </a:r>
            <a:endParaRPr lang="ja-JP" altLang="ja-JP" sz="3200" dirty="0"/>
          </a:p>
          <a:p>
            <a:pPr lvl="1" algn="just"/>
            <a:r>
              <a:rPr lang="en-US" altLang="ja-JP" sz="2000" dirty="0"/>
              <a:t>15 </a:t>
            </a:r>
            <a:r>
              <a:rPr lang="en-US" altLang="ja-JP" sz="2000" dirty="0" smtClean="0"/>
              <a:t>x 2^n kHz</a:t>
            </a:r>
          </a:p>
          <a:p>
            <a:pPr lvl="2" algn="just"/>
            <a:r>
              <a:rPr lang="en-US" altLang="ja-JP" sz="1800" dirty="0" smtClean="0"/>
              <a:t>Integer value of n is FFS</a:t>
            </a:r>
            <a:endParaRPr lang="ja-JP" altLang="ja-JP" sz="1800" dirty="0"/>
          </a:p>
          <a:p>
            <a:pPr lvl="1" algn="just"/>
            <a:r>
              <a:rPr lang="en-US" altLang="ja-JP" sz="2000" dirty="0"/>
              <a:t>Other values are not precluded</a:t>
            </a:r>
            <a:endParaRPr lang="ja-JP" altLang="ja-JP" sz="3200" dirty="0"/>
          </a:p>
          <a:p>
            <a:pPr algn="just"/>
            <a:r>
              <a:rPr lang="en-US" altLang="ja-JP" sz="2400" dirty="0"/>
              <a:t>Based on the reference numerology for RACH preamble, </a:t>
            </a:r>
            <a:r>
              <a:rPr lang="en-US" altLang="ja-JP" sz="2400" dirty="0" smtClean="0"/>
              <a:t>multiple RACH preambles with scalable numerologies are supported depending </a:t>
            </a:r>
            <a:r>
              <a:rPr lang="en-US" altLang="ja-JP" sz="2400" dirty="0"/>
              <a:t>on the carrier frequency</a:t>
            </a:r>
            <a:endParaRPr lang="en-US" altLang="ja-JP" sz="5400" dirty="0" smtClean="0"/>
          </a:p>
          <a:p>
            <a:pPr marL="342900" lvl="1" indent="-342900" algn="just"/>
            <a:endParaRPr lang="en-US" altLang="ja-JP" sz="1800" dirty="0" smtClean="0"/>
          </a:p>
          <a:p>
            <a:pPr algn="just"/>
            <a:endParaRPr lang="en-US" altLang="ja-JP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ja-JP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96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4320480"/>
          </a:xfrm>
        </p:spPr>
        <p:txBody>
          <a:bodyPr>
            <a:noAutofit/>
          </a:bodyPr>
          <a:lstStyle/>
          <a:p>
            <a:pPr lvl="0"/>
            <a:r>
              <a:rPr lang="en-US" altLang="ja-JP" sz="2400" dirty="0" smtClean="0"/>
              <a:t>The following sequences can be considered for the evaluation</a:t>
            </a:r>
          </a:p>
          <a:p>
            <a:pPr lvl="1"/>
            <a:r>
              <a:rPr lang="en-US" altLang="ja-JP" sz="2000" dirty="0" smtClean="0"/>
              <a:t>ZC sequence</a:t>
            </a:r>
          </a:p>
          <a:p>
            <a:pPr lvl="1"/>
            <a:r>
              <a:rPr lang="en-US" altLang="ja-JP" sz="2000" dirty="0" smtClean="0"/>
              <a:t>m-sequence</a:t>
            </a:r>
            <a:endParaRPr lang="en-US" altLang="ja-JP" sz="2000" dirty="0"/>
          </a:p>
          <a:p>
            <a:r>
              <a:rPr lang="en-US" altLang="ja-JP" sz="2200" dirty="0" smtClean="0"/>
              <a:t>Companies are encouraged to provided their proposed sequence length</a:t>
            </a:r>
          </a:p>
          <a:p>
            <a:endParaRPr lang="en-US" altLang="ja-JP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altLang="ja-JP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314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1252</TotalTime>
  <Words>323</Words>
  <Application>Microsoft Office PowerPoint</Application>
  <PresentationFormat>画面に合わせる 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Preamble Format Design</vt:lpstr>
      <vt:lpstr>Proposals</vt:lpstr>
      <vt:lpstr>Proposals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NTT DOCOMO, INC. 3</cp:lastModifiedBy>
  <cp:revision>98</cp:revision>
  <dcterms:created xsi:type="dcterms:W3CDTF">2016-04-11T23:33:51Z</dcterms:created>
  <dcterms:modified xsi:type="dcterms:W3CDTF">2016-11-15T17:13:50Z</dcterms:modified>
</cp:coreProperties>
</file>