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3" d="100"/>
          <a:sy n="93" d="100"/>
        </p:scale>
        <p:origin x="40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47AA-B3F1-4666-BEB1-82BAC2BB7228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3BAA4-5A51-4E61-BAB2-DB7D3E1CF4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781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47AA-B3F1-4666-BEB1-82BAC2BB7228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3BAA4-5A51-4E61-BAB2-DB7D3E1CF4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9658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47AA-B3F1-4666-BEB1-82BAC2BB7228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3BAA4-5A51-4E61-BAB2-DB7D3E1CF4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512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89060" y="1931780"/>
            <a:ext cx="11430000" cy="137576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200150" indent="-260604">
              <a:buFont typeface="Qualcomm Regular" pitchFamily="34" charset="0"/>
              <a:buChar char="−"/>
              <a:defRPr/>
            </a:lvl5pPr>
            <a:lvl6pPr marL="1628775" indent="0">
              <a:buNone/>
              <a:defRPr sz="1200"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83541" y="740540"/>
            <a:ext cx="11432977" cy="484748"/>
          </a:xfrm>
          <a:prstGeom prst="rect">
            <a:avLst/>
          </a:prstGeom>
        </p:spPr>
        <p:txBody>
          <a:bodyPr vert="horz" wrap="square" lIns="68580" tIns="34290" rIns="68580" bIns="34290" rtlCol="0" anchor="ctr">
            <a:spAutoFit/>
          </a:bodyPr>
          <a:lstStyle>
            <a:lvl1pPr>
              <a:defRPr sz="3600">
                <a:latin typeface="Qualcomm Office Regular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3"/>
          </p:nvPr>
        </p:nvSpPr>
        <p:spPr>
          <a:xfrm>
            <a:off x="283541" y="1426467"/>
            <a:ext cx="11432977" cy="350865"/>
          </a:xfrm>
        </p:spPr>
        <p:txBody>
          <a:bodyPr tIns="0" bIns="0" anchor="t"/>
          <a:lstStyle>
            <a:lvl1pPr marL="0" indent="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FontTx/>
              <a:buNone/>
              <a:defRPr lang="en-US" sz="2400" b="0" kern="1200" dirty="0" smtClean="0">
                <a:solidFill>
                  <a:schemeClr val="bg2"/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370365" y="504825"/>
            <a:ext cx="11451271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oup 39"/>
          <p:cNvGrpSpPr>
            <a:grpSpLocks noChangeAspect="1"/>
          </p:cNvGrpSpPr>
          <p:nvPr userDrawn="1"/>
        </p:nvGrpSpPr>
        <p:grpSpPr>
          <a:xfrm>
            <a:off x="10288860" y="6546300"/>
            <a:ext cx="961544" cy="157272"/>
            <a:chOff x="187326" y="5085556"/>
            <a:chExt cx="8393112" cy="1830388"/>
          </a:xfrm>
          <a:solidFill>
            <a:schemeClr val="bg1">
              <a:lumMod val="75000"/>
            </a:schemeClr>
          </a:solidFill>
        </p:grpSpPr>
        <p:sp>
          <p:nvSpPr>
            <p:cNvPr id="41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1400">
                <a:solidFill>
                  <a:srgbClr val="FFFFFF">
                    <a:lumMod val="75000"/>
                  </a:srgbClr>
                </a:solidFill>
              </a:endParaRPr>
            </a:p>
          </p:txBody>
        </p:sp>
        <p:sp>
          <p:nvSpPr>
            <p:cNvPr id="42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1400">
                <a:solidFill>
                  <a:srgbClr val="FFFFFF">
                    <a:lumMod val="75000"/>
                  </a:srgbClr>
                </a:solidFill>
              </a:endParaRPr>
            </a:p>
          </p:txBody>
        </p:sp>
        <p:sp>
          <p:nvSpPr>
            <p:cNvPr id="43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1400">
                <a:solidFill>
                  <a:srgbClr val="FFFFFF">
                    <a:lumMod val="75000"/>
                  </a:srgbClr>
                </a:solidFill>
              </a:endParaRPr>
            </a:p>
          </p:txBody>
        </p:sp>
        <p:sp>
          <p:nvSpPr>
            <p:cNvPr id="44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1400">
                <a:solidFill>
                  <a:srgbClr val="FFFFFF">
                    <a:lumMod val="75000"/>
                  </a:srgbClr>
                </a:solidFill>
              </a:endParaRPr>
            </a:p>
          </p:txBody>
        </p:sp>
        <p:sp>
          <p:nvSpPr>
            <p:cNvPr id="45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1400">
                <a:solidFill>
                  <a:srgbClr val="FFFFFF">
                    <a:lumMod val="75000"/>
                  </a:srgbClr>
                </a:solidFill>
              </a:endParaRPr>
            </a:p>
          </p:txBody>
        </p:sp>
        <p:sp>
          <p:nvSpPr>
            <p:cNvPr id="46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1400">
                <a:solidFill>
                  <a:srgbClr val="FFFFFF">
                    <a:lumMod val="75000"/>
                  </a:srgbClr>
                </a:solidFill>
              </a:endParaRPr>
            </a:p>
          </p:txBody>
        </p:sp>
        <p:sp>
          <p:nvSpPr>
            <p:cNvPr id="47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1400">
                <a:solidFill>
                  <a:srgbClr val="FFFFFF">
                    <a:lumMod val="75000"/>
                  </a:srgbClr>
                </a:solidFill>
              </a:endParaRPr>
            </a:p>
          </p:txBody>
        </p:sp>
        <p:sp>
          <p:nvSpPr>
            <p:cNvPr id="48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1400">
                <a:solidFill>
                  <a:srgbClr val="FFFFFF">
                    <a:lumMod val="75000"/>
                  </a:srgbClr>
                </a:solidFill>
              </a:endParaRPr>
            </a:p>
          </p:txBody>
        </p:sp>
      </p:grpSp>
      <p:sp>
        <p:nvSpPr>
          <p:cNvPr id="4" name="TextBox 3"/>
          <p:cNvSpPr txBox="1"/>
          <p:nvPr userDrawn="1"/>
        </p:nvSpPr>
        <p:spPr>
          <a:xfrm>
            <a:off x="289980" y="6477716"/>
            <a:ext cx="259566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90000"/>
              </a:lnSpc>
              <a:spcAft>
                <a:spcPts val="300"/>
              </a:spcAft>
              <a:defRPr/>
            </a:pPr>
            <a:fld id="{AB307C75-CA2F-4BA6-858A-60F533452F31}" type="datetimeFigureOut">
              <a:rPr lang="en-US" sz="1000">
                <a:solidFill>
                  <a:srgbClr val="FFFFFF">
                    <a:lumMod val="75000"/>
                  </a:srgbClr>
                </a:solidFill>
              </a:rPr>
              <a:pPr defTabSz="685800">
                <a:lnSpc>
                  <a:spcPct val="90000"/>
                </a:lnSpc>
                <a:spcAft>
                  <a:spcPts val="300"/>
                </a:spcAft>
                <a:defRPr/>
              </a:pPr>
              <a:t>11/14/2016</a:t>
            </a:fld>
            <a:endParaRPr lang="en-US" sz="1000" dirty="0">
              <a:solidFill>
                <a:srgbClr val="FFFFFF">
                  <a:lumMod val="75000"/>
                </a:srgbClr>
              </a:solidFill>
            </a:endParaRPr>
          </a:p>
        </p:txBody>
      </p:sp>
      <p:sp>
        <p:nvSpPr>
          <p:cNvPr id="49" name="TextBox 48"/>
          <p:cNvSpPr txBox="1"/>
          <p:nvPr userDrawn="1"/>
        </p:nvSpPr>
        <p:spPr>
          <a:xfrm>
            <a:off x="4295671" y="6477716"/>
            <a:ext cx="36006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lnSpc>
                <a:spcPct val="90000"/>
              </a:lnSpc>
              <a:spcAft>
                <a:spcPts val="300"/>
              </a:spcAft>
              <a:defRPr/>
            </a:pPr>
            <a:r>
              <a:rPr lang="en-US" sz="1000" dirty="0">
                <a:solidFill>
                  <a:srgbClr val="FFFFFF">
                    <a:lumMod val="75000"/>
                  </a:srgbClr>
                </a:solidFill>
              </a:rPr>
              <a:t>Qualcomm Confidential and Proprietary</a:t>
            </a:r>
          </a:p>
        </p:txBody>
      </p:sp>
    </p:spTree>
    <p:extLst>
      <p:ext uri="{BB962C8B-B14F-4D97-AF65-F5344CB8AC3E}">
        <p14:creationId xmlns:p14="http://schemas.microsoft.com/office/powerpoint/2010/main" val="1385460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47AA-B3F1-4666-BEB1-82BAC2BB7228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3BAA4-5A51-4E61-BAB2-DB7D3E1CF4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986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47AA-B3F1-4666-BEB1-82BAC2BB7228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3BAA4-5A51-4E61-BAB2-DB7D3E1CF4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07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47AA-B3F1-4666-BEB1-82BAC2BB7228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3BAA4-5A51-4E61-BAB2-DB7D3E1CF4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048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47AA-B3F1-4666-BEB1-82BAC2BB7228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3BAA4-5A51-4E61-BAB2-DB7D3E1CF4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50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47AA-B3F1-4666-BEB1-82BAC2BB7228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3BAA4-5A51-4E61-BAB2-DB7D3E1CF4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057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47AA-B3F1-4666-BEB1-82BAC2BB7228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3BAA4-5A51-4E61-BAB2-DB7D3E1CF4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979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47AA-B3F1-4666-BEB1-82BAC2BB7228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3BAA4-5A51-4E61-BAB2-DB7D3E1CF4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091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47AA-B3F1-4666-BEB1-82BAC2BB7228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3BAA4-5A51-4E61-BAB2-DB7D3E1CF4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901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8B47AA-B3F1-4666-BEB1-82BAC2BB7228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3BAA4-5A51-4E61-BAB2-DB7D3E1CF4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95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Sync signal Structure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Qualcomm, NTT DoCoMo, [Samsung] …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57200" y="381000"/>
            <a:ext cx="114191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87			</a:t>
            </a:r>
            <a:r>
              <a:rPr lang="en-GB" sz="2400" b="1" dirty="0"/>
              <a:t>	</a:t>
            </a:r>
            <a:r>
              <a:rPr lang="en-GB" sz="2400" b="1" dirty="0" smtClean="0"/>
              <a:t>		        R1-1613154  </a:t>
            </a:r>
          </a:p>
          <a:p>
            <a:r>
              <a:rPr lang="en-US" sz="2400" b="1" dirty="0" smtClean="0"/>
              <a:t>Reno, USA, 14th – 18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of November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7.1.2.1 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88818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460" y="221287"/>
            <a:ext cx="10515600" cy="47735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402265" y="1412888"/>
            <a:ext cx="11453037" cy="4708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716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Following agreement</a:t>
            </a:r>
            <a:r>
              <a:rPr kumimoji="0" lang="en-US" altLang="ja-JP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occurred in the previous RAN1 meeting [1]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71600" algn="l"/>
              </a:tabLst>
            </a:pPr>
            <a:endParaRPr lang="en-US" altLang="ja-JP" sz="1200" dirty="0"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716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NR defines at least two types of synchronization signals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716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NR-PSS at least for initial symbol boundary synchronization to the NR cell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13716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other functionality provided by NR-PSS, e.g., part of NR cell ID, serving as DMRS for NR-SSS, detection of subcarrier spacing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716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NR-SSS for detection of </a:t>
            </a:r>
            <a:r>
              <a:rPr kumimoji="0" lang="en-US" altLang="ja-JP" sz="1200" b="0" i="0" u="sng" strike="noStrike" cap="none" normalizeH="0" baseline="0" dirty="0" smtClean="0">
                <a:ln>
                  <a:noFill/>
                </a:ln>
                <a:solidFill>
                  <a:srgbClr val="008080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NR cell ID or </a:t>
            </a: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at least part </a:t>
            </a: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or full </a:t>
            </a: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of NR cell ID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13716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Number of NR cell IDs is targeted to be at least 504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716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FFS: larger than that in LTE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716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number of NR cell IDs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13716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NR-SSS detection is based on the fixed time/freq. relationship with NR-PSS resource position irrespective of duplex mode and beam operation type at least within a given frequency range and CP overhead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716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FDM or TDM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13716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other functionality provided by NR-SSS, e.g., demodulation of broadcast channel, RRM measurement, deriving </a:t>
            </a:r>
            <a:r>
              <a:rPr kumimoji="0" lang="en-US" altLang="ja-JP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subframe</a:t>
            </a: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index, deriving symbol index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716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NR defines at least one broadcast channel: NR-PBCH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716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NR-PBCH decoding is based on the fixed relationship with NR-PSS and/or NR-SSS resource position irrespective of duplex mode and beam operation type at least within a given frequency range and CP overhead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13716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FFS: Unlicensed spectrum case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716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relationship between NR-PBCH subcarrier spacing and NR-PSS and/or SSS subcarrier spacing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716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Following broadcasting schemes to carry essential system information can be considered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13716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Option 1: NR-PBCH carries a part of essential system information for initial access including information necessary for UE to receive channel carrying remaining essential system information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13716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Option 2: NR-PBCH carries minimum information necessary for UE to perform initial UL transmission (not limited to NR-PRACH) in addition to information in Option 1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13716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Option 3: NR-PBCH carries all essential system information for initial access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13716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Other options are not precluded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2265" y="6244936"/>
            <a:ext cx="1157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1. R1-1610438, “WF on NR Initial Access Signals/Channels”, </a:t>
            </a:r>
            <a:r>
              <a:rPr lang="en-GB" sz="1200" dirty="0"/>
              <a:t>3GPP TSG RAN WG1 Meeting #</a:t>
            </a:r>
            <a:r>
              <a:rPr lang="en-GB" sz="1200" dirty="0" smtClean="0"/>
              <a:t>86 </a:t>
            </a:r>
            <a:r>
              <a:rPr lang="en-GB" sz="1200" dirty="0" err="1" smtClean="0"/>
              <a:t>bis</a:t>
            </a:r>
            <a:r>
              <a:rPr lang="en-GB" sz="1200" dirty="0" smtClean="0"/>
              <a:t>, Lisbon, Portugal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4803543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44762" y="584556"/>
            <a:ext cx="10623232" cy="5477567"/>
          </a:xfrm>
        </p:spPr>
        <p:txBody>
          <a:bodyPr>
            <a:noAutofit/>
          </a:bodyPr>
          <a:lstStyle/>
          <a:p>
            <a:r>
              <a:rPr lang="en-US" sz="2400" dirty="0" smtClean="0"/>
              <a:t>NR-PSS/SSS/PBCH are transmitted from the same set of ports/same beam</a:t>
            </a:r>
          </a:p>
          <a:p>
            <a:r>
              <a:rPr lang="en-US" sz="2400" dirty="0" smtClean="0"/>
              <a:t>SS-block index indicated to the UE</a:t>
            </a:r>
            <a:r>
              <a:rPr lang="en-US" sz="2400" smtClean="0"/>
              <a:t>, </a:t>
            </a:r>
            <a:r>
              <a:rPr lang="en-US" sz="2400" smtClean="0"/>
              <a:t>using E.g</a:t>
            </a:r>
            <a:r>
              <a:rPr lang="en-US" sz="2400" dirty="0" smtClean="0"/>
              <a:t>.</a:t>
            </a:r>
          </a:p>
          <a:p>
            <a:pPr lvl="1"/>
            <a:r>
              <a:rPr lang="en-US" sz="2000" dirty="0" smtClean="0"/>
              <a:t>PBCH</a:t>
            </a:r>
          </a:p>
          <a:p>
            <a:pPr lvl="1"/>
            <a:r>
              <a:rPr lang="en-US" sz="2000" dirty="0" smtClean="0"/>
              <a:t>Sync Signal</a:t>
            </a:r>
          </a:p>
          <a:p>
            <a:pPr lvl="1"/>
            <a:r>
              <a:rPr lang="en-US" sz="2000" dirty="0" smtClean="0"/>
              <a:t>Other signal</a:t>
            </a:r>
          </a:p>
          <a:p>
            <a:pPr lvl="1"/>
            <a:endParaRPr lang="en-US" sz="2000" dirty="0" smtClean="0"/>
          </a:p>
          <a:p>
            <a:pPr marL="457200" lvl="0" indent="-457200">
              <a:buFont typeface="+mj-lt"/>
              <a:buAutoNum type="arabicPeriod"/>
            </a:pPr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44762" y="0"/>
            <a:ext cx="10931472" cy="512448"/>
          </a:xfrm>
        </p:spPr>
        <p:txBody>
          <a:bodyPr/>
          <a:lstStyle/>
          <a:p>
            <a:r>
              <a:rPr lang="en-US" sz="3200" dirty="0" smtClean="0"/>
              <a:t>Proposal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665276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588</TotalTime>
  <Words>372</Words>
  <Application>Microsoft Office PowerPoint</Application>
  <PresentationFormat>Widescreen</PresentationFormat>
  <Paragraphs>34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3" baseType="lpstr">
      <vt:lpstr>MS Mincho</vt:lpstr>
      <vt:lpstr>ＭＳ Ｐゴシック</vt:lpstr>
      <vt:lpstr>Arial</vt:lpstr>
      <vt:lpstr>Calibri</vt:lpstr>
      <vt:lpstr>Calibri Light</vt:lpstr>
      <vt:lpstr>Qualcomm Office Regular</vt:lpstr>
      <vt:lpstr>Qualcomm Regular</vt:lpstr>
      <vt:lpstr>Times</vt:lpstr>
      <vt:lpstr>Times New Roman</vt:lpstr>
      <vt:lpstr>Office Theme</vt:lpstr>
      <vt:lpstr>WF on Sync signal Structure </vt:lpstr>
      <vt:lpstr>Background</vt:lpstr>
      <vt:lpstr>Proposal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Sync design questions</dc:title>
  <dc:creator>Abedini, Navid</dc:creator>
  <cp:lastModifiedBy>Sundar Subramanian</cp:lastModifiedBy>
  <cp:revision>22</cp:revision>
  <dcterms:created xsi:type="dcterms:W3CDTF">2016-11-11T17:48:52Z</dcterms:created>
  <dcterms:modified xsi:type="dcterms:W3CDTF">2016-11-15T00:09:56Z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-779225811</vt:i4>
  </property>
  <property fmtid="{D5CDD505-2E9C-101B-9397-08002B2CF9AE}" pid="3" name="_NewReviewCycle">
    <vt:lpwstr/>
  </property>
  <property fmtid="{D5CDD505-2E9C-101B-9397-08002B2CF9AE}" pid="4" name="_EmailSubject">
    <vt:lpwstr>Sync-related Questions and WFs</vt:lpwstr>
  </property>
  <property fmtid="{D5CDD505-2E9C-101B-9397-08002B2CF9AE}" pid="5" name="_AuthorEmail">
    <vt:lpwstr>mislam@qti.qualcomm.com</vt:lpwstr>
  </property>
  <property fmtid="{D5CDD505-2E9C-101B-9397-08002B2CF9AE}" pid="6" name="_AuthorEmailDisplayName">
    <vt:lpwstr>Islam, Nazmul</vt:lpwstr>
  </property>
</Properties>
</file>