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3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4" r:id="rId3"/>
    <p:sldMasterId id="2147483708" r:id="rId4"/>
  </p:sldMasterIdLst>
  <p:sldIdLst>
    <p:sldId id="281" r:id="rId5"/>
    <p:sldId id="271" r:id="rId6"/>
    <p:sldId id="257" r:id="rId7"/>
    <p:sldId id="263" r:id="rId8"/>
    <p:sldId id="264" r:id="rId9"/>
    <p:sldId id="272" r:id="rId10"/>
    <p:sldId id="285" r:id="rId11"/>
    <p:sldId id="273" r:id="rId12"/>
    <p:sldId id="266" r:id="rId13"/>
    <p:sldId id="267" r:id="rId14"/>
    <p:sldId id="268" r:id="rId15"/>
    <p:sldId id="269" r:id="rId16"/>
    <p:sldId id="276" r:id="rId17"/>
    <p:sldId id="280" r:id="rId18"/>
    <p:sldId id="282" r:id="rId19"/>
    <p:sldId id="283"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6DBD2BA-AA7B-4EE6-AEDE-8F70E9445571}" type="datetimeFigureOut">
              <a:rPr lang="zh-CN" altLang="en-US" smtClean="0"/>
              <a:pPr/>
              <a:t>2016/10/14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07AB90-60BB-49FA-8373-63A1101A3688}"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DBD2BA-AA7B-4EE6-AEDE-8F70E9445571}" type="datetimeFigureOut">
              <a:rPr lang="zh-CN" altLang="en-US" smtClean="0"/>
              <a:pPr/>
              <a:t>2016/10/14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07AB90-60BB-49FA-8373-63A1101A3688}"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DBD2BA-AA7B-4EE6-AEDE-8F70E9445571}" type="datetimeFigureOut">
              <a:rPr lang="zh-CN" altLang="en-US" smtClean="0"/>
              <a:pPr/>
              <a:t>2016/10/14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07AB90-60BB-49FA-8373-63A1101A3688}"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DBD2BA-AA7B-4EE6-AEDE-8F70E9445571}" type="datetimeFigureOut">
              <a:rPr lang="zh-CN" altLang="en-US" smtClean="0"/>
              <a:pPr/>
              <a:t>2016/10/14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07AB90-60BB-49FA-8373-63A1101A3688}"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8B1869-712F-4348-BAA9-3035A3A7C70F}"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F74CA51-1B49-4A0F-B341-52B85F1E29A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8B1869-712F-4348-BAA9-3035A3A7C70F}"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F74CA51-1B49-4A0F-B341-52B85F1E29A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8B1869-712F-4348-BAA9-3035A3A7C70F}"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F74CA51-1B49-4A0F-B341-52B85F1E29A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8B1869-712F-4348-BAA9-3035A3A7C70F}"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F74CA51-1B49-4A0F-B341-52B85F1E29A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8B1869-712F-4348-BAA9-3035A3A7C70F}"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2F74CA51-1B49-4A0F-B341-52B85F1E29A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8B1869-712F-4348-BAA9-3035A3A7C70F}"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2F74CA51-1B49-4A0F-B341-52B85F1E29A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8B1869-712F-4348-BAA9-3035A3A7C70F}"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2F74CA51-1B49-4A0F-B341-52B85F1E29A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6DBD2BA-AA7B-4EE6-AEDE-8F70E9445571}" type="datetimeFigureOut">
              <a:rPr lang="zh-CN" altLang="en-US" smtClean="0"/>
              <a:pPr/>
              <a:t>2016/10/14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07AB90-60BB-49FA-8373-63A1101A3688}"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8B1869-712F-4348-BAA9-3035A3A7C70F}"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F74CA51-1B49-4A0F-B341-52B85F1E29A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8B1869-712F-4348-BAA9-3035A3A7C70F}"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2F74CA51-1B49-4A0F-B341-52B85F1E29A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8B1869-712F-4348-BAA9-3035A3A7C70F}"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F74CA51-1B49-4A0F-B341-52B85F1E29A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8B1869-712F-4348-BAA9-3035A3A7C70F}"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2F74CA51-1B49-4A0F-B341-52B85F1E29A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6DBD2BA-AA7B-4EE6-AEDE-8F70E9445571}" type="datetimeFigureOut">
              <a:rPr lang="zh-CN" altLang="en-US" smtClean="0"/>
              <a:pPr/>
              <a:t>2016/10/14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07AB90-60BB-49FA-8373-63A1101A3688}"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6DBD2BA-AA7B-4EE6-AEDE-8F70E9445571}" type="datetimeFigureOut">
              <a:rPr lang="zh-CN" altLang="en-US" smtClean="0"/>
              <a:pPr/>
              <a:t>2016/10/14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F07AB90-60BB-49FA-8373-63A1101A3688}"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DBD2BA-AA7B-4EE6-AEDE-8F70E9445571}" type="datetimeFigureOut">
              <a:rPr lang="zh-CN" altLang="en-US" smtClean="0"/>
              <a:pPr/>
              <a:t>2016/10/14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F07AB90-60BB-49FA-8373-63A1101A3688}"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6DBD2BA-AA7B-4EE6-AEDE-8F70E9445571}" type="datetimeFigureOut">
              <a:rPr lang="zh-CN" altLang="en-US" smtClean="0"/>
              <a:pPr/>
              <a:t>2016/10/14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F07AB90-60BB-49FA-8373-63A1101A3688}"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6DBD2BA-AA7B-4EE6-AEDE-8F70E9445571}" type="datetimeFigureOut">
              <a:rPr lang="zh-CN" altLang="en-US" smtClean="0"/>
              <a:pPr/>
              <a:t>2016/10/14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07AB90-60BB-49FA-8373-63A1101A3688}"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6DBD2BA-AA7B-4EE6-AEDE-8F70E9445571}" type="datetimeFigureOut">
              <a:rPr lang="zh-CN" altLang="en-US" smtClean="0"/>
              <a:pPr/>
              <a:t>2016/10/14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F07AB90-60BB-49FA-8373-63A1101A3688}"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DBD2BA-AA7B-4EE6-AEDE-8F70E9445571}" type="datetimeFigureOut">
              <a:rPr lang="zh-CN" altLang="en-US" smtClean="0"/>
              <a:pPr/>
              <a:t>2016/10/14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07AB90-60BB-49FA-8373-63A1101A368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8B1869-712F-4348-BAA9-3035A3A7C70F}"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74CA51-1B49-4A0F-B341-52B85F1E29A3}"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2016/10/14</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pPr lvl="0"/>
            <a:r>
              <a:rPr lang="en-US" altLang="zh-CN" dirty="0" smtClean="0"/>
              <a:t>Summary of updated assumptions and results for NR MA</a:t>
            </a:r>
            <a:endParaRPr lang="zh-CN" altLang="en-US" dirty="0"/>
          </a:p>
        </p:txBody>
      </p:sp>
      <p:sp>
        <p:nvSpPr>
          <p:cNvPr id="3" name="副标题 2"/>
          <p:cNvSpPr>
            <a:spLocks noGrp="1"/>
          </p:cNvSpPr>
          <p:nvPr>
            <p:ph type="subTitle" idx="1"/>
          </p:nvPr>
        </p:nvSpPr>
        <p:spPr/>
        <p:txBody>
          <a:bodyPr/>
          <a:lstStyle/>
          <a:p>
            <a:r>
              <a:rPr lang="en-US" altLang="zh-CN" dirty="0" smtClean="0">
                <a:solidFill>
                  <a:schemeClr val="tx1"/>
                </a:solidFill>
              </a:rPr>
              <a:t>Huawei, HiSilicon</a:t>
            </a:r>
            <a:endParaRPr lang="zh-CN" altLang="en-US" dirty="0">
              <a:solidFill>
                <a:schemeClr val="tx1"/>
              </a:solidFill>
            </a:endParaRPr>
          </a:p>
        </p:txBody>
      </p:sp>
      <p:sp>
        <p:nvSpPr>
          <p:cNvPr id="4" name="Rectangle 4"/>
          <p:cNvSpPr>
            <a:spLocks noChangeArrowheads="1"/>
          </p:cNvSpPr>
          <p:nvPr/>
        </p:nvSpPr>
        <p:spPr bwMode="auto">
          <a:xfrm>
            <a:off x="304800" y="212635"/>
            <a:ext cx="8534400" cy="1200329"/>
          </a:xfrm>
          <a:prstGeom prst="rect">
            <a:avLst/>
          </a:prstGeom>
          <a:noFill/>
          <a:ln w="9525">
            <a:noFill/>
            <a:miter lim="800000"/>
            <a:headEnd/>
            <a:tailEnd/>
          </a:ln>
        </p:spPr>
        <p:txBody>
          <a:bodyPr anchor="ctr">
            <a:spAutoFit/>
          </a:bodyPr>
          <a:lstStyle/>
          <a:p>
            <a:pPr eaLnBrk="0" hangingPunct="0"/>
            <a:r>
              <a:rPr lang="en-GB" altLang="ko-KR" sz="2400" b="1" dirty="0">
                <a:latin typeface="Times New Roman" pitchFamily="18" charset="0"/>
                <a:cs typeface="Times New Roman" pitchFamily="18" charset="0"/>
              </a:rPr>
              <a:t>3GPP TSG RAN WG1 #</a:t>
            </a:r>
            <a:r>
              <a:rPr lang="en-GB" altLang="ko-KR" sz="2400" b="1" dirty="0" smtClean="0">
                <a:latin typeface="Times New Roman" pitchFamily="18" charset="0"/>
                <a:cs typeface="Times New Roman" pitchFamily="18" charset="0"/>
              </a:rPr>
              <a:t>86bis</a:t>
            </a:r>
            <a:r>
              <a:rPr lang="en-GB" altLang="ko-KR" sz="2400" b="1" dirty="0">
                <a:latin typeface="Times New Roman" pitchFamily="18" charset="0"/>
                <a:cs typeface="Times New Roman" pitchFamily="18" charset="0"/>
              </a:rPr>
              <a:t>			   </a:t>
            </a:r>
            <a:r>
              <a:rPr lang="en-GB" altLang="ko-KR" sz="2400" b="1" dirty="0" smtClean="0">
                <a:latin typeface="Times New Roman" pitchFamily="18" charset="0"/>
                <a:cs typeface="Times New Roman" pitchFamily="18" charset="0"/>
              </a:rPr>
              <a:t>  R1-</a:t>
            </a:r>
            <a:r>
              <a:rPr lang="en-US" altLang="ko-KR" sz="2400" b="1" dirty="0" smtClean="0">
                <a:latin typeface="Times New Roman" pitchFamily="18" charset="0"/>
                <a:cs typeface="Times New Roman" pitchFamily="18" charset="0"/>
              </a:rPr>
              <a:t>16xxxxx</a:t>
            </a:r>
            <a:endParaRPr lang="en-US" altLang="zh-CN" sz="2400" b="1" dirty="0">
              <a:latin typeface="Times New Roman" pitchFamily="18" charset="0"/>
              <a:ea typeface="Malgun Gothic" pitchFamily="50" charset="-127"/>
              <a:cs typeface="Times New Roman" pitchFamily="18" charset="0"/>
            </a:endParaRPr>
          </a:p>
          <a:p>
            <a:pPr eaLnBrk="0" hangingPunct="0"/>
            <a:r>
              <a:rPr lang="pt-BR" altLang="ko-KR" sz="2400" b="1" dirty="0" smtClean="0">
                <a:latin typeface="Times New Roman" pitchFamily="18" charset="0"/>
                <a:cs typeface="Times New Roman" pitchFamily="18" charset="0"/>
              </a:rPr>
              <a:t>Lisbon, Portugal, Oct 10 - 14, 2016</a:t>
            </a:r>
          </a:p>
          <a:p>
            <a:pPr eaLnBrk="0" hangingPunct="0"/>
            <a:r>
              <a:rPr lang="en-US" altLang="ko-KR" sz="2400" b="1" dirty="0" smtClean="0">
                <a:latin typeface="Times New Roman" pitchFamily="18" charset="0"/>
                <a:cs typeface="Times New Roman" pitchFamily="18" charset="0"/>
              </a:rPr>
              <a:t>Agenda item: 8.1.1.2</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xmlns="" val="1264379002"/>
              </p:ext>
            </p:extLst>
          </p:nvPr>
        </p:nvGraphicFramePr>
        <p:xfrm>
          <a:off x="0" y="548680"/>
          <a:ext cx="8892480" cy="9410353"/>
        </p:xfrm>
        <a:graphic>
          <a:graphicData uri="http://schemas.openxmlformats.org/drawingml/2006/table">
            <a:tbl>
              <a:tblPr firstRow="1" bandRow="1">
                <a:tableStyleId>{5940675A-B579-460E-94D1-54222C63F5DA}</a:tableStyleId>
              </a:tblPr>
              <a:tblGrid>
                <a:gridCol w="524227">
                  <a:extLst>
                    <a:ext uri="{9D8B030D-6E8A-4147-A177-3AD203B41FA5}">
                      <a16:colId xmlns="" xmlns:a16="http://schemas.microsoft.com/office/drawing/2014/main" val="20000"/>
                    </a:ext>
                  </a:extLst>
                </a:gridCol>
                <a:gridCol w="655284">
                  <a:extLst>
                    <a:ext uri="{9D8B030D-6E8A-4147-A177-3AD203B41FA5}">
                      <a16:colId xmlns="" xmlns:a16="http://schemas.microsoft.com/office/drawing/2014/main" val="20001"/>
                    </a:ext>
                  </a:extLst>
                </a:gridCol>
                <a:gridCol w="733809">
                  <a:extLst>
                    <a:ext uri="{9D8B030D-6E8A-4147-A177-3AD203B41FA5}">
                      <a16:colId xmlns="" xmlns:a16="http://schemas.microsoft.com/office/drawing/2014/main" val="20002"/>
                    </a:ext>
                  </a:extLst>
                </a:gridCol>
                <a:gridCol w="634469">
                  <a:extLst>
                    <a:ext uri="{9D8B030D-6E8A-4147-A177-3AD203B41FA5}">
                      <a16:colId xmlns="" xmlns:a16="http://schemas.microsoft.com/office/drawing/2014/main" val="20003"/>
                    </a:ext>
                  </a:extLst>
                </a:gridCol>
                <a:gridCol w="634469">
                  <a:extLst>
                    <a:ext uri="{9D8B030D-6E8A-4147-A177-3AD203B41FA5}">
                      <a16:colId xmlns="" xmlns:a16="http://schemas.microsoft.com/office/drawing/2014/main" val="20004"/>
                    </a:ext>
                  </a:extLst>
                </a:gridCol>
                <a:gridCol w="634469">
                  <a:extLst>
                    <a:ext uri="{9D8B030D-6E8A-4147-A177-3AD203B41FA5}">
                      <a16:colId xmlns="" xmlns:a16="http://schemas.microsoft.com/office/drawing/2014/main" val="20005"/>
                    </a:ext>
                  </a:extLst>
                </a:gridCol>
                <a:gridCol w="634469">
                  <a:extLst>
                    <a:ext uri="{9D8B030D-6E8A-4147-A177-3AD203B41FA5}">
                      <a16:colId xmlns="" xmlns:a16="http://schemas.microsoft.com/office/drawing/2014/main" val="20006"/>
                    </a:ext>
                  </a:extLst>
                </a:gridCol>
                <a:gridCol w="634469">
                  <a:extLst>
                    <a:ext uri="{9D8B030D-6E8A-4147-A177-3AD203B41FA5}">
                      <a16:colId xmlns="" xmlns:a16="http://schemas.microsoft.com/office/drawing/2014/main" val="20007"/>
                    </a:ext>
                  </a:extLst>
                </a:gridCol>
                <a:gridCol w="752310">
                  <a:extLst>
                    <a:ext uri="{9D8B030D-6E8A-4147-A177-3AD203B41FA5}">
                      <a16:colId xmlns="" xmlns:a16="http://schemas.microsoft.com/office/drawing/2014/main" val="20008"/>
                    </a:ext>
                  </a:extLst>
                </a:gridCol>
                <a:gridCol w="516629">
                  <a:extLst>
                    <a:ext uri="{9D8B030D-6E8A-4147-A177-3AD203B41FA5}">
                      <a16:colId xmlns="" xmlns:a16="http://schemas.microsoft.com/office/drawing/2014/main" val="20009"/>
                    </a:ext>
                  </a:extLst>
                </a:gridCol>
                <a:gridCol w="634469">
                  <a:extLst>
                    <a:ext uri="{9D8B030D-6E8A-4147-A177-3AD203B41FA5}">
                      <a16:colId xmlns="" xmlns:a16="http://schemas.microsoft.com/office/drawing/2014/main" val="20010"/>
                    </a:ext>
                  </a:extLst>
                </a:gridCol>
                <a:gridCol w="634469">
                  <a:extLst>
                    <a:ext uri="{9D8B030D-6E8A-4147-A177-3AD203B41FA5}">
                      <a16:colId xmlns="" xmlns:a16="http://schemas.microsoft.com/office/drawing/2014/main" val="20011"/>
                    </a:ext>
                  </a:extLst>
                </a:gridCol>
                <a:gridCol w="634469">
                  <a:extLst>
                    <a:ext uri="{9D8B030D-6E8A-4147-A177-3AD203B41FA5}">
                      <a16:colId xmlns="" xmlns:a16="http://schemas.microsoft.com/office/drawing/2014/main" val="20012"/>
                    </a:ext>
                  </a:extLst>
                </a:gridCol>
                <a:gridCol w="634469"/>
              </a:tblGrid>
              <a:tr h="459679">
                <a:tc rowSpan="5">
                  <a:txBody>
                    <a:bodyPr/>
                    <a:lstStyle/>
                    <a:p>
                      <a:pPr algn="ctr"/>
                      <a:r>
                        <a:rPr lang="en-US" altLang="zh-CN" sz="1100" dirty="0" smtClean="0"/>
                        <a:t># of UEs</a:t>
                      </a:r>
                      <a:endParaRPr lang="zh-CN" altLang="en-US" sz="1100" dirty="0"/>
                    </a:p>
                  </a:txBody>
                  <a:tcPr anchor="ctr">
                    <a:solidFill>
                      <a:schemeClr val="accent6">
                        <a:lumMod val="40000"/>
                        <a:lumOff val="60000"/>
                      </a:schemeClr>
                    </a:solidFill>
                  </a:tcPr>
                </a:tc>
                <a:tc rowSpan="5">
                  <a:txBody>
                    <a:bodyPr/>
                    <a:lstStyle/>
                    <a:p>
                      <a:pPr algn="ctr"/>
                      <a:r>
                        <a:rPr lang="en-US" altLang="zh-CN" sz="1100" dirty="0" smtClean="0"/>
                        <a:t>SE Range</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t>(</a:t>
                      </a:r>
                      <a:r>
                        <a:rPr lang="en-US" altLang="zh-CN" sz="1100" dirty="0" smtClean="0">
                          <a:solidFill>
                            <a:srgbClr val="FF0000"/>
                          </a:solidFill>
                        </a:rPr>
                        <a:t>bits/RE</a:t>
                      </a:r>
                      <a:r>
                        <a:rPr lang="en-US" altLang="zh-CN" sz="1100" dirty="0" smtClean="0"/>
                        <a:t> per UE)</a:t>
                      </a:r>
                      <a:endParaRPr lang="zh-CN" altLang="en-US" sz="1100" dirty="0"/>
                    </a:p>
                  </a:txBody>
                  <a:tcPr anchor="ctr">
                    <a:solidFill>
                      <a:schemeClr val="accent6">
                        <a:lumMod val="40000"/>
                        <a:lumOff val="60000"/>
                      </a:schemeClr>
                    </a:solidFill>
                  </a:tcPr>
                </a:tc>
                <a:tc gridSpan="11">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b="1" dirty="0" smtClean="0"/>
                        <a:t>Range of SNR gain of </a:t>
                      </a:r>
                      <a:r>
                        <a:rPr lang="en-US" altLang="zh-CN" sz="1100" b="1" dirty="0" err="1" smtClean="0"/>
                        <a:t>NoMA</a:t>
                      </a:r>
                      <a:r>
                        <a:rPr lang="en-US" altLang="zh-CN" sz="1100" b="1" dirty="0" smtClean="0"/>
                        <a:t> over OFDMA in</a:t>
                      </a:r>
                      <a:r>
                        <a:rPr lang="en-US" altLang="zh-CN" sz="1100" b="1" baseline="0" dirty="0" smtClean="0"/>
                        <a:t> dB (with realistic channel estimation)</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b="1" baseline="0" dirty="0" smtClean="0"/>
                        <a:t>Note: SNR is defined as total received SNR per RE per Rx antenna at </a:t>
                      </a:r>
                      <a:r>
                        <a:rPr lang="en-US" altLang="zh-CN" sz="1100" b="1" baseline="0" dirty="0" err="1" smtClean="0"/>
                        <a:t>eNB</a:t>
                      </a:r>
                      <a:endParaRPr lang="zh-CN" altLang="en-US" sz="1100" dirty="0" smtClean="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smtClean="0"/>
                    </a:p>
                  </a:txBody>
                  <a:tcPr anchor="ctr">
                    <a:solidFill>
                      <a:schemeClr val="accent6">
                        <a:lumMod val="40000"/>
                        <a:lumOff val="60000"/>
                      </a:schemeClr>
                    </a:soli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smtClean="0"/>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smtClean="0"/>
                    </a:p>
                  </a:txBody>
                  <a:tcPr anchor="ctr">
                    <a:solidFill>
                      <a:schemeClr val="accent6">
                        <a:lumMod val="40000"/>
                        <a:lumOff val="60000"/>
                      </a:schemeClr>
                    </a:solidFill>
                  </a:tcPr>
                </a:tc>
                <a:extLst>
                  <a:ext uri="{0D108BD9-81ED-4DB2-BD59-A6C34878D82A}">
                    <a16:rowId xmlns="" xmlns:a16="http://schemas.microsoft.com/office/drawing/2014/main" val="10000"/>
                  </a:ext>
                </a:extLst>
              </a:tr>
              <a:tr h="394010">
                <a:tc vMerge="1">
                  <a:txBody>
                    <a:bodyPr/>
                    <a:lstStyle/>
                    <a:p>
                      <a:pPr algn="ctr"/>
                      <a:endParaRPr lang="zh-CN" altLang="en-US" sz="1200" dirty="0"/>
                    </a:p>
                  </a:txBody>
                  <a:tcPr anchor="ctr">
                    <a:solidFill>
                      <a:schemeClr val="accent6">
                        <a:lumMod val="40000"/>
                        <a:lumOff val="60000"/>
                      </a:schemeClr>
                    </a:solidFill>
                  </a:tcPr>
                </a:tc>
                <a:tc vMerge="1">
                  <a:txBody>
                    <a:bodyPr/>
                    <a:lstStyle/>
                    <a:p>
                      <a:pPr algn="ctr"/>
                      <a:endParaRPr lang="zh-CN" altLang="en-US" sz="1200" dirty="0"/>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t>SCMA</a:t>
                      </a:r>
                      <a:endParaRPr lang="zh-CN" altLang="en-US" sz="1100" dirty="0" smtClean="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t>PDMA</a:t>
                      </a:r>
                      <a:endParaRPr lang="zh-CN" altLang="en-US" sz="1100" dirty="0"/>
                    </a:p>
                  </a:txBody>
                  <a:tcPr anchor="ctr">
                    <a:solidFill>
                      <a:schemeClr val="accent6">
                        <a:lumMod val="40000"/>
                        <a:lumOff val="60000"/>
                      </a:schemeClr>
                    </a:solidFill>
                  </a:tcPr>
                </a:tc>
                <a:tc>
                  <a:txBody>
                    <a:bodyPr/>
                    <a:lstStyle/>
                    <a:p>
                      <a:pPr algn="ctr"/>
                      <a:r>
                        <a:rPr lang="en-US" altLang="zh-CN" sz="1100" dirty="0" smtClean="0"/>
                        <a:t>GOCA</a:t>
                      </a:r>
                      <a:endParaRPr lang="zh-CN" altLang="en-US" sz="1100" dirty="0"/>
                    </a:p>
                  </a:txBody>
                  <a:tcPr anchor="ctr">
                    <a:solidFill>
                      <a:schemeClr val="accent6">
                        <a:lumMod val="40000"/>
                        <a:lumOff val="60000"/>
                      </a:schemeClr>
                    </a:solidFill>
                  </a:tcPr>
                </a:tc>
                <a:tc>
                  <a:txBody>
                    <a:bodyPr/>
                    <a:lstStyle/>
                    <a:p>
                      <a:pPr algn="ctr"/>
                      <a:r>
                        <a:rPr lang="en-US" altLang="zh-CN" sz="1100" dirty="0" smtClean="0"/>
                        <a:t>RDMA</a:t>
                      </a:r>
                      <a:endParaRPr lang="zh-CN" altLang="en-US" sz="1100" dirty="0"/>
                    </a:p>
                  </a:txBody>
                  <a:tcPr anchor="ctr">
                    <a:solidFill>
                      <a:schemeClr val="accent6">
                        <a:lumMod val="40000"/>
                        <a:lumOff val="60000"/>
                      </a:schemeClr>
                    </a:solidFill>
                  </a:tcPr>
                </a:tc>
                <a:tc>
                  <a:txBody>
                    <a:bodyPr/>
                    <a:lstStyle/>
                    <a:p>
                      <a:pPr algn="ctr"/>
                      <a:r>
                        <a:rPr lang="en-US" altLang="zh-CN" sz="1100" dirty="0" smtClean="0"/>
                        <a:t>LDS-SVE</a:t>
                      </a:r>
                      <a:endParaRPr lang="zh-CN" altLang="en-US" sz="1100" dirty="0"/>
                    </a:p>
                  </a:txBody>
                  <a:tcPr anchor="ctr">
                    <a:solidFill>
                      <a:schemeClr val="accent6">
                        <a:lumMod val="40000"/>
                        <a:lumOff val="60000"/>
                      </a:schemeClr>
                    </a:solidFill>
                  </a:tcPr>
                </a:tc>
                <a:tc>
                  <a:txBody>
                    <a:bodyPr/>
                    <a:lstStyle/>
                    <a:p>
                      <a:pPr algn="ctr"/>
                      <a:r>
                        <a:rPr lang="en-US" altLang="zh-CN" sz="1100" dirty="0" smtClean="0"/>
                        <a:t>NCMA</a:t>
                      </a:r>
                      <a:endParaRPr lang="zh-CN" altLang="en-US" sz="1100" dirty="0"/>
                    </a:p>
                  </a:txBody>
                  <a:tcPr anchor="ctr">
                    <a:solidFill>
                      <a:schemeClr val="accent6">
                        <a:lumMod val="40000"/>
                        <a:lumOff val="60000"/>
                      </a:schemeClr>
                    </a:solidFill>
                  </a:tcPr>
                </a:tc>
                <a:tc>
                  <a:txBody>
                    <a:bodyPr/>
                    <a:lstStyle/>
                    <a:p>
                      <a:pPr algn="ctr"/>
                      <a:r>
                        <a:rPr lang="en-US" altLang="zh-CN" sz="1100" dirty="0" smtClean="0"/>
                        <a:t>MUSA</a:t>
                      </a:r>
                      <a:endParaRPr lang="zh-CN" altLang="en-US" sz="1100" dirty="0"/>
                    </a:p>
                  </a:txBody>
                  <a:tcPr anchor="ctr">
                    <a:solidFill>
                      <a:schemeClr val="accent6">
                        <a:lumMod val="40000"/>
                        <a:lumOff val="60000"/>
                      </a:schemeClr>
                    </a:solidFill>
                  </a:tcPr>
                </a:tc>
                <a:tc>
                  <a:txBody>
                    <a:bodyPr/>
                    <a:lstStyle/>
                    <a:p>
                      <a:pPr algn="ctr"/>
                      <a:r>
                        <a:rPr lang="en-US" altLang="zh-CN" sz="1100" dirty="0" smtClean="0"/>
                        <a:t>IGMA</a:t>
                      </a:r>
                      <a:endParaRPr lang="zh-CN" altLang="en-US" sz="1100" dirty="0"/>
                    </a:p>
                  </a:txBody>
                  <a:tcPr anchor="ctr">
                    <a:solidFill>
                      <a:schemeClr val="accent6">
                        <a:lumMod val="40000"/>
                        <a:lumOff val="60000"/>
                      </a:schemeClr>
                    </a:solidFill>
                  </a:tcPr>
                </a:tc>
                <a:tc>
                  <a:txBody>
                    <a:bodyPr/>
                    <a:lstStyle/>
                    <a:p>
                      <a:pPr algn="ctr"/>
                      <a:r>
                        <a:rPr lang="en-US" altLang="zh-CN" sz="1100" dirty="0" smtClean="0"/>
                        <a:t>LSSA</a:t>
                      </a:r>
                      <a:endParaRPr lang="zh-CN" altLang="en-US" sz="1100" dirty="0"/>
                    </a:p>
                  </a:txBody>
                  <a:tcPr anchor="ctr">
                    <a:solidFill>
                      <a:schemeClr val="accent6">
                        <a:lumMod val="40000"/>
                        <a:lumOff val="60000"/>
                      </a:schemeClr>
                    </a:solidFill>
                  </a:tcPr>
                </a:tc>
                <a:tc>
                  <a:txBody>
                    <a:bodyPr/>
                    <a:lstStyle/>
                    <a:p>
                      <a:pPr algn="ctr"/>
                      <a:r>
                        <a:rPr lang="en-US" altLang="zh-CN" sz="1100" dirty="0" smtClean="0">
                          <a:solidFill>
                            <a:schemeClr val="tx1"/>
                          </a:solidFill>
                        </a:rPr>
                        <a:t>NOMA</a:t>
                      </a:r>
                      <a:endParaRPr lang="zh-CN" altLang="en-US" sz="1100" dirty="0">
                        <a:solidFill>
                          <a:schemeClr val="tx1"/>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NB-</a:t>
                      </a:r>
                      <a:r>
                        <a:rPr lang="en-US" altLang="zh-CN" sz="1100" dirty="0" err="1" smtClean="0">
                          <a:solidFill>
                            <a:srgbClr val="FF0000"/>
                          </a:solidFill>
                        </a:rPr>
                        <a:t>IoT</a:t>
                      </a:r>
                      <a:r>
                        <a:rPr lang="en-US" altLang="zh-CN" sz="1100" dirty="0" smtClean="0">
                          <a:solidFill>
                            <a:srgbClr val="FF0000"/>
                          </a:solidFill>
                        </a:rPr>
                        <a:t> MU</a:t>
                      </a: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LCRS</a:t>
                      </a:r>
                      <a:endParaRPr lang="zh-CN" altLang="en-US" sz="1100" dirty="0">
                        <a:solidFill>
                          <a:srgbClr val="FF0000"/>
                        </a:solidFill>
                      </a:endParaRPr>
                    </a:p>
                  </a:txBody>
                  <a:tcPr anchor="ctr">
                    <a:solidFill>
                      <a:schemeClr val="accent6">
                        <a:lumMod val="40000"/>
                        <a:lumOff val="60000"/>
                      </a:schemeClr>
                    </a:solidFill>
                  </a:tcPr>
                </a:tc>
                <a:extLst>
                  <a:ext uri="{0D108BD9-81ED-4DB2-BD59-A6C34878D82A}">
                    <a16:rowId xmlns="" xmlns:a16="http://schemas.microsoft.com/office/drawing/2014/main" val="10001"/>
                  </a:ext>
                </a:extLst>
              </a:tr>
              <a:tr h="394010">
                <a:tc vMerge="1">
                  <a:txBody>
                    <a:bodyPr/>
                    <a:lstStyle/>
                    <a:p>
                      <a:pPr algn="ctr"/>
                      <a:endParaRPr lang="zh-CN" altLang="en-US" sz="1100" dirty="0"/>
                    </a:p>
                  </a:txBody>
                  <a:tcPr anchor="ctr">
                    <a:solidFill>
                      <a:schemeClr val="accent6">
                        <a:lumMod val="40000"/>
                        <a:lumOff val="60000"/>
                      </a:schemeClr>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a:p>
                  </a:txBody>
                  <a:tcPr anchor="ctr">
                    <a:solidFill>
                      <a:schemeClr val="accent6">
                        <a:lumMod val="40000"/>
                        <a:lumOff val="60000"/>
                      </a:schemeClr>
                    </a:solidFill>
                  </a:tcPr>
                </a:tc>
                <a:tc>
                  <a:txBody>
                    <a:bodyPr/>
                    <a:lstStyle/>
                    <a:p>
                      <a:pPr algn="ctr"/>
                      <a:r>
                        <a:rPr lang="en-US" altLang="zh-CN" sz="1100" dirty="0" smtClean="0">
                          <a:solidFill>
                            <a:srgbClr val="FF0000"/>
                          </a:solidFill>
                        </a:rPr>
                        <a:t>MPA</a:t>
                      </a: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u="none" strike="noStrike" dirty="0" smtClean="0">
                          <a:solidFill>
                            <a:srgbClr val="FF0000"/>
                          </a:solidFill>
                          <a:effectLst/>
                          <a:latin typeface="Times New Roman" panose="02020603050405020304" pitchFamily="18" charset="0"/>
                          <a:ea typeface="宋体" panose="02010600030101010101" pitchFamily="2" charset="-122"/>
                        </a:rPr>
                        <a:t>MF-based SIC</a:t>
                      </a:r>
                      <a:endParaRPr lang="en-US" altLang="zh-CN" sz="1100" dirty="0" smtClean="0">
                        <a:solidFill>
                          <a:srgbClr val="FF0000"/>
                        </a:solidFill>
                        <a:latin typeface="+mn-lt"/>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u="none" strike="noStrike" dirty="0" smtClean="0">
                          <a:solidFill>
                            <a:srgbClr val="FF0000"/>
                          </a:solidFill>
                          <a:effectLst/>
                          <a:latin typeface="Times New Roman" panose="02020603050405020304" pitchFamily="18" charset="0"/>
                          <a:ea typeface="宋体" panose="02010600030101010101" pitchFamily="2" charset="-122"/>
                        </a:rPr>
                        <a:t>MF-based SIC</a:t>
                      </a:r>
                      <a:endParaRPr lang="en-US" altLang="zh-CN" sz="1100" dirty="0" smtClean="0">
                        <a:solidFill>
                          <a:srgbClr val="FF0000"/>
                        </a:solidFill>
                        <a:latin typeface="+mn-lt"/>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MMSE-SIC</a:t>
                      </a: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MMSE-CWIC</a:t>
                      </a: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SIC</a:t>
                      </a: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MMSE-PIC</a:t>
                      </a:r>
                      <a:endParaRPr lang="zh-CN" altLang="en-US" sz="1100" dirty="0">
                        <a:solidFill>
                          <a:srgbClr val="FF0000"/>
                        </a:solidFill>
                      </a:endParaRPr>
                    </a:p>
                  </a:txBody>
                  <a:tcPr anchor="ctr">
                    <a:solidFill>
                      <a:schemeClr val="accent6">
                        <a:lumMod val="40000"/>
                        <a:lumOff val="60000"/>
                      </a:schemeClr>
                    </a:solidFill>
                  </a:tcPr>
                </a:tc>
                <a:extLst>
                  <a:ext uri="{0D108BD9-81ED-4DB2-BD59-A6C34878D82A}">
                    <a16:rowId xmlns="" xmlns:a16="http://schemas.microsoft.com/office/drawing/2014/main" val="10017"/>
                  </a:ext>
                </a:extLst>
              </a:tr>
              <a:tr h="394010">
                <a:tc vMerge="1">
                  <a:txBody>
                    <a:bodyPr/>
                    <a:lstStyle/>
                    <a:p>
                      <a:pPr algn="ctr"/>
                      <a:endParaRPr lang="zh-CN" altLang="en-US" sz="1100" dirty="0"/>
                    </a:p>
                  </a:txBody>
                  <a:tcPr anchor="ctr">
                    <a:solidFill>
                      <a:schemeClr val="accent6">
                        <a:lumMod val="40000"/>
                        <a:lumOff val="60000"/>
                      </a:schemeClr>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a:p>
                  </a:txBody>
                  <a:tcPr anchor="ctr">
                    <a:solidFill>
                      <a:schemeClr val="accent6">
                        <a:lumMod val="40000"/>
                        <a:lumOff val="60000"/>
                      </a:schemeClr>
                    </a:solidFill>
                  </a:tcPr>
                </a:tc>
                <a:tc>
                  <a:txBody>
                    <a:bodyPr/>
                    <a:lstStyle/>
                    <a:p>
                      <a:pPr algn="ctr"/>
                      <a:r>
                        <a:rPr lang="en-US" altLang="zh-CN" sz="1100" dirty="0" smtClean="0">
                          <a:solidFill>
                            <a:srgbClr val="FF0000"/>
                          </a:solidFill>
                        </a:rPr>
                        <a:t>CRC excluded</a:t>
                      </a: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CRC excluded</a:t>
                      </a:r>
                      <a:endParaRPr lang="zh-CN" altLang="en-US" sz="1100" dirty="0" smtClean="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CRC excluded</a:t>
                      </a:r>
                      <a:endParaRPr lang="zh-CN" altLang="en-US" sz="1100" dirty="0" smtClean="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CRC excluded</a:t>
                      </a:r>
                      <a:endParaRPr lang="zh-CN" altLang="en-US" sz="1100" dirty="0" smtClean="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CRC excluded</a:t>
                      </a:r>
                      <a:endParaRPr lang="zh-CN" altLang="en-US" sz="1100" dirty="0" smtClean="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CRC excluded</a:t>
                      </a:r>
                      <a:endParaRPr lang="zh-CN" altLang="en-US" sz="1100" dirty="0" smtClean="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CRC excluded</a:t>
                      </a:r>
                      <a:endParaRPr lang="zh-CN" altLang="en-US" sz="1100" dirty="0" smtClean="0">
                        <a:solidFill>
                          <a:srgbClr val="FF0000"/>
                        </a:solidFill>
                      </a:endParaRPr>
                    </a:p>
                  </a:txBody>
                  <a:tcPr anchor="ctr">
                    <a:solidFill>
                      <a:schemeClr val="accent6">
                        <a:lumMod val="40000"/>
                        <a:lumOff val="60000"/>
                      </a:schemeClr>
                    </a:solidFill>
                  </a:tcPr>
                </a:tc>
                <a:extLst>
                  <a:ext uri="{0D108BD9-81ED-4DB2-BD59-A6C34878D82A}">
                    <a16:rowId xmlns="" xmlns:a16="http://schemas.microsoft.com/office/drawing/2014/main" val="10018"/>
                  </a:ext>
                </a:extLst>
              </a:tr>
              <a:tr h="394010">
                <a:tc vMerge="1">
                  <a:txBody>
                    <a:bodyPr/>
                    <a:lstStyle/>
                    <a:p>
                      <a:pPr algn="ctr"/>
                      <a:endParaRPr lang="zh-CN" altLang="en-US" sz="1100" dirty="0"/>
                    </a:p>
                  </a:txBody>
                  <a:tcPr anchor="ctr">
                    <a:solidFill>
                      <a:schemeClr val="accent6">
                        <a:lumMod val="40000"/>
                        <a:lumOff val="60000"/>
                      </a:schemeClr>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smtClean="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smtClean="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00B0F0"/>
                          </a:solidFill>
                        </a:rPr>
                        <a:t>MA signature random</a:t>
                      </a:r>
                      <a:endParaRPr lang="zh-CN" altLang="en-US" sz="1100" dirty="0">
                        <a:solidFill>
                          <a:srgbClr val="00B0F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chemeClr val="tx1"/>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smtClean="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MA signature fixed</a:t>
                      </a:r>
                      <a:endParaRPr lang="zh-CN" altLang="en-US" sz="1100" dirty="0" smtClean="0">
                        <a:solidFill>
                          <a:srgbClr val="FF0000"/>
                        </a:solidFill>
                      </a:endParaRPr>
                    </a:p>
                  </a:txBody>
                  <a:tcPr anchor="ctr">
                    <a:solidFill>
                      <a:schemeClr val="accent6">
                        <a:lumMod val="40000"/>
                        <a:lumOff val="60000"/>
                      </a:schemeClr>
                    </a:solidFill>
                  </a:tcPr>
                </a:tc>
              </a:tr>
              <a:tr h="389151">
                <a:tc>
                  <a:txBody>
                    <a:bodyPr/>
                    <a:lstStyle/>
                    <a:p>
                      <a:pPr algn="ctr"/>
                      <a:r>
                        <a:rPr lang="en-US" altLang="zh-CN" sz="1100" dirty="0" smtClean="0">
                          <a:solidFill>
                            <a:srgbClr val="FF0000"/>
                          </a:solidFill>
                        </a:rPr>
                        <a:t>2</a:t>
                      </a:r>
                      <a:endParaRPr lang="zh-CN" altLang="en-US" sz="1100" dirty="0">
                        <a:solidFill>
                          <a:srgbClr val="FF0000"/>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(0.2, 1.0]</a:t>
                      </a:r>
                      <a:endParaRPr lang="zh-CN" altLang="en-US" sz="1100" dirty="0">
                        <a:solidFill>
                          <a:srgbClr val="FF0000"/>
                        </a:solidFill>
                      </a:endParaRPr>
                    </a:p>
                  </a:txBody>
                  <a:tcPr anchor="ctr"/>
                </a:tc>
                <a:tc>
                  <a:txBody>
                    <a:bodyPr/>
                    <a:lstStyle/>
                    <a:p>
                      <a:pPr algn="ctr"/>
                      <a:endParaRPr lang="zh-CN" altLang="en-US" sz="1100" dirty="0">
                        <a:solidFill>
                          <a:srgbClr val="FF0000"/>
                        </a:solidFill>
                      </a:endParaRPr>
                    </a:p>
                  </a:txBody>
                  <a:tcPr anchor="ctr"/>
                </a:tc>
                <a:tc>
                  <a:txBody>
                    <a:bodyPr/>
                    <a:lstStyle/>
                    <a:p>
                      <a:pPr algn="ctr"/>
                      <a:endParaRPr lang="zh-CN" altLang="en-US" sz="1100" dirty="0">
                        <a:solidFill>
                          <a:srgbClr val="FF0000"/>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smtClean="0">
                        <a:solidFill>
                          <a:srgbClr val="FF0000"/>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smtClean="0">
                        <a:solidFill>
                          <a:srgbClr val="FF0000"/>
                        </a:solidFill>
                      </a:endParaRPr>
                    </a:p>
                  </a:txBody>
                  <a:tcPr anchor="ctr"/>
                </a:tc>
                <a:tc>
                  <a:txBody>
                    <a:bodyPr/>
                    <a:lstStyle/>
                    <a:p>
                      <a:pPr algn="ctr"/>
                      <a:endParaRPr lang="zh-CN" altLang="en-US" sz="1100" dirty="0">
                        <a:solidFill>
                          <a:srgbClr val="FF0000"/>
                        </a:solidFill>
                      </a:endParaRPr>
                    </a:p>
                  </a:txBody>
                  <a:tcPr anchor="ctr"/>
                </a:tc>
                <a:tc>
                  <a:txBody>
                    <a:bodyPr/>
                    <a:lstStyle/>
                    <a:p>
                      <a:pPr algn="ctr"/>
                      <a:endParaRPr lang="zh-CN" altLang="en-US" sz="1100" dirty="0">
                        <a:solidFill>
                          <a:srgbClr val="FF0000"/>
                        </a:solidFill>
                      </a:endParaRPr>
                    </a:p>
                  </a:txBody>
                  <a:tcPr anchor="ctr"/>
                </a:tc>
                <a:tc>
                  <a:txBody>
                    <a:bodyPr/>
                    <a:lstStyle/>
                    <a:p>
                      <a:pPr algn="ctr"/>
                      <a:endParaRPr lang="zh-CN" altLang="en-US" sz="1100" dirty="0">
                        <a:solidFill>
                          <a:srgbClr val="FF0000"/>
                        </a:solidFill>
                      </a:endParaRPr>
                    </a:p>
                  </a:txBody>
                  <a:tcPr anchor="ctr"/>
                </a:tc>
                <a:tc>
                  <a:txBody>
                    <a:bodyPr/>
                    <a:lstStyle/>
                    <a:p>
                      <a:pPr algn="ctr"/>
                      <a:endParaRPr lang="zh-CN" altLang="en-US" sz="1100" dirty="0">
                        <a:solidFill>
                          <a:srgbClr val="FF0000"/>
                        </a:solidFill>
                      </a:endParaRPr>
                    </a:p>
                  </a:txBody>
                  <a:tcPr anchor="ctr"/>
                </a:tc>
                <a:tc>
                  <a:txBody>
                    <a:bodyPr/>
                    <a:lstStyle/>
                    <a:p>
                      <a:pPr algn="ctr"/>
                      <a:endParaRPr lang="zh-CN" altLang="en-US" sz="1100" dirty="0">
                        <a:solidFill>
                          <a:srgbClr val="FF0000"/>
                        </a:solidFill>
                      </a:endParaRPr>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solidFill>
                            <a:srgbClr val="FF0000"/>
                          </a:solidFill>
                        </a:rPr>
                        <a:t>[-1.3, 3.3]</a:t>
                      </a:r>
                      <a:endParaRPr lang="zh-CN" altLang="en-US" sz="1100" dirty="0">
                        <a:solidFill>
                          <a:srgbClr val="FF0000"/>
                        </a:solidFill>
                      </a:endParaRPr>
                    </a:p>
                  </a:txBody>
                  <a:tcPr anchor="ctr"/>
                </a:tc>
                <a:tc>
                  <a:txBody>
                    <a:bodyPr/>
                    <a:lstStyle/>
                    <a:p>
                      <a:pPr algn="ctr"/>
                      <a:endParaRPr lang="zh-CN" altLang="en-US" sz="1100" dirty="0">
                        <a:solidFill>
                          <a:srgbClr val="FF0000"/>
                        </a:solidFill>
                      </a:endParaRPr>
                    </a:p>
                  </a:txBody>
                  <a:tcPr anchor="ctr"/>
                </a:tc>
                <a:extLst>
                  <a:ext uri="{0D108BD9-81ED-4DB2-BD59-A6C34878D82A}">
                    <a16:rowId xmlns="" xmlns:a16="http://schemas.microsoft.com/office/drawing/2014/main" val="10019"/>
                  </a:ext>
                </a:extLst>
              </a:tr>
              <a:tr h="389151">
                <a:tc rowSpan="3">
                  <a:txBody>
                    <a:bodyPr/>
                    <a:lstStyle/>
                    <a:p>
                      <a:pPr algn="ctr"/>
                      <a:r>
                        <a:rPr lang="en-US" altLang="zh-CN" sz="1100" dirty="0" smtClean="0"/>
                        <a:t>4</a:t>
                      </a:r>
                      <a:endParaRPr lang="zh-CN" altLang="en-US" sz="1100" dirty="0"/>
                    </a:p>
                  </a:txBody>
                  <a:tcPr anchor="ctr"/>
                </a:tc>
                <a:tc>
                  <a:txBody>
                    <a:bodyPr/>
                    <a:lstStyle/>
                    <a:p>
                      <a:pPr algn="l"/>
                      <a:r>
                        <a:rPr lang="en-US" altLang="zh-CN" sz="1100" dirty="0" smtClean="0"/>
                        <a:t>[0.05,</a:t>
                      </a:r>
                      <a:r>
                        <a:rPr lang="en-US" altLang="zh-CN" sz="1100" baseline="0" dirty="0" smtClean="0"/>
                        <a:t> </a:t>
                      </a:r>
                      <a:r>
                        <a:rPr lang="en-US" altLang="zh-CN" sz="1100" dirty="0" smtClean="0"/>
                        <a:t>0.1]</a:t>
                      </a:r>
                      <a:endParaRPr lang="zh-CN" altLang="en-US" sz="1100" dirty="0"/>
                    </a:p>
                  </a:txBody>
                  <a:tcPr anchor="ctr"/>
                </a:tc>
                <a:tc>
                  <a:txBody>
                    <a:bodyPr/>
                    <a:lstStyle/>
                    <a:p>
                      <a:pPr algn="ctr"/>
                      <a:r>
                        <a:rPr lang="en-US" altLang="zh-CN" sz="1100" dirty="0" smtClean="0"/>
                        <a:t>[0, 0.4]</a:t>
                      </a:r>
                      <a:endParaRPr lang="zh-CN" altLang="en-US" sz="1100" dirty="0"/>
                    </a:p>
                  </a:txBody>
                  <a:tcPr anchor="ctr"/>
                </a:tc>
                <a:tc>
                  <a:txBody>
                    <a:bodyPr/>
                    <a:lstStyle/>
                    <a:p>
                      <a:pPr algn="ctr"/>
                      <a:r>
                        <a:rPr lang="en-US" altLang="zh-CN" sz="1100" dirty="0" smtClean="0">
                          <a:solidFill>
                            <a:srgbClr val="FF0000"/>
                          </a:solidFill>
                        </a:rPr>
                        <a:t>0.2[SE</a:t>
                      </a:r>
                      <a:r>
                        <a:rPr lang="en-US" altLang="zh-CN" sz="1100" baseline="0" dirty="0" smtClean="0">
                          <a:solidFill>
                            <a:srgbClr val="FF0000"/>
                          </a:solidFill>
                        </a:rPr>
                        <a:t> = 0.083</a:t>
                      </a:r>
                      <a:r>
                        <a:rPr lang="en-US" altLang="zh-CN" sz="1100" dirty="0" smtClean="0">
                          <a:solidFill>
                            <a:srgbClr val="FF0000"/>
                          </a:solidFill>
                        </a:rPr>
                        <a:t>]</a:t>
                      </a: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-1.4</a:t>
                      </a:r>
                      <a:endParaRPr lang="zh-CN" altLang="en-US" sz="1100" dirty="0"/>
                    </a:p>
                  </a:txBody>
                  <a:tcPr anchor="ctr"/>
                </a:tc>
                <a:tc>
                  <a:txBody>
                    <a:bodyPr/>
                    <a:lstStyle/>
                    <a:p>
                      <a:pPr algn="ct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rPr>
                        <a:t>-</a:t>
                      </a:r>
                      <a:endParaRPr lang="zh-CN" altLang="en-US" sz="1100" dirty="0" smtClean="0">
                        <a:solidFill>
                          <a:schemeClr val="tx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smtClean="0">
                        <a:solidFill>
                          <a:schemeClr val="tx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smtClean="0">
                        <a:solidFill>
                          <a:schemeClr val="tx1"/>
                        </a:solidFill>
                      </a:endParaRPr>
                    </a:p>
                  </a:txBody>
                  <a:tcPr anchor="ctr"/>
                </a:tc>
                <a:extLst>
                  <a:ext uri="{0D108BD9-81ED-4DB2-BD59-A6C34878D82A}">
                    <a16:rowId xmlns="" xmlns:a16="http://schemas.microsoft.com/office/drawing/2014/main" val="10002"/>
                  </a:ext>
                </a:extLst>
              </a:tr>
              <a:tr h="272230">
                <a:tc vMerge="1">
                  <a:txBody>
                    <a:bodyPr/>
                    <a:lstStyle/>
                    <a:p>
                      <a:endParaRPr lang="zh-CN" altLang="en-US"/>
                    </a:p>
                  </a:txBody>
                  <a:tcPr/>
                </a:tc>
                <a:tc>
                  <a:txBody>
                    <a:bodyPr/>
                    <a:lstStyle/>
                    <a:p>
                      <a:pPr algn="l"/>
                      <a:r>
                        <a:rPr lang="en-US" altLang="zh-CN" sz="1100" dirty="0" smtClean="0"/>
                        <a:t>(0.1,</a:t>
                      </a:r>
                      <a:r>
                        <a:rPr lang="en-US" altLang="zh-CN" sz="1100" baseline="0" dirty="0" smtClean="0"/>
                        <a:t> </a:t>
                      </a:r>
                      <a:r>
                        <a:rPr lang="en-US" altLang="zh-CN" sz="1100" dirty="0" smtClean="0"/>
                        <a:t>0.2]</a:t>
                      </a:r>
                      <a:endParaRPr lang="zh-CN" altLang="en-US" sz="1100" dirty="0"/>
                    </a:p>
                  </a:txBody>
                  <a:tcPr anchor="ctr"/>
                </a:tc>
                <a:tc>
                  <a:txBody>
                    <a:bodyPr/>
                    <a:lstStyle/>
                    <a:p>
                      <a:pPr algn="ctr"/>
                      <a:r>
                        <a:rPr lang="en-US" altLang="zh-CN" sz="1100" dirty="0" smtClean="0"/>
                        <a:t>[0.8, 1.4]</a:t>
                      </a:r>
                      <a:endParaRPr lang="zh-CN" alt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0.3[SE</a:t>
                      </a:r>
                      <a:r>
                        <a:rPr lang="en-US" altLang="zh-CN" sz="1100" baseline="0" dirty="0" smtClean="0">
                          <a:solidFill>
                            <a:srgbClr val="FF0000"/>
                          </a:solidFill>
                        </a:rPr>
                        <a:t> = 0.125</a:t>
                      </a:r>
                      <a:r>
                        <a:rPr lang="en-US" altLang="zh-CN" sz="1100" dirty="0" smtClean="0">
                          <a:solidFill>
                            <a:srgbClr val="FF0000"/>
                          </a:solidFill>
                        </a:rPr>
                        <a:t>]</a:t>
                      </a:r>
                      <a:endParaRPr lang="zh-CN" altLang="en-US" sz="1100" dirty="0" smtClean="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[0.6,1]</a:t>
                      </a:r>
                      <a:endParaRPr lang="zh-CN" altLang="en-US" sz="1100" dirty="0" smtClean="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chemeClr val="tx1"/>
                          </a:solidFill>
                        </a:rPr>
                        <a:t>0.2</a:t>
                      </a: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extLst>
                  <a:ext uri="{0D108BD9-81ED-4DB2-BD59-A6C34878D82A}">
                    <a16:rowId xmlns="" xmlns:a16="http://schemas.microsoft.com/office/drawing/2014/main" val="10003"/>
                  </a:ext>
                </a:extLst>
              </a:tr>
              <a:tr h="272231">
                <a:tc vMerge="1">
                  <a:txBody>
                    <a:bodyPr/>
                    <a:lstStyle/>
                    <a:p>
                      <a:endParaRPr lang="zh-CN" altLang="en-US"/>
                    </a:p>
                  </a:txBody>
                  <a:tcPr/>
                </a:tc>
                <a:tc>
                  <a:txBody>
                    <a:bodyPr/>
                    <a:lstStyle/>
                    <a:p>
                      <a:pPr algn="l"/>
                      <a:r>
                        <a:rPr lang="en-US" altLang="zh-CN" sz="1100" dirty="0" smtClean="0"/>
                        <a:t>(0.2,</a:t>
                      </a:r>
                      <a:r>
                        <a:rPr lang="en-US" altLang="zh-CN" sz="1100" baseline="0" dirty="0" smtClean="0"/>
                        <a:t> 1]</a:t>
                      </a:r>
                      <a:endParaRPr lang="zh-CN" altLang="en-US" sz="1100" dirty="0"/>
                    </a:p>
                  </a:txBody>
                  <a:tcPr anchor="ctr"/>
                </a:tc>
                <a:tc>
                  <a:txBody>
                    <a:bodyPr/>
                    <a:lstStyle/>
                    <a:p>
                      <a:pPr algn="ctr"/>
                      <a:r>
                        <a:rPr lang="en-US" altLang="zh-CN" sz="1100" dirty="0" smtClean="0"/>
                        <a:t>[1.6, 2.2]</a:t>
                      </a:r>
                      <a:endParaRPr lang="zh-CN" altLang="en-US" sz="1100" dirty="0"/>
                    </a:p>
                  </a:txBody>
                  <a:tcPr anchor="ctr"/>
                </a:tc>
                <a:tc>
                  <a:txBody>
                    <a:bodyPr/>
                    <a:lstStyle/>
                    <a:p>
                      <a:pPr algn="ctr"/>
                      <a:r>
                        <a:rPr lang="en-US" altLang="zh-CN" sz="1100" dirty="0" smtClean="0">
                          <a:solidFill>
                            <a:srgbClr val="FF0000"/>
                          </a:solidFill>
                        </a:rPr>
                        <a:t>0.5[SE = 0.375]</a:t>
                      </a: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0.3</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chemeClr val="tx1"/>
                          </a:solidFill>
                        </a:rPr>
                        <a:t>-</a:t>
                      </a: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[0.5,</a:t>
                      </a:r>
                      <a:r>
                        <a:rPr lang="en-US" altLang="zh-CN" sz="1100" baseline="0" dirty="0" smtClean="0">
                          <a:solidFill>
                            <a:srgbClr val="FF0000"/>
                          </a:solidFill>
                        </a:rPr>
                        <a:t> 1.5]</a:t>
                      </a:r>
                      <a:endParaRPr lang="zh-CN" altLang="en-US" sz="1100" dirty="0" smtClean="0">
                        <a:solidFill>
                          <a:srgbClr val="FF0000"/>
                        </a:solidFill>
                      </a:endParaRPr>
                    </a:p>
                  </a:txBody>
                  <a:tcPr anchor="ctr"/>
                </a:tc>
                <a:extLst>
                  <a:ext uri="{0D108BD9-81ED-4DB2-BD59-A6C34878D82A}">
                    <a16:rowId xmlns="" xmlns:a16="http://schemas.microsoft.com/office/drawing/2014/main" val="10004"/>
                  </a:ext>
                </a:extLst>
              </a:tr>
              <a:tr h="389151">
                <a:tc rowSpan="3">
                  <a:txBody>
                    <a:bodyPr/>
                    <a:lstStyle/>
                    <a:p>
                      <a:pPr algn="ctr"/>
                      <a:r>
                        <a:rPr lang="en-US" altLang="zh-CN" sz="1100" dirty="0" smtClean="0"/>
                        <a:t>6</a:t>
                      </a:r>
                      <a:endParaRPr lang="zh-CN" altLang="en-US" sz="1100" dirty="0"/>
                    </a:p>
                  </a:txBody>
                  <a:tcPr anchor="ctr"/>
                </a:tc>
                <a:tc>
                  <a:txBody>
                    <a:bodyPr/>
                    <a:lstStyle/>
                    <a:p>
                      <a:pPr algn="l"/>
                      <a:r>
                        <a:rPr lang="en-US" altLang="zh-CN" sz="1100" dirty="0" smtClean="0"/>
                        <a:t>[0.05,</a:t>
                      </a:r>
                      <a:r>
                        <a:rPr lang="en-US" altLang="zh-CN" sz="1100" baseline="0" dirty="0" smtClean="0"/>
                        <a:t> </a:t>
                      </a:r>
                      <a:r>
                        <a:rPr lang="en-US" altLang="zh-CN" sz="1100" dirty="0" smtClean="0"/>
                        <a:t>0.1]</a:t>
                      </a:r>
                      <a:endParaRPr lang="zh-CN" altLang="en-US" sz="1100" dirty="0"/>
                    </a:p>
                  </a:txBody>
                  <a:tcPr anchor="ctr"/>
                </a:tc>
                <a:tc>
                  <a:txBody>
                    <a:bodyPr/>
                    <a:lstStyle/>
                    <a:p>
                      <a:pPr algn="ctr"/>
                      <a:r>
                        <a:rPr lang="en-US" altLang="zh-CN" sz="1100" dirty="0" smtClean="0"/>
                        <a:t>[0, 1.1]</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t>-1.7</a:t>
                      </a:r>
                      <a:endParaRPr lang="zh-CN" altLang="en-US" sz="1100" dirty="0" smtClean="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0.0</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chemeClr val="tx1"/>
                          </a:solidFill>
                        </a:rPr>
                        <a:t>-</a:t>
                      </a: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extLst>
                  <a:ext uri="{0D108BD9-81ED-4DB2-BD59-A6C34878D82A}">
                    <a16:rowId xmlns="" xmlns:a16="http://schemas.microsoft.com/office/drawing/2014/main" val="10005"/>
                  </a:ext>
                </a:extLst>
              </a:tr>
              <a:tr h="272230">
                <a:tc vMerge="1">
                  <a:txBody>
                    <a:bodyPr/>
                    <a:lstStyle/>
                    <a:p>
                      <a:endParaRPr lang="zh-CN" altLang="en-US"/>
                    </a:p>
                  </a:txBody>
                  <a:tcPr/>
                </a:tc>
                <a:tc>
                  <a:txBody>
                    <a:bodyPr/>
                    <a:lstStyle/>
                    <a:p>
                      <a:pPr algn="l"/>
                      <a:r>
                        <a:rPr lang="en-US" altLang="zh-CN" sz="1100" dirty="0" smtClean="0"/>
                        <a:t>(0.1,</a:t>
                      </a:r>
                      <a:r>
                        <a:rPr lang="en-US" altLang="zh-CN" sz="1100" baseline="0" dirty="0" smtClean="0"/>
                        <a:t> </a:t>
                      </a:r>
                      <a:r>
                        <a:rPr lang="en-US" altLang="zh-CN" sz="1100" dirty="0" smtClean="0"/>
                        <a:t>0.2]</a:t>
                      </a:r>
                      <a:endParaRPr lang="zh-CN" altLang="en-US" sz="1100" dirty="0"/>
                    </a:p>
                  </a:txBody>
                  <a:tcPr anchor="ctr"/>
                </a:tc>
                <a:tc>
                  <a:txBody>
                    <a:bodyPr/>
                    <a:lstStyle/>
                    <a:p>
                      <a:pPr algn="ctr"/>
                      <a:r>
                        <a:rPr lang="en-US" altLang="zh-CN" sz="1100" dirty="0" smtClean="0"/>
                        <a:t>[2.2, 2.4]</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rgbClr val="FF0000"/>
                          </a:solidFill>
                        </a:rPr>
                        <a:t>[1.1,2.5]</a:t>
                      </a:r>
                      <a:endParaRPr lang="zh-CN" altLang="en-US" sz="1100" dirty="0">
                        <a:solidFill>
                          <a:srgbClr val="FF0000"/>
                        </a:solidFill>
                      </a:endParaRPr>
                    </a:p>
                  </a:txBody>
                  <a:tcPr anchor="ctr"/>
                </a:tc>
                <a:tc>
                  <a:txBody>
                    <a:bodyPr/>
                    <a:lstStyle/>
                    <a:p>
                      <a:pPr algn="ctr"/>
                      <a:r>
                        <a:rPr lang="en-US" altLang="zh-CN" sz="1100" dirty="0" smtClean="0">
                          <a:solidFill>
                            <a:srgbClr val="FF0000"/>
                          </a:solidFill>
                        </a:rPr>
                        <a:t>0.6</a:t>
                      </a: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chemeClr val="tx1"/>
                          </a:solidFill>
                        </a:rPr>
                        <a:t>-</a:t>
                      </a: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extLst>
                  <a:ext uri="{0D108BD9-81ED-4DB2-BD59-A6C34878D82A}">
                    <a16:rowId xmlns="" xmlns:a16="http://schemas.microsoft.com/office/drawing/2014/main" val="10006"/>
                  </a:ext>
                </a:extLst>
              </a:tr>
              <a:tr h="272231">
                <a:tc vMerge="1">
                  <a:txBody>
                    <a:bodyPr/>
                    <a:lstStyle/>
                    <a:p>
                      <a:endParaRPr lang="zh-CN" altLang="en-US"/>
                    </a:p>
                  </a:txBody>
                  <a:tcPr/>
                </a:tc>
                <a:tc>
                  <a:txBody>
                    <a:bodyPr/>
                    <a:lstStyle/>
                    <a:p>
                      <a:pPr algn="l"/>
                      <a:r>
                        <a:rPr lang="en-US" altLang="zh-CN" sz="1100" dirty="0" smtClean="0"/>
                        <a:t>(0.2,</a:t>
                      </a:r>
                      <a:r>
                        <a:rPr lang="en-US" altLang="zh-CN" sz="1100" baseline="0" dirty="0" smtClean="0"/>
                        <a:t> 1]</a:t>
                      </a:r>
                      <a:endParaRPr lang="zh-CN" altLang="en-US" sz="1100" dirty="0"/>
                    </a:p>
                  </a:txBody>
                  <a:tcPr anchor="ctr"/>
                </a:tc>
                <a:tc>
                  <a:txBody>
                    <a:bodyPr/>
                    <a:lstStyle/>
                    <a:p>
                      <a:pPr algn="ctr"/>
                      <a:r>
                        <a:rPr lang="en-US" altLang="zh-CN" sz="1100" dirty="0" smtClean="0"/>
                        <a:t>[3.1, 4.5]</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[0.4,</a:t>
                      </a:r>
                      <a:r>
                        <a:rPr lang="en-US" altLang="zh-CN" sz="1100" baseline="0" dirty="0" smtClean="0"/>
                        <a:t> 0.8</a:t>
                      </a:r>
                      <a:r>
                        <a:rPr lang="en-US" altLang="zh-CN" sz="1100" dirty="0" smtClean="0"/>
                        <a:t>]</a:t>
                      </a:r>
                      <a:endParaRPr lang="zh-CN" altLang="en-US" sz="1100" dirty="0"/>
                    </a:p>
                  </a:txBody>
                  <a:tcPr anchor="ctr"/>
                </a:tc>
                <a:tc>
                  <a:txBody>
                    <a:bodyPr/>
                    <a:lstStyle/>
                    <a:p>
                      <a:pPr algn="ctr"/>
                      <a:r>
                        <a:rPr lang="en-US" altLang="zh-CN" sz="1100" dirty="0" smtClean="0"/>
                        <a:t>[0.2, 0.6]</a:t>
                      </a:r>
                      <a:endParaRPr lang="zh-CN" altLang="en-US" sz="1100" dirty="0"/>
                    </a:p>
                  </a:txBody>
                  <a:tcPr anchor="ctr"/>
                </a:tc>
                <a:tc>
                  <a:txBody>
                    <a:bodyPr/>
                    <a:lstStyle/>
                    <a:p>
                      <a:pPr algn="ctr"/>
                      <a:r>
                        <a:rPr lang="en-US" altLang="zh-CN" sz="1100" dirty="0" smtClean="0"/>
                        <a:t>[0.8,1.2]</a:t>
                      </a:r>
                      <a:endParaRPr lang="zh-CN" altLang="en-US" sz="1100" dirty="0"/>
                    </a:p>
                  </a:txBody>
                  <a:tcPr anchor="ctr"/>
                </a:tc>
                <a:tc>
                  <a:txBody>
                    <a:bodyPr/>
                    <a:lstStyle/>
                    <a:p>
                      <a:pPr algn="ctr"/>
                      <a:r>
                        <a:rPr lang="en-US" altLang="zh-CN" sz="1100" dirty="0" smtClean="0"/>
                        <a:t>1.1</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solidFill>
                            <a:srgbClr val="FF0000"/>
                          </a:solidFill>
                        </a:rPr>
                        <a:t>1.7</a:t>
                      </a: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chemeClr val="tx1"/>
                          </a:solidFill>
                        </a:rPr>
                        <a:t>-</a:t>
                      </a: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extLst>
                  <a:ext uri="{0D108BD9-81ED-4DB2-BD59-A6C34878D82A}">
                    <a16:rowId xmlns="" xmlns:a16="http://schemas.microsoft.com/office/drawing/2014/main" val="10007"/>
                  </a:ext>
                </a:extLst>
              </a:tr>
              <a:tr h="389151">
                <a:tc rowSpan="3">
                  <a:txBody>
                    <a:bodyPr/>
                    <a:lstStyle/>
                    <a:p>
                      <a:pPr algn="ctr"/>
                      <a:r>
                        <a:rPr lang="en-US" altLang="zh-CN" sz="1100" dirty="0" smtClean="0"/>
                        <a:t>8</a:t>
                      </a:r>
                      <a:endParaRPr lang="zh-CN" altLang="en-US" sz="1100" dirty="0"/>
                    </a:p>
                  </a:txBody>
                  <a:tcPr anchor="ctr"/>
                </a:tc>
                <a:tc>
                  <a:txBody>
                    <a:bodyPr/>
                    <a:lstStyle/>
                    <a:p>
                      <a:pPr algn="l"/>
                      <a:r>
                        <a:rPr lang="en-US" altLang="zh-CN" sz="1100" dirty="0" smtClean="0"/>
                        <a:t>[0.05,</a:t>
                      </a:r>
                      <a:r>
                        <a:rPr lang="en-US" altLang="zh-CN" sz="1100" baseline="0" dirty="0" smtClean="0"/>
                        <a:t> </a:t>
                      </a:r>
                      <a:r>
                        <a:rPr lang="en-US" altLang="zh-CN" sz="1100" dirty="0" smtClean="0"/>
                        <a:t>0.1]</a:t>
                      </a:r>
                      <a:endParaRPr lang="zh-CN" altLang="en-US" sz="1100" dirty="0"/>
                    </a:p>
                  </a:txBody>
                  <a:tcPr anchor="ctr"/>
                </a:tc>
                <a:tc>
                  <a:txBody>
                    <a:bodyPr/>
                    <a:lstStyle/>
                    <a:p>
                      <a:pPr algn="ctr"/>
                      <a:r>
                        <a:rPr lang="en-US" altLang="zh-CN" sz="1100" dirty="0" smtClean="0"/>
                        <a:t>[0.1, 1.8]</a:t>
                      </a:r>
                      <a:endParaRPr lang="zh-CN" altLang="en-US" sz="1100" dirty="0"/>
                    </a:p>
                  </a:txBody>
                  <a:tcPr anchor="ctr"/>
                </a:tc>
                <a:tc>
                  <a:txBody>
                    <a:bodyPr/>
                    <a:lstStyle/>
                    <a:p>
                      <a:pPr algn="ctr"/>
                      <a:r>
                        <a:rPr lang="en-US" altLang="zh-CN" sz="1100" dirty="0" smtClean="0">
                          <a:solidFill>
                            <a:srgbClr val="FF0000"/>
                          </a:solidFill>
                        </a:rPr>
                        <a:t>0.1[SE</a:t>
                      </a:r>
                      <a:r>
                        <a:rPr lang="en-US" altLang="zh-CN" sz="1100" baseline="0" dirty="0" smtClean="0">
                          <a:solidFill>
                            <a:srgbClr val="FF0000"/>
                          </a:solidFill>
                        </a:rPr>
                        <a:t> = 0.083</a:t>
                      </a:r>
                      <a:r>
                        <a:rPr lang="en-US" altLang="zh-CN" sz="1100" dirty="0" smtClean="0">
                          <a:solidFill>
                            <a:srgbClr val="FF0000"/>
                          </a:solidFill>
                        </a:rPr>
                        <a:t>]</a:t>
                      </a: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-1.9</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0.4</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chemeClr val="tx1"/>
                          </a:solidFill>
                        </a:rPr>
                        <a:t>-</a:t>
                      </a: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extLst>
                  <a:ext uri="{0D108BD9-81ED-4DB2-BD59-A6C34878D82A}">
                    <a16:rowId xmlns="" xmlns:a16="http://schemas.microsoft.com/office/drawing/2014/main" val="10008"/>
                  </a:ext>
                </a:extLst>
              </a:tr>
              <a:tr h="272230">
                <a:tc vMerge="1">
                  <a:txBody>
                    <a:bodyPr/>
                    <a:lstStyle/>
                    <a:p>
                      <a:endParaRPr lang="zh-CN" altLang="en-US"/>
                    </a:p>
                  </a:txBody>
                  <a:tcPr/>
                </a:tc>
                <a:tc>
                  <a:txBody>
                    <a:bodyPr/>
                    <a:lstStyle/>
                    <a:p>
                      <a:pPr algn="l"/>
                      <a:r>
                        <a:rPr lang="en-US" altLang="zh-CN" sz="1100" dirty="0" smtClean="0"/>
                        <a:t>(0.1,</a:t>
                      </a:r>
                      <a:r>
                        <a:rPr lang="en-US" altLang="zh-CN" sz="1100" baseline="0" dirty="0" smtClean="0"/>
                        <a:t> </a:t>
                      </a:r>
                      <a:r>
                        <a:rPr lang="en-US" altLang="zh-CN" sz="1100" dirty="0" smtClean="0"/>
                        <a:t>0.2]</a:t>
                      </a:r>
                      <a:endParaRPr lang="zh-CN" altLang="en-US" sz="1100" dirty="0"/>
                    </a:p>
                  </a:txBody>
                  <a:tcPr anchor="ctr"/>
                </a:tc>
                <a:tc>
                  <a:txBody>
                    <a:bodyPr/>
                    <a:lstStyle/>
                    <a:p>
                      <a:pPr algn="ctr"/>
                      <a:r>
                        <a:rPr lang="en-US" altLang="zh-CN" sz="1100" dirty="0" smtClean="0"/>
                        <a:t>[2.5, 3.4]</a:t>
                      </a:r>
                      <a:endParaRPr lang="zh-CN" altLang="en-US" sz="1100" dirty="0"/>
                    </a:p>
                  </a:txBody>
                  <a:tcPr anchor="ctr"/>
                </a:tc>
                <a:tc>
                  <a:txBody>
                    <a:bodyPr/>
                    <a:lstStyle/>
                    <a:p>
                      <a:pPr algn="ctr"/>
                      <a:r>
                        <a:rPr lang="en-US" altLang="zh-CN" sz="1100" dirty="0" smtClean="0">
                          <a:solidFill>
                            <a:srgbClr val="FF0000"/>
                          </a:solidFill>
                        </a:rPr>
                        <a:t>0.5[SE = 0.125]</a:t>
                      </a:r>
                      <a:endParaRPr lang="zh-CN" altLang="en-US" sz="1100" dirty="0">
                        <a:solidFill>
                          <a:srgbClr val="FF0000"/>
                        </a:solidFill>
                      </a:endParaRPr>
                    </a:p>
                  </a:txBody>
                  <a:tcPr anchor="ctr"/>
                </a:tc>
                <a:tc>
                  <a:txBody>
                    <a:bodyPr/>
                    <a:lstStyle/>
                    <a:p>
                      <a:pPr algn="ctr"/>
                      <a:r>
                        <a:rPr lang="en-US" altLang="zh-CN" sz="1100" dirty="0" smtClean="0"/>
                        <a:t>[0.1, 0.7]</a:t>
                      </a:r>
                      <a:endParaRPr lang="zh-CN" altLang="en-US" sz="1100" dirty="0"/>
                    </a:p>
                  </a:txBody>
                  <a:tcPr anchor="ctr"/>
                </a:tc>
                <a:tc>
                  <a:txBody>
                    <a:bodyPr/>
                    <a:lstStyle/>
                    <a:p>
                      <a:pPr algn="ctr"/>
                      <a:r>
                        <a:rPr lang="en-US" altLang="zh-CN" sz="1100" dirty="0" smtClean="0"/>
                        <a:t>[-0.1, </a:t>
                      </a:r>
                      <a:r>
                        <a:rPr lang="en-US" altLang="zh-CN" sz="1100" dirty="0" smtClean="0">
                          <a:solidFill>
                            <a:srgbClr val="FF0000"/>
                          </a:solidFill>
                        </a:rPr>
                        <a:t>0.5</a:t>
                      </a: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rgbClr val="FF0000"/>
                          </a:solidFill>
                        </a:rPr>
                        <a:t>[0.5,1]</a:t>
                      </a:r>
                      <a:endParaRPr lang="zh-CN" altLang="en-US" sz="1100" dirty="0">
                        <a:solidFill>
                          <a:srgbClr val="FF0000"/>
                        </a:solidFill>
                      </a:endParaRPr>
                    </a:p>
                  </a:txBody>
                  <a:tcPr anchor="ctr"/>
                </a:tc>
                <a:tc>
                  <a:txBody>
                    <a:bodyPr/>
                    <a:lstStyle/>
                    <a:p>
                      <a:pPr algn="ctr"/>
                      <a:r>
                        <a:rPr lang="en-US" altLang="zh-CN" sz="1100" dirty="0" smtClean="0"/>
                        <a:t>1.9</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chemeClr val="tx1"/>
                          </a:solidFill>
                        </a:rPr>
                        <a:t>4.6</a:t>
                      </a: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extLst>
                  <a:ext uri="{0D108BD9-81ED-4DB2-BD59-A6C34878D82A}">
                    <a16:rowId xmlns="" xmlns:a16="http://schemas.microsoft.com/office/drawing/2014/main" val="10009"/>
                  </a:ext>
                </a:extLst>
              </a:tr>
              <a:tr h="272231">
                <a:tc vMerge="1">
                  <a:txBody>
                    <a:bodyPr/>
                    <a:lstStyle/>
                    <a:p>
                      <a:endParaRPr lang="zh-CN" altLang="en-US"/>
                    </a:p>
                  </a:txBody>
                  <a:tcPr/>
                </a:tc>
                <a:tc>
                  <a:txBody>
                    <a:bodyPr/>
                    <a:lstStyle/>
                    <a:p>
                      <a:pPr algn="l"/>
                      <a:r>
                        <a:rPr lang="en-US" altLang="zh-CN" sz="1100" dirty="0" smtClean="0"/>
                        <a:t>(0.2,</a:t>
                      </a:r>
                      <a:r>
                        <a:rPr lang="en-US" altLang="zh-CN" sz="1100" baseline="0" dirty="0" smtClean="0"/>
                        <a:t> 1]</a:t>
                      </a:r>
                      <a:endParaRPr lang="zh-CN" altLang="en-US" sz="1100" dirty="0"/>
                    </a:p>
                  </a:txBody>
                  <a:tcPr anchor="ctr"/>
                </a:tc>
                <a:tc>
                  <a:txBody>
                    <a:bodyPr/>
                    <a:lstStyle/>
                    <a:p>
                      <a:pPr algn="ctr"/>
                      <a:r>
                        <a:rPr lang="en-US" altLang="zh-CN" sz="1100" dirty="0" smtClean="0"/>
                        <a:t>[2.9, 6.7]</a:t>
                      </a:r>
                      <a:endParaRPr lang="zh-CN" alt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2.9[SE = 0.375]</a:t>
                      </a:r>
                      <a:endParaRPr lang="zh-CN" altLang="en-US" sz="1100" dirty="0" smtClean="0">
                        <a:solidFill>
                          <a:srgbClr val="FF0000"/>
                        </a:solidFill>
                      </a:endParaRPr>
                    </a:p>
                  </a:txBody>
                  <a:tcPr anchor="ctr"/>
                </a:tc>
                <a:tc>
                  <a:txBody>
                    <a:bodyPr/>
                    <a:lstStyle/>
                    <a:p>
                      <a:pPr algn="ctr"/>
                      <a:r>
                        <a:rPr lang="en-US" altLang="zh-CN" sz="1100" dirty="0" smtClean="0"/>
                        <a:t>[0.5, 1.2]</a:t>
                      </a:r>
                      <a:endParaRPr lang="zh-CN" altLang="en-US" sz="1100" dirty="0"/>
                    </a:p>
                  </a:txBody>
                  <a:tcPr anchor="ctr"/>
                </a:tc>
                <a:tc>
                  <a:txBody>
                    <a:bodyPr/>
                    <a:lstStyle/>
                    <a:p>
                      <a:pPr algn="ctr"/>
                      <a:r>
                        <a:rPr lang="en-US" altLang="zh-CN" sz="1100" dirty="0" smtClean="0"/>
                        <a:t>[0.2, </a:t>
                      </a:r>
                      <a:r>
                        <a:rPr lang="en-US" altLang="zh-CN" sz="1100" dirty="0" smtClean="0">
                          <a:solidFill>
                            <a:srgbClr val="FF0000"/>
                          </a:solidFill>
                        </a:rPr>
                        <a:t>0.8</a:t>
                      </a: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1.7</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chemeClr val="tx1"/>
                          </a:solidFill>
                        </a:rPr>
                        <a:t>-</a:t>
                      </a: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extLst>
                  <a:ext uri="{0D108BD9-81ED-4DB2-BD59-A6C34878D82A}">
                    <a16:rowId xmlns="" xmlns:a16="http://schemas.microsoft.com/office/drawing/2014/main" val="10010"/>
                  </a:ext>
                </a:extLst>
              </a:tr>
              <a:tr h="389151">
                <a:tc rowSpan="3">
                  <a:txBody>
                    <a:bodyPr/>
                    <a:lstStyle/>
                    <a:p>
                      <a:pPr algn="ctr"/>
                      <a:r>
                        <a:rPr lang="en-US" altLang="zh-CN" sz="1100" dirty="0" smtClean="0"/>
                        <a:t>12</a:t>
                      </a:r>
                      <a:endParaRPr lang="zh-CN" altLang="en-US" sz="1100" dirty="0"/>
                    </a:p>
                  </a:txBody>
                  <a:tcPr anchor="ctr"/>
                </a:tc>
                <a:tc>
                  <a:txBody>
                    <a:bodyPr/>
                    <a:lstStyle/>
                    <a:p>
                      <a:pPr algn="l"/>
                      <a:r>
                        <a:rPr lang="en-US" altLang="zh-CN" sz="1100" dirty="0" smtClean="0"/>
                        <a:t>[0.05,</a:t>
                      </a:r>
                      <a:r>
                        <a:rPr lang="en-US" altLang="zh-CN" sz="1100" baseline="0" dirty="0" smtClean="0"/>
                        <a:t> </a:t>
                      </a:r>
                      <a:r>
                        <a:rPr lang="en-US" altLang="zh-CN" sz="1100" dirty="0" smtClean="0"/>
                        <a:t>0.1]</a:t>
                      </a:r>
                      <a:endParaRPr lang="zh-CN" altLang="en-US" sz="1100" dirty="0"/>
                    </a:p>
                  </a:txBody>
                  <a:tcPr anchor="ctr"/>
                </a:tc>
                <a:tc>
                  <a:txBody>
                    <a:bodyPr/>
                    <a:lstStyle/>
                    <a:p>
                      <a:pPr algn="ctr"/>
                      <a:r>
                        <a:rPr lang="en-US" altLang="zh-CN" sz="1100" dirty="0" smtClean="0"/>
                        <a:t>[1.0, 2.7]</a:t>
                      </a:r>
                      <a:endParaRPr lang="zh-CN" altLang="en-US" sz="1100" dirty="0"/>
                    </a:p>
                  </a:txBody>
                  <a:tcPr anchor="ctr"/>
                </a:tc>
                <a:tc>
                  <a:txBody>
                    <a:bodyPr/>
                    <a:lstStyle/>
                    <a:p>
                      <a:pPr algn="ctr"/>
                      <a:r>
                        <a:rPr lang="en-US" altLang="zh-CN" sz="1100" dirty="0" smtClean="0">
                          <a:solidFill>
                            <a:srgbClr val="FF0000"/>
                          </a:solidFill>
                        </a:rPr>
                        <a:t>0.2[SE</a:t>
                      </a:r>
                      <a:r>
                        <a:rPr lang="en-US" altLang="zh-CN" sz="1100" baseline="0" dirty="0" smtClean="0">
                          <a:solidFill>
                            <a:srgbClr val="FF0000"/>
                          </a:solidFill>
                        </a:rPr>
                        <a:t> = 0.083</a:t>
                      </a:r>
                      <a:r>
                        <a:rPr lang="en-US" altLang="zh-CN" sz="1100" dirty="0" smtClean="0">
                          <a:solidFill>
                            <a:srgbClr val="FF0000"/>
                          </a:solidFill>
                        </a:rPr>
                        <a:t>]</a:t>
                      </a: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chemeClr val="tx1"/>
                          </a:solidFill>
                        </a:rPr>
                        <a:t>-</a:t>
                      </a: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extLst>
                  <a:ext uri="{0D108BD9-81ED-4DB2-BD59-A6C34878D82A}">
                    <a16:rowId xmlns="" xmlns:a16="http://schemas.microsoft.com/office/drawing/2014/main" val="10011"/>
                  </a:ext>
                </a:extLst>
              </a:tr>
              <a:tr h="272230">
                <a:tc vMerge="1">
                  <a:txBody>
                    <a:bodyPr/>
                    <a:lstStyle/>
                    <a:p>
                      <a:endParaRPr lang="zh-CN" altLang="en-US"/>
                    </a:p>
                  </a:txBody>
                  <a:tcPr/>
                </a:tc>
                <a:tc>
                  <a:txBody>
                    <a:bodyPr/>
                    <a:lstStyle/>
                    <a:p>
                      <a:pPr algn="l"/>
                      <a:r>
                        <a:rPr lang="en-US" altLang="zh-CN" sz="1100" dirty="0" smtClean="0"/>
                        <a:t>(0.1,</a:t>
                      </a:r>
                      <a:r>
                        <a:rPr lang="en-US" altLang="zh-CN" sz="1100" baseline="0" dirty="0" smtClean="0"/>
                        <a:t> </a:t>
                      </a:r>
                      <a:r>
                        <a:rPr lang="en-US" altLang="zh-CN" sz="1100" dirty="0" smtClean="0"/>
                        <a:t>0.2]</a:t>
                      </a:r>
                      <a:endParaRPr lang="zh-CN" altLang="en-US" sz="1100" dirty="0"/>
                    </a:p>
                  </a:txBody>
                  <a:tcPr anchor="ctr"/>
                </a:tc>
                <a:tc>
                  <a:txBody>
                    <a:bodyPr/>
                    <a:lstStyle/>
                    <a:p>
                      <a:pPr algn="ctr"/>
                      <a:r>
                        <a:rPr lang="en-US" altLang="zh-CN" sz="1100" dirty="0" smtClean="0"/>
                        <a:t>[5.1, 6.0]</a:t>
                      </a:r>
                      <a:endParaRPr lang="zh-CN" alt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0.3[SE</a:t>
                      </a:r>
                      <a:r>
                        <a:rPr lang="en-US" altLang="zh-CN" sz="1100" baseline="0" dirty="0" smtClean="0">
                          <a:solidFill>
                            <a:srgbClr val="FF0000"/>
                          </a:solidFill>
                        </a:rPr>
                        <a:t> = 0.125</a:t>
                      </a:r>
                      <a:r>
                        <a:rPr lang="en-US" altLang="zh-CN" sz="1100" dirty="0" smtClean="0">
                          <a:solidFill>
                            <a:srgbClr val="FF0000"/>
                          </a:solidFill>
                        </a:rPr>
                        <a:t>]</a:t>
                      </a:r>
                      <a:endParaRPr lang="zh-CN" altLang="en-US" sz="1100" dirty="0" smtClean="0">
                        <a:solidFill>
                          <a:srgbClr val="FF0000"/>
                        </a:solidFill>
                      </a:endParaRPr>
                    </a:p>
                  </a:txBody>
                  <a:tcPr anchor="ctr"/>
                </a:tc>
                <a:tc>
                  <a:txBody>
                    <a:bodyPr/>
                    <a:lstStyle/>
                    <a:p>
                      <a:pPr algn="ctr"/>
                      <a:r>
                        <a:rPr lang="en-US" altLang="zh-CN" sz="1100" dirty="0" smtClean="0"/>
                        <a:t>[0.6, 1.5]</a:t>
                      </a:r>
                      <a:endParaRPr lang="zh-CN" altLang="en-US" sz="1100" dirty="0"/>
                    </a:p>
                  </a:txBody>
                  <a:tcPr anchor="ctr"/>
                </a:tc>
                <a:tc>
                  <a:txBody>
                    <a:bodyPr/>
                    <a:lstStyle/>
                    <a:p>
                      <a:pPr algn="ctr"/>
                      <a:r>
                        <a:rPr lang="en-US" altLang="zh-CN" sz="1100" dirty="0" smtClean="0"/>
                        <a:t>[0.1,</a:t>
                      </a:r>
                      <a:r>
                        <a:rPr lang="en-US" altLang="zh-CN" sz="1100" baseline="0" dirty="0" smtClean="0"/>
                        <a:t> 1.1</a:t>
                      </a: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rgbClr val="FF0000"/>
                          </a:solidFill>
                        </a:rPr>
                        <a:t>[0.5,2.2]</a:t>
                      </a: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chemeClr val="tx1"/>
                          </a:solidFill>
                        </a:rPr>
                        <a:t>4.6</a:t>
                      </a: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extLst>
                  <a:ext uri="{0D108BD9-81ED-4DB2-BD59-A6C34878D82A}">
                    <a16:rowId xmlns="" xmlns:a16="http://schemas.microsoft.com/office/drawing/2014/main" val="10012"/>
                  </a:ext>
                </a:extLst>
              </a:tr>
              <a:tr h="272231">
                <a:tc vMerge="1">
                  <a:txBody>
                    <a:bodyPr/>
                    <a:lstStyle/>
                    <a:p>
                      <a:endParaRPr lang="zh-CN" altLang="en-US"/>
                    </a:p>
                  </a:txBody>
                  <a:tcPr/>
                </a:tc>
                <a:tc>
                  <a:txBody>
                    <a:bodyPr/>
                    <a:lstStyle/>
                    <a:p>
                      <a:pPr algn="l"/>
                      <a:r>
                        <a:rPr lang="en-US" altLang="zh-CN" sz="1100" dirty="0" smtClean="0"/>
                        <a:t>(0.2,</a:t>
                      </a:r>
                      <a:r>
                        <a:rPr lang="en-US" altLang="zh-CN" sz="1100" baseline="0" dirty="0" smtClean="0"/>
                        <a:t> 1]</a:t>
                      </a:r>
                      <a:endParaRPr lang="zh-CN" altLang="en-US" sz="1100" dirty="0"/>
                    </a:p>
                  </a:txBody>
                  <a:tcPr anchor="ctr"/>
                </a:tc>
                <a:tc>
                  <a:txBody>
                    <a:bodyPr/>
                    <a:lstStyle/>
                    <a:p>
                      <a:pPr algn="ctr"/>
                      <a:r>
                        <a:rPr lang="en-US" altLang="zh-CN" sz="1100" dirty="0" smtClean="0"/>
                        <a:t>[7.2, 13.2]</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chemeClr val="tx1"/>
                          </a:solidFill>
                        </a:rPr>
                        <a:t>-</a:t>
                      </a: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extLst>
                  <a:ext uri="{0D108BD9-81ED-4DB2-BD59-A6C34878D82A}">
                    <a16:rowId xmlns="" xmlns:a16="http://schemas.microsoft.com/office/drawing/2014/main" val="10013"/>
                  </a:ext>
                </a:extLst>
              </a:tr>
              <a:tr h="389151">
                <a:tc rowSpan="3">
                  <a:txBody>
                    <a:bodyPr/>
                    <a:lstStyle/>
                    <a:p>
                      <a:pPr algn="ctr"/>
                      <a:r>
                        <a:rPr lang="en-US" altLang="zh-CN" sz="1100" dirty="0" smtClean="0"/>
                        <a:t>18</a:t>
                      </a:r>
                      <a:endParaRPr lang="zh-CN" altLang="en-US" sz="1100" dirty="0"/>
                    </a:p>
                  </a:txBody>
                  <a:tcPr anchor="ctr"/>
                </a:tc>
                <a:tc>
                  <a:txBody>
                    <a:bodyPr/>
                    <a:lstStyle/>
                    <a:p>
                      <a:pPr algn="ctr"/>
                      <a:r>
                        <a:rPr lang="en-US" altLang="zh-CN" sz="1100" dirty="0" smtClean="0"/>
                        <a:t>[0.05,</a:t>
                      </a:r>
                      <a:r>
                        <a:rPr lang="en-US" altLang="zh-CN" sz="1100" baseline="0" dirty="0" smtClean="0"/>
                        <a:t> </a:t>
                      </a:r>
                      <a:r>
                        <a:rPr lang="en-US" altLang="zh-CN" sz="1100" dirty="0" smtClean="0"/>
                        <a:t>0.1]</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4.6</a:t>
                      </a:r>
                      <a:endParaRPr lang="zh-CN" altLang="en-US" sz="1100" dirty="0"/>
                    </a:p>
                  </a:txBody>
                  <a:tcPr anchor="ctr"/>
                </a:tc>
                <a:tc>
                  <a:txBody>
                    <a:bodyPr/>
                    <a:lstStyle/>
                    <a:p>
                      <a:pPr algn="ctr"/>
                      <a:r>
                        <a:rPr lang="en-US" altLang="zh-CN" sz="1100" dirty="0" smtClean="0">
                          <a:solidFill>
                            <a:schemeClr val="tx1"/>
                          </a:solidFill>
                        </a:rPr>
                        <a:t>-</a:t>
                      </a: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tc>
                  <a:txBody>
                    <a:bodyPr/>
                    <a:lstStyle/>
                    <a:p>
                      <a:pPr algn="ctr"/>
                      <a:endParaRPr lang="zh-CN" altLang="en-US" sz="1100" dirty="0">
                        <a:solidFill>
                          <a:schemeClr val="tx1"/>
                        </a:solidFill>
                      </a:endParaRPr>
                    </a:p>
                  </a:txBody>
                  <a:tcPr anchor="ctr"/>
                </a:tc>
                <a:extLst>
                  <a:ext uri="{0D108BD9-81ED-4DB2-BD59-A6C34878D82A}">
                    <a16:rowId xmlns="" xmlns:a16="http://schemas.microsoft.com/office/drawing/2014/main" val="10014"/>
                  </a:ext>
                </a:extLst>
              </a:tr>
              <a:tr h="236270">
                <a:tc vMerge="1">
                  <a:txBody>
                    <a:bodyPr/>
                    <a:lstStyle/>
                    <a:p>
                      <a:endParaRPr lang="zh-CN" altLang="en-US"/>
                    </a:p>
                  </a:txBody>
                  <a:tcPr/>
                </a:tc>
                <a:tc>
                  <a:txBody>
                    <a:bodyPr/>
                    <a:lstStyle/>
                    <a:p>
                      <a:pPr algn="ctr"/>
                      <a:r>
                        <a:rPr lang="en-US" altLang="zh-CN" sz="1100" dirty="0" smtClean="0"/>
                        <a:t>(0.1,</a:t>
                      </a:r>
                      <a:r>
                        <a:rPr lang="en-US" altLang="zh-CN" sz="1100" baseline="0" dirty="0" smtClean="0"/>
                        <a:t> </a:t>
                      </a:r>
                      <a:r>
                        <a:rPr lang="en-US" altLang="zh-CN" sz="1100" dirty="0" smtClean="0"/>
                        <a:t>0.2]</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4.2</a:t>
                      </a:r>
                      <a:endParaRPr lang="zh-CN" altLang="en-US" sz="1100" dirty="0"/>
                    </a:p>
                  </a:txBody>
                  <a:tcPr anchor="ctr"/>
                </a:tc>
                <a:tc>
                  <a:txBody>
                    <a:bodyPr/>
                    <a:lstStyle/>
                    <a:p>
                      <a:pPr algn="ctr"/>
                      <a:r>
                        <a:rPr lang="en-US" altLang="zh-CN" sz="1100" dirty="0" smtClean="0"/>
                        <a:t>-</a:t>
                      </a:r>
                      <a:endParaRPr lang="zh-CN" altLang="en-US" sz="1100" dirty="0">
                        <a:solidFill>
                          <a:srgbClr val="FF0000"/>
                        </a:solidFill>
                      </a:endParaRPr>
                    </a:p>
                  </a:txBody>
                  <a:tcPr anchor="ctr"/>
                </a:tc>
                <a:tc>
                  <a:txBody>
                    <a:bodyPr/>
                    <a:lstStyle/>
                    <a:p>
                      <a:pPr algn="ctr"/>
                      <a:endParaRPr lang="zh-CN" altLang="en-US" sz="1100" dirty="0">
                        <a:solidFill>
                          <a:srgbClr val="FF0000"/>
                        </a:solidFill>
                      </a:endParaRPr>
                    </a:p>
                  </a:txBody>
                  <a:tcPr anchor="ctr"/>
                </a:tc>
                <a:tc>
                  <a:txBody>
                    <a:bodyPr/>
                    <a:lstStyle/>
                    <a:p>
                      <a:pPr algn="ctr"/>
                      <a:endParaRPr lang="zh-CN" altLang="en-US" sz="1100" dirty="0">
                        <a:solidFill>
                          <a:srgbClr val="FF0000"/>
                        </a:solidFill>
                      </a:endParaRPr>
                    </a:p>
                  </a:txBody>
                  <a:tcPr anchor="ctr"/>
                </a:tc>
                <a:extLst>
                  <a:ext uri="{0D108BD9-81ED-4DB2-BD59-A6C34878D82A}">
                    <a16:rowId xmlns="" xmlns:a16="http://schemas.microsoft.com/office/drawing/2014/main" val="10015"/>
                  </a:ext>
                </a:extLst>
              </a:tr>
              <a:tr h="272231">
                <a:tc vMerge="1">
                  <a:txBody>
                    <a:bodyPr/>
                    <a:lstStyle/>
                    <a:p>
                      <a:endParaRPr lang="zh-CN" altLang="en-US"/>
                    </a:p>
                  </a:txBody>
                  <a:tcPr/>
                </a:tc>
                <a:tc>
                  <a:txBody>
                    <a:bodyPr/>
                    <a:lstStyle/>
                    <a:p>
                      <a:pPr algn="ctr"/>
                      <a:r>
                        <a:rPr lang="en-US" altLang="zh-CN" sz="1100" dirty="0" smtClean="0"/>
                        <a:t>(0.2,</a:t>
                      </a:r>
                      <a:r>
                        <a:rPr lang="en-US" altLang="zh-CN" sz="1100" baseline="0" dirty="0" smtClean="0"/>
                        <a:t> 1]</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solidFill>
                          <a:srgbClr val="FF0000"/>
                        </a:solidFill>
                      </a:endParaRPr>
                    </a:p>
                  </a:txBody>
                  <a:tcPr anchor="ctr"/>
                </a:tc>
                <a:tc>
                  <a:txBody>
                    <a:bodyPr/>
                    <a:lstStyle/>
                    <a:p>
                      <a:pPr algn="ctr"/>
                      <a:endParaRPr lang="zh-CN" altLang="en-US" sz="1100" dirty="0">
                        <a:solidFill>
                          <a:srgbClr val="FF0000"/>
                        </a:solidFill>
                      </a:endParaRPr>
                    </a:p>
                  </a:txBody>
                  <a:tcPr anchor="ctr"/>
                </a:tc>
                <a:tc>
                  <a:txBody>
                    <a:bodyPr/>
                    <a:lstStyle/>
                    <a:p>
                      <a:pPr algn="ctr"/>
                      <a:endParaRPr lang="zh-CN" altLang="en-US" sz="1100" dirty="0">
                        <a:solidFill>
                          <a:srgbClr val="FF0000"/>
                        </a:solidFill>
                      </a:endParaRPr>
                    </a:p>
                  </a:txBody>
                  <a:tcPr anchor="ctr"/>
                </a:tc>
                <a:extLst>
                  <a:ext uri="{0D108BD9-81ED-4DB2-BD59-A6C34878D82A}">
                    <a16:rowId xmlns="" xmlns:a16="http://schemas.microsoft.com/office/drawing/2014/main" val="10016"/>
                  </a:ext>
                </a:extLst>
              </a:tr>
              <a:tr h="272231">
                <a:tc>
                  <a:txBody>
                    <a:bodyPr/>
                    <a:lstStyle/>
                    <a:p>
                      <a:pPr algn="ctr"/>
                      <a:r>
                        <a:rPr lang="en-US" altLang="zh-CN" sz="1100" dirty="0" smtClean="0">
                          <a:solidFill>
                            <a:srgbClr val="FF0000"/>
                          </a:solidFill>
                        </a:rPr>
                        <a:t>24</a:t>
                      </a:r>
                      <a:endParaRPr lang="zh-CN" altLang="en-US" sz="1100" dirty="0">
                        <a:solidFill>
                          <a:srgbClr val="FF0000"/>
                        </a:solidFill>
                      </a:endParaRPr>
                    </a:p>
                  </a:txBody>
                  <a:tcPr anchor="ctr"/>
                </a:tc>
                <a:tc>
                  <a:txBody>
                    <a:bodyPr/>
                    <a:lstStyle/>
                    <a:p>
                      <a:pPr algn="ctr"/>
                      <a:r>
                        <a:rPr lang="en-US" altLang="zh-CN" sz="1100" dirty="0" smtClean="0">
                          <a:solidFill>
                            <a:srgbClr val="FF0000"/>
                          </a:solidFill>
                        </a:rPr>
                        <a:t>[0,1,0.2]</a:t>
                      </a:r>
                      <a:endParaRPr lang="zh-CN" altLang="en-US" sz="1100" dirty="0">
                        <a:solidFill>
                          <a:srgbClr val="FF0000"/>
                        </a:solidFill>
                      </a:endParaRPr>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r>
                        <a:rPr lang="en-US" altLang="zh-CN" sz="1100" dirty="0" smtClean="0">
                          <a:solidFill>
                            <a:srgbClr val="FF0000"/>
                          </a:solidFill>
                        </a:rPr>
                        <a:t>[0.9,1.4]</a:t>
                      </a:r>
                      <a:endParaRPr lang="zh-CN" altLang="en-US" sz="1100" dirty="0">
                        <a:solidFill>
                          <a:srgbClr val="FF0000"/>
                        </a:solidFill>
                      </a:endParaRPr>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endParaRPr lang="zh-CN" altLang="en-US" sz="1100" dirty="0">
                        <a:solidFill>
                          <a:srgbClr val="FF0000"/>
                        </a:solidFill>
                      </a:endParaRPr>
                    </a:p>
                  </a:txBody>
                  <a:tcPr anchor="ctr"/>
                </a:tc>
                <a:tc>
                  <a:txBody>
                    <a:bodyPr/>
                    <a:lstStyle/>
                    <a:p>
                      <a:pPr algn="ctr"/>
                      <a:endParaRPr lang="zh-CN" altLang="en-US" sz="1100" dirty="0">
                        <a:solidFill>
                          <a:srgbClr val="FF0000"/>
                        </a:solidFill>
                      </a:endParaRPr>
                    </a:p>
                  </a:txBody>
                  <a:tcPr anchor="ctr"/>
                </a:tc>
              </a:tr>
              <a:tr h="272231">
                <a:tc>
                  <a:txBody>
                    <a:bodyPr/>
                    <a:lstStyle/>
                    <a:p>
                      <a:pPr algn="ctr"/>
                      <a:r>
                        <a:rPr lang="en-US" altLang="zh-CN" sz="1100" dirty="0" smtClean="0">
                          <a:solidFill>
                            <a:srgbClr val="FF0000"/>
                          </a:solidFill>
                        </a:rPr>
                        <a:t>26</a:t>
                      </a:r>
                      <a:endParaRPr lang="zh-CN" altLang="en-US" sz="1100" dirty="0">
                        <a:solidFill>
                          <a:srgbClr val="FF0000"/>
                        </a:solidFill>
                      </a:endParaRPr>
                    </a:p>
                  </a:txBody>
                  <a:tcPr anchor="ctr"/>
                </a:tc>
                <a:tc>
                  <a:txBody>
                    <a:bodyPr/>
                    <a:lstStyle/>
                    <a:p>
                      <a:pPr algn="ctr"/>
                      <a:r>
                        <a:rPr lang="en-US" altLang="zh-CN" sz="1100" dirty="0" smtClean="0">
                          <a:solidFill>
                            <a:srgbClr val="FF0000"/>
                          </a:solidFill>
                        </a:rPr>
                        <a:t>[0.1, 0.2]</a:t>
                      </a:r>
                      <a:endParaRPr lang="zh-CN" altLang="en-US" sz="1100" dirty="0">
                        <a:solidFill>
                          <a:srgbClr val="FF0000"/>
                        </a:solidFill>
                      </a:endParaRPr>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r>
                        <a:rPr lang="en-US" altLang="zh-CN" sz="1100" dirty="0" smtClean="0">
                          <a:solidFill>
                            <a:srgbClr val="FF0000"/>
                          </a:solidFill>
                        </a:rPr>
                        <a:t>[1.6,1.7]</a:t>
                      </a:r>
                      <a:endParaRPr lang="zh-CN" altLang="en-US" sz="1100" dirty="0">
                        <a:solidFill>
                          <a:srgbClr val="FF0000"/>
                        </a:solidFill>
                      </a:endParaRPr>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endParaRPr lang="zh-CN" altLang="en-US" sz="1100" dirty="0">
                        <a:solidFill>
                          <a:srgbClr val="FF0000"/>
                        </a:solidFill>
                      </a:endParaRPr>
                    </a:p>
                  </a:txBody>
                  <a:tcPr anchor="ctr"/>
                </a:tc>
                <a:tc>
                  <a:txBody>
                    <a:bodyPr/>
                    <a:lstStyle/>
                    <a:p>
                      <a:pPr algn="ctr"/>
                      <a:endParaRPr lang="zh-CN" altLang="en-US" sz="1100" dirty="0">
                        <a:solidFill>
                          <a:srgbClr val="FF0000"/>
                        </a:solidFill>
                      </a:endParaRPr>
                    </a:p>
                  </a:txBody>
                  <a:tcPr anchor="ctr"/>
                </a:tc>
              </a:tr>
            </a:tbl>
          </a:graphicData>
        </a:graphic>
      </p:graphicFrame>
      <p:sp>
        <p:nvSpPr>
          <p:cNvPr id="5" name="Title 1"/>
          <p:cNvSpPr txBox="1">
            <a:spLocks/>
          </p:cNvSpPr>
          <p:nvPr/>
        </p:nvSpPr>
        <p:spPr>
          <a:xfrm>
            <a:off x="457200" y="-171400"/>
            <a:ext cx="8229600" cy="1143000"/>
          </a:xfrm>
          <a:prstGeom prst="rect">
            <a:avLst/>
          </a:prstGeom>
        </p:spPr>
        <p:txBody>
          <a:bodyPr/>
          <a:lstStyle/>
          <a:p>
            <a:pPr algn="ctr">
              <a:spcBef>
                <a:spcPct val="0"/>
              </a:spcBef>
              <a:defRPr/>
            </a:pPr>
            <a:r>
              <a:rPr lang="en-US" sz="4400" dirty="0">
                <a:solidFill>
                  <a:prstClr val="black"/>
                </a:solidFill>
              </a:rPr>
              <a:t>Table 2</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xmlns="" val="67962134"/>
              </p:ext>
            </p:extLst>
          </p:nvPr>
        </p:nvGraphicFramePr>
        <p:xfrm>
          <a:off x="107504" y="620688"/>
          <a:ext cx="8380684" cy="7734802"/>
        </p:xfrm>
        <a:graphic>
          <a:graphicData uri="http://schemas.openxmlformats.org/drawingml/2006/table">
            <a:tbl>
              <a:tblPr firstRow="1" bandRow="1">
                <a:tableStyleId>{5940675A-B579-460E-94D1-54222C63F5DA}</a:tableStyleId>
              </a:tblPr>
              <a:tblGrid>
                <a:gridCol w="655813">
                  <a:extLst>
                    <a:ext uri="{9D8B030D-6E8A-4147-A177-3AD203B41FA5}">
                      <a16:colId xmlns="" xmlns:a16="http://schemas.microsoft.com/office/drawing/2014/main" val="20000"/>
                    </a:ext>
                  </a:extLst>
                </a:gridCol>
                <a:gridCol w="712339">
                  <a:extLst>
                    <a:ext uri="{9D8B030D-6E8A-4147-A177-3AD203B41FA5}">
                      <a16:colId xmlns="" xmlns:a16="http://schemas.microsoft.com/office/drawing/2014/main" val="20001"/>
                    </a:ext>
                  </a:extLst>
                </a:gridCol>
                <a:gridCol w="1109565">
                  <a:extLst>
                    <a:ext uri="{9D8B030D-6E8A-4147-A177-3AD203B41FA5}">
                      <a16:colId xmlns="" xmlns:a16="http://schemas.microsoft.com/office/drawing/2014/main" val="20002"/>
                    </a:ext>
                  </a:extLst>
                </a:gridCol>
                <a:gridCol w="1020266">
                  <a:extLst>
                    <a:ext uri="{9D8B030D-6E8A-4147-A177-3AD203B41FA5}">
                      <a16:colId xmlns="" xmlns:a16="http://schemas.microsoft.com/office/drawing/2014/main" val="20003"/>
                    </a:ext>
                  </a:extLst>
                </a:gridCol>
                <a:gridCol w="947390">
                  <a:extLst>
                    <a:ext uri="{9D8B030D-6E8A-4147-A177-3AD203B41FA5}">
                      <a16:colId xmlns="" xmlns:a16="http://schemas.microsoft.com/office/drawing/2014/main" val="20004"/>
                    </a:ext>
                  </a:extLst>
                </a:gridCol>
                <a:gridCol w="1967655">
                  <a:extLst>
                    <a:ext uri="{9D8B030D-6E8A-4147-A177-3AD203B41FA5}">
                      <a16:colId xmlns="" xmlns:a16="http://schemas.microsoft.com/office/drawing/2014/main" val="20005"/>
                    </a:ext>
                  </a:extLst>
                </a:gridCol>
                <a:gridCol w="1967656">
                  <a:extLst>
                    <a:ext uri="{9D8B030D-6E8A-4147-A177-3AD203B41FA5}">
                      <a16:colId xmlns="" xmlns:a16="http://schemas.microsoft.com/office/drawing/2014/main" val="20006"/>
                    </a:ext>
                  </a:extLst>
                </a:gridCol>
              </a:tblGrid>
              <a:tr h="482928">
                <a:tc>
                  <a:txBody>
                    <a:bodyPr/>
                    <a:lstStyle/>
                    <a:p>
                      <a:pPr algn="ctr"/>
                      <a:r>
                        <a:rPr lang="en-US" altLang="zh-CN" sz="1100" dirty="0" smtClean="0"/>
                        <a:t>Scheme</a:t>
                      </a:r>
                      <a:endParaRPr lang="zh-CN" altLang="en-US" sz="1100" dirty="0"/>
                    </a:p>
                  </a:txBody>
                  <a:tcPr anchor="ctr">
                    <a:solidFill>
                      <a:schemeClr val="accent6">
                        <a:lumMod val="40000"/>
                        <a:lumOff val="60000"/>
                      </a:schemeClr>
                    </a:solidFill>
                  </a:tcPr>
                </a:tc>
                <a:tc>
                  <a:txBody>
                    <a:bodyPr/>
                    <a:lstStyle/>
                    <a:p>
                      <a:pPr algn="ctr"/>
                      <a:r>
                        <a:rPr lang="en-US" altLang="zh-CN" sz="1100" dirty="0" smtClean="0"/>
                        <a:t>Overloading</a:t>
                      </a:r>
                      <a:r>
                        <a:rPr lang="en-US" altLang="zh-CN" sz="1100" baseline="0" dirty="0" smtClean="0"/>
                        <a:t> Factor</a:t>
                      </a:r>
                      <a:endParaRPr lang="zh-CN" altLang="en-US" sz="1100" dirty="0"/>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t>SE region (</a:t>
                      </a:r>
                      <a:r>
                        <a:rPr lang="en-US" altLang="zh-CN" sz="1100" dirty="0" smtClean="0">
                          <a:solidFill>
                            <a:srgbClr val="FF0000"/>
                          </a:solidFill>
                        </a:rPr>
                        <a:t>bits/RE</a:t>
                      </a:r>
                      <a:r>
                        <a:rPr lang="en-US" altLang="zh-CN" sz="1100" dirty="0" smtClean="0"/>
                        <a:t>)</a:t>
                      </a:r>
                      <a:endParaRPr lang="zh-CN" altLang="en-US" sz="1100" dirty="0"/>
                    </a:p>
                  </a:txBody>
                  <a:tcPr anchor="ctr">
                    <a:solidFill>
                      <a:schemeClr val="accent6">
                        <a:lumMod val="40000"/>
                        <a:lumOff val="60000"/>
                      </a:schemeClr>
                    </a:solidFill>
                  </a:tcPr>
                </a:tc>
                <a:tc>
                  <a:txBody>
                    <a:bodyPr/>
                    <a:lstStyle/>
                    <a:p>
                      <a:pPr algn="ctr"/>
                      <a:r>
                        <a:rPr lang="en-US" altLang="zh-CN" sz="1100" dirty="0" smtClean="0"/>
                        <a:t>Antenna Configuration</a:t>
                      </a:r>
                      <a:endParaRPr lang="zh-CN" altLang="en-US" sz="1100" dirty="0"/>
                    </a:p>
                  </a:txBody>
                  <a:tcPr anchor="ctr">
                    <a:solidFill>
                      <a:schemeClr val="accent6">
                        <a:lumMod val="40000"/>
                        <a:lumOff val="60000"/>
                      </a:schemeClr>
                    </a:solidFill>
                  </a:tcPr>
                </a:tc>
                <a:tc>
                  <a:txBody>
                    <a:bodyPr/>
                    <a:lstStyle/>
                    <a:p>
                      <a:pPr algn="ctr"/>
                      <a:r>
                        <a:rPr lang="en-US" altLang="zh-CN" sz="1100" dirty="0" smtClean="0"/>
                        <a:t>Bandwidth (KHz)</a:t>
                      </a:r>
                      <a:endParaRPr lang="zh-CN" altLang="en-US" sz="1100" dirty="0"/>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b="1" dirty="0" smtClean="0"/>
                        <a:t>MCL range</a:t>
                      </a:r>
                      <a:r>
                        <a:rPr lang="en-US" altLang="zh-CN" sz="1100" b="1" baseline="0" dirty="0" smtClean="0"/>
                        <a:t> </a:t>
                      </a:r>
                      <a:r>
                        <a:rPr lang="en-US" altLang="zh-CN" sz="1100" b="1" dirty="0" smtClean="0"/>
                        <a:t>of </a:t>
                      </a:r>
                      <a:r>
                        <a:rPr lang="en-US" altLang="zh-CN" sz="1100" b="1" dirty="0" err="1" smtClean="0"/>
                        <a:t>NoMA</a:t>
                      </a:r>
                      <a:r>
                        <a:rPr lang="en-US" altLang="zh-CN" sz="1100" b="1" dirty="0" smtClean="0"/>
                        <a:t> </a:t>
                      </a:r>
                      <a:r>
                        <a:rPr lang="en-US" altLang="zh-CN" sz="1100" b="1" baseline="0" dirty="0" smtClean="0"/>
                        <a:t>in dB</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b="1" baseline="0" dirty="0" smtClean="0"/>
                        <a:t> (Ideal Channel Estimation)</a:t>
                      </a:r>
                      <a:endParaRPr lang="zh-CN" altLang="en-US" sz="1100" dirty="0" smtClean="0"/>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b="1" dirty="0" smtClean="0"/>
                        <a:t>MCL range</a:t>
                      </a:r>
                      <a:r>
                        <a:rPr lang="en-US" altLang="zh-CN" sz="1100" b="1" baseline="0" dirty="0" smtClean="0"/>
                        <a:t> </a:t>
                      </a:r>
                      <a:r>
                        <a:rPr lang="en-US" altLang="zh-CN" sz="1100" b="1" dirty="0" smtClean="0"/>
                        <a:t>of </a:t>
                      </a:r>
                      <a:r>
                        <a:rPr lang="en-US" altLang="zh-CN" sz="1100" b="1" dirty="0" err="1" smtClean="0"/>
                        <a:t>NoMA</a:t>
                      </a:r>
                      <a:r>
                        <a:rPr lang="en-US" altLang="zh-CN" sz="1100" b="1" dirty="0" smtClean="0"/>
                        <a:t> </a:t>
                      </a:r>
                      <a:r>
                        <a:rPr lang="en-US" altLang="zh-CN" sz="1100" b="1" baseline="0" dirty="0" smtClean="0"/>
                        <a:t>in dB</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b="1" baseline="0" dirty="0" smtClean="0"/>
                        <a:t> (Realistic Channel Estimation)</a:t>
                      </a:r>
                      <a:endParaRPr lang="zh-CN" altLang="en-US" sz="1100" dirty="0" smtClean="0"/>
                    </a:p>
                  </a:txBody>
                  <a:tcPr anchor="ctr">
                    <a:solidFill>
                      <a:schemeClr val="accent6">
                        <a:lumMod val="40000"/>
                        <a:lumOff val="60000"/>
                      </a:schemeClr>
                    </a:solidFill>
                  </a:tcPr>
                </a:tc>
                <a:extLst>
                  <a:ext uri="{0D108BD9-81ED-4DB2-BD59-A6C34878D82A}">
                    <a16:rowId xmlns="" xmlns:a16="http://schemas.microsoft.com/office/drawing/2014/main" val="10000"/>
                  </a:ext>
                </a:extLst>
              </a:tr>
              <a:tr h="310454">
                <a:tc rowSpan="4">
                  <a:txBody>
                    <a:bodyPr/>
                    <a:lstStyle/>
                    <a:p>
                      <a:pPr algn="ctr"/>
                      <a:r>
                        <a:rPr lang="en-US" altLang="zh-CN" sz="1050" dirty="0" smtClean="0">
                          <a:solidFill>
                            <a:srgbClr val="FF0000"/>
                          </a:solidFill>
                          <a:latin typeface="+mn-lt"/>
                        </a:rPr>
                        <a:t>NB-</a:t>
                      </a:r>
                      <a:r>
                        <a:rPr lang="en-US" altLang="zh-CN" sz="1050" dirty="0" err="1" smtClean="0">
                          <a:solidFill>
                            <a:srgbClr val="FF0000"/>
                          </a:solidFill>
                          <a:latin typeface="+mn-lt"/>
                        </a:rPr>
                        <a:t>IoT</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100%</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0.072/1.23/1.77</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1T2R</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3.75</a:t>
                      </a:r>
                      <a:endParaRPr lang="zh-CN" altLang="en-US" sz="1050" dirty="0">
                        <a:solidFill>
                          <a:srgbClr val="FF0000"/>
                        </a:solidFill>
                        <a:latin typeface="+mn-lt"/>
                      </a:endParaRPr>
                    </a:p>
                  </a:txBody>
                  <a:tcPr anchor="ctr"/>
                </a:tc>
                <a:tc>
                  <a:txBody>
                    <a:bodyPr/>
                    <a:lstStyle/>
                    <a:p>
                      <a:pPr algn="ctr"/>
                      <a:endParaRPr lang="zh-CN" altLang="en-US" sz="1050" dirty="0">
                        <a:solidFill>
                          <a:srgbClr val="FF0000"/>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50" dirty="0" smtClean="0">
                          <a:solidFill>
                            <a:srgbClr val="FF0000"/>
                          </a:solidFill>
                          <a:latin typeface="+mn-lt"/>
                        </a:rPr>
                        <a:t>165.13/155.07/151.18</a:t>
                      </a:r>
                      <a:endParaRPr lang="zh-CN" altLang="en-US" sz="1050" dirty="0" smtClean="0">
                        <a:solidFill>
                          <a:srgbClr val="FF0000"/>
                        </a:solidFill>
                        <a:latin typeface="+mn-lt"/>
                      </a:endParaRPr>
                    </a:p>
                  </a:txBody>
                  <a:tcPr anchor="ctr"/>
                </a:tc>
                <a:extLst>
                  <a:ext uri="{0D108BD9-81ED-4DB2-BD59-A6C34878D82A}">
                    <a16:rowId xmlns="" xmlns:a16="http://schemas.microsoft.com/office/drawing/2014/main" val="10018"/>
                  </a:ext>
                </a:extLst>
              </a:tr>
              <a:tr h="310454">
                <a:tc vMerge="1">
                  <a:txBody>
                    <a:bodyPr/>
                    <a:lstStyle/>
                    <a:p>
                      <a:pPr algn="ct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100%</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0.01/0.43/1.77</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50" dirty="0" smtClean="0">
                          <a:solidFill>
                            <a:srgbClr val="FF0000"/>
                          </a:solidFill>
                          <a:latin typeface="+mn-lt"/>
                        </a:rPr>
                        <a:t>1T2R</a:t>
                      </a:r>
                      <a:endParaRPr lang="zh-CN" altLang="en-US" sz="1050" dirty="0" smtClean="0">
                        <a:solidFill>
                          <a:srgbClr val="FF0000"/>
                        </a:solidFill>
                        <a:latin typeface="+mn-lt"/>
                      </a:endParaRPr>
                    </a:p>
                  </a:txBody>
                  <a:tcPr anchor="ctr"/>
                </a:tc>
                <a:tc>
                  <a:txBody>
                    <a:bodyPr/>
                    <a:lstStyle/>
                    <a:p>
                      <a:pPr algn="ctr"/>
                      <a:r>
                        <a:rPr lang="en-US" altLang="zh-CN" sz="1050" dirty="0" smtClean="0">
                          <a:solidFill>
                            <a:srgbClr val="FF0000"/>
                          </a:solidFill>
                          <a:latin typeface="+mn-lt"/>
                        </a:rPr>
                        <a:t>15</a:t>
                      </a:r>
                      <a:endParaRPr lang="zh-CN" altLang="en-US" sz="1050" dirty="0">
                        <a:solidFill>
                          <a:srgbClr val="FF0000"/>
                        </a:solidFill>
                        <a:latin typeface="+mn-lt"/>
                      </a:endParaRPr>
                    </a:p>
                  </a:txBody>
                  <a:tcPr anchor="ctr"/>
                </a:tc>
                <a:tc>
                  <a:txBody>
                    <a:bodyPr/>
                    <a:lstStyle/>
                    <a:p>
                      <a:pPr algn="ctr"/>
                      <a:endParaRPr lang="zh-CN" altLang="en-US" sz="1050" dirty="0">
                        <a:solidFill>
                          <a:srgbClr val="FF0000"/>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50" dirty="0" smtClean="0">
                          <a:solidFill>
                            <a:srgbClr val="FF0000"/>
                          </a:solidFill>
                          <a:latin typeface="+mn-lt"/>
                        </a:rPr>
                        <a:t>164.18/154.19/145.26</a:t>
                      </a:r>
                      <a:endParaRPr lang="zh-CN" altLang="en-US" sz="1050" dirty="0" smtClean="0">
                        <a:solidFill>
                          <a:srgbClr val="FF0000"/>
                        </a:solidFill>
                        <a:latin typeface="+mn-lt"/>
                      </a:endParaRPr>
                    </a:p>
                  </a:txBody>
                  <a:tcPr anchor="ctr"/>
                </a:tc>
                <a:extLst>
                  <a:ext uri="{0D108BD9-81ED-4DB2-BD59-A6C34878D82A}">
                    <a16:rowId xmlns="" xmlns:a16="http://schemas.microsoft.com/office/drawing/2014/main" val="10019"/>
                  </a:ext>
                </a:extLst>
              </a:tr>
              <a:tr h="310454">
                <a:tc vMerge="1">
                  <a:txBody>
                    <a:bodyPr/>
                    <a:lstStyle/>
                    <a:p>
                      <a:endParaRPr lang="en-US"/>
                    </a:p>
                  </a:txBody>
                  <a:tcPr/>
                </a:tc>
                <a:tc>
                  <a:txBody>
                    <a:bodyPr/>
                    <a:lstStyle/>
                    <a:p>
                      <a:pPr algn="ctr"/>
                      <a:r>
                        <a:rPr lang="en-US" altLang="zh-CN" sz="1050" dirty="0" smtClean="0">
                          <a:solidFill>
                            <a:srgbClr val="FF0000"/>
                          </a:solidFill>
                          <a:latin typeface="+mn-lt"/>
                        </a:rPr>
                        <a:t>100%</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0.375/0.625</a:t>
                      </a:r>
                      <a:endParaRPr lang="zh-CN" altLang="en-US" sz="1050" dirty="0">
                        <a:solidFill>
                          <a:srgbClr val="FF0000"/>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50" dirty="0" smtClean="0">
                          <a:solidFill>
                            <a:srgbClr val="FF0000"/>
                          </a:solidFill>
                          <a:latin typeface="+mn-lt"/>
                        </a:rPr>
                        <a:t>1T2R</a:t>
                      </a:r>
                      <a:endParaRPr lang="zh-CN" altLang="en-US" sz="1050" dirty="0" smtClean="0">
                        <a:solidFill>
                          <a:srgbClr val="FF0000"/>
                        </a:solidFill>
                        <a:latin typeface="+mn-lt"/>
                      </a:endParaRPr>
                    </a:p>
                  </a:txBody>
                  <a:tcPr anchor="ctr"/>
                </a:tc>
                <a:tc>
                  <a:txBody>
                    <a:bodyPr/>
                    <a:lstStyle/>
                    <a:p>
                      <a:pPr algn="ctr"/>
                      <a:r>
                        <a:rPr lang="en-US" altLang="zh-CN" sz="1050" dirty="0" smtClean="0">
                          <a:solidFill>
                            <a:srgbClr val="FF0000"/>
                          </a:solidFill>
                          <a:latin typeface="+mn-lt"/>
                        </a:rPr>
                        <a:t>180</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143.1/139.4</a:t>
                      </a:r>
                      <a:endParaRPr lang="zh-CN" altLang="en-US" sz="1050" dirty="0">
                        <a:solidFill>
                          <a:srgbClr val="FF0000"/>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50" dirty="0" smtClean="0">
                          <a:solidFill>
                            <a:srgbClr val="FF0000"/>
                          </a:solidFill>
                          <a:latin typeface="+mn-lt"/>
                        </a:rPr>
                        <a:t>142.0/138.0</a:t>
                      </a:r>
                      <a:endParaRPr lang="zh-CN" altLang="en-US" sz="1050" dirty="0" smtClean="0">
                        <a:solidFill>
                          <a:srgbClr val="FF0000"/>
                        </a:solidFill>
                        <a:latin typeface="+mn-lt"/>
                      </a:endParaRPr>
                    </a:p>
                  </a:txBody>
                  <a:tcPr anchor="ctr"/>
                </a:tc>
                <a:extLst>
                  <a:ext uri="{0D108BD9-81ED-4DB2-BD59-A6C34878D82A}">
                    <a16:rowId xmlns="" xmlns:a16="http://schemas.microsoft.com/office/drawing/2014/main" val="10020"/>
                  </a:ext>
                </a:extLst>
              </a:tr>
              <a:tr h="310454">
                <a:tc vMerge="1">
                  <a:txBody>
                    <a:bodyPr/>
                    <a:lstStyle/>
                    <a:p>
                      <a:pPr algn="ct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100%</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0.375/0.625</a:t>
                      </a:r>
                      <a:endParaRPr lang="zh-CN" altLang="en-US" sz="1050" dirty="0">
                        <a:solidFill>
                          <a:srgbClr val="FF0000"/>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50" dirty="0" smtClean="0">
                          <a:solidFill>
                            <a:srgbClr val="FF0000"/>
                          </a:solidFill>
                          <a:latin typeface="+mn-lt"/>
                        </a:rPr>
                        <a:t>1T2R</a:t>
                      </a:r>
                      <a:endParaRPr lang="zh-CN" altLang="en-US" sz="1050" dirty="0" smtClean="0">
                        <a:solidFill>
                          <a:srgbClr val="FF0000"/>
                        </a:solidFill>
                        <a:latin typeface="+mn-lt"/>
                      </a:endParaRPr>
                    </a:p>
                  </a:txBody>
                  <a:tcPr anchor="ctr"/>
                </a:tc>
                <a:tc>
                  <a:txBody>
                    <a:bodyPr/>
                    <a:lstStyle/>
                    <a:p>
                      <a:pPr algn="ctr"/>
                      <a:r>
                        <a:rPr lang="en-US" altLang="zh-CN" sz="1050" dirty="0" smtClean="0">
                          <a:solidFill>
                            <a:srgbClr val="FF0000"/>
                          </a:solidFill>
                          <a:latin typeface="+mn-lt"/>
                        </a:rPr>
                        <a:t>45</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147.3/143.3</a:t>
                      </a:r>
                      <a:endParaRPr lang="zh-CN" altLang="en-US" sz="1050" dirty="0">
                        <a:solidFill>
                          <a:srgbClr val="FF0000"/>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50" dirty="0" smtClean="0">
                          <a:solidFill>
                            <a:srgbClr val="FF0000"/>
                          </a:solidFill>
                          <a:latin typeface="+mn-lt"/>
                        </a:rPr>
                        <a:t>146.1/141.6</a:t>
                      </a:r>
                      <a:endParaRPr lang="zh-CN" altLang="en-US" sz="1050" dirty="0" smtClean="0">
                        <a:solidFill>
                          <a:srgbClr val="FF0000"/>
                        </a:solidFill>
                        <a:latin typeface="+mn-lt"/>
                      </a:endParaRPr>
                    </a:p>
                  </a:txBody>
                  <a:tcPr anchor="ctr"/>
                </a:tc>
                <a:extLst>
                  <a:ext uri="{0D108BD9-81ED-4DB2-BD59-A6C34878D82A}">
                    <a16:rowId xmlns="" xmlns:a16="http://schemas.microsoft.com/office/drawing/2014/main" val="10021"/>
                  </a:ext>
                </a:extLst>
              </a:tr>
              <a:tr h="310454">
                <a:tc rowSpan="2">
                  <a:txBody>
                    <a:bodyPr/>
                    <a:lstStyle/>
                    <a:p>
                      <a:pPr algn="ctr"/>
                      <a:r>
                        <a:rPr lang="en-US" altLang="zh-CN" sz="1050" dirty="0" smtClean="0">
                          <a:solidFill>
                            <a:srgbClr val="FF0000"/>
                          </a:solidFill>
                          <a:latin typeface="+mn-lt"/>
                        </a:rPr>
                        <a:t>NB-</a:t>
                      </a:r>
                      <a:r>
                        <a:rPr lang="en-US" altLang="zh-CN" sz="1050" dirty="0" err="1" smtClean="0">
                          <a:solidFill>
                            <a:srgbClr val="FF0000"/>
                          </a:solidFill>
                          <a:latin typeface="+mn-lt"/>
                        </a:rPr>
                        <a:t>IoT</a:t>
                      </a:r>
                      <a:r>
                        <a:rPr lang="en-US" altLang="zh-CN" sz="1050" dirty="0" smtClean="0">
                          <a:solidFill>
                            <a:srgbClr val="FF0000"/>
                          </a:solidFill>
                          <a:latin typeface="+mn-lt"/>
                        </a:rPr>
                        <a:t> MU</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200%</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0.375/0.625</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1T2R</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90</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147.3/145.8</a:t>
                      </a:r>
                      <a:endParaRPr lang="zh-CN" altLang="en-US" sz="1050" dirty="0">
                        <a:solidFill>
                          <a:srgbClr val="FF0000"/>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50" dirty="0" smtClean="0">
                          <a:solidFill>
                            <a:srgbClr val="FF0000"/>
                          </a:solidFill>
                          <a:latin typeface="+mn-lt"/>
                        </a:rPr>
                        <a:t>141.4/144.8</a:t>
                      </a:r>
                      <a:endParaRPr lang="zh-CN" altLang="en-US" sz="1050" dirty="0" smtClean="0">
                        <a:solidFill>
                          <a:srgbClr val="FF0000"/>
                        </a:solidFill>
                        <a:latin typeface="+mn-lt"/>
                      </a:endParaRPr>
                    </a:p>
                  </a:txBody>
                  <a:tcPr anchor="ctr"/>
                </a:tc>
                <a:extLst>
                  <a:ext uri="{0D108BD9-81ED-4DB2-BD59-A6C34878D82A}">
                    <a16:rowId xmlns="" xmlns:a16="http://schemas.microsoft.com/office/drawing/2014/main" val="10022"/>
                  </a:ext>
                </a:extLst>
              </a:tr>
              <a:tr h="310454">
                <a:tc vMerge="1">
                  <a:txBody>
                    <a:bodyPr/>
                    <a:lstStyle/>
                    <a:p>
                      <a:pPr algn="ct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200%</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0.3750.625</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1T2R</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180</a:t>
                      </a:r>
                      <a:endParaRPr lang="zh-CN" altLang="en-US" sz="1050" dirty="0">
                        <a:solidFill>
                          <a:srgbClr val="FF0000"/>
                        </a:solidFill>
                        <a:latin typeface="+mn-lt"/>
                      </a:endParaRPr>
                    </a:p>
                  </a:txBody>
                  <a:tcPr anchor="ctr"/>
                </a:tc>
                <a:tc>
                  <a:txBody>
                    <a:bodyPr/>
                    <a:lstStyle/>
                    <a:p>
                      <a:pPr algn="ctr"/>
                      <a:r>
                        <a:rPr lang="en-US" altLang="zh-CN" sz="1050" dirty="0" smtClean="0">
                          <a:solidFill>
                            <a:srgbClr val="FF0000"/>
                          </a:solidFill>
                          <a:latin typeface="+mn-lt"/>
                        </a:rPr>
                        <a:t>145.8/143.3</a:t>
                      </a:r>
                      <a:endParaRPr lang="zh-CN" altLang="en-US" sz="1050" dirty="0">
                        <a:solidFill>
                          <a:srgbClr val="FF0000"/>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050" dirty="0" smtClean="0">
                          <a:solidFill>
                            <a:srgbClr val="FF0000"/>
                          </a:solidFill>
                          <a:latin typeface="+mn-lt"/>
                        </a:rPr>
                        <a:t>144.3/141.3</a:t>
                      </a:r>
                      <a:endParaRPr lang="zh-CN" altLang="en-US" sz="1050" dirty="0" smtClean="0">
                        <a:solidFill>
                          <a:srgbClr val="FF0000"/>
                        </a:solidFill>
                        <a:latin typeface="+mn-lt"/>
                      </a:endParaRPr>
                    </a:p>
                  </a:txBody>
                  <a:tcPr anchor="ctr"/>
                </a:tc>
                <a:extLst>
                  <a:ext uri="{0D108BD9-81ED-4DB2-BD59-A6C34878D82A}">
                    <a16:rowId xmlns="" xmlns:a16="http://schemas.microsoft.com/office/drawing/2014/main" val="10023"/>
                  </a:ext>
                </a:extLst>
              </a:tr>
              <a:tr h="310454">
                <a:tc>
                  <a:txBody>
                    <a:bodyPr/>
                    <a:lstStyle/>
                    <a:p>
                      <a:pPr algn="ctr"/>
                      <a:r>
                        <a:rPr lang="en-US" altLang="zh-CN" sz="1200" dirty="0" smtClean="0">
                          <a:latin typeface="+mn-lt"/>
                        </a:rPr>
                        <a:t>SCMA</a:t>
                      </a:r>
                      <a:endParaRPr lang="zh-CN" altLang="en-US" sz="1200" dirty="0">
                        <a:latin typeface="+mn-lt"/>
                      </a:endParaRPr>
                    </a:p>
                  </a:txBody>
                  <a:tcPr anchor="ctr"/>
                </a:tc>
                <a:tc>
                  <a:txBody>
                    <a:bodyPr/>
                    <a:lstStyle/>
                    <a:p>
                      <a:pPr algn="ctr"/>
                      <a:r>
                        <a:rPr lang="en-US" altLang="zh-CN" sz="1200" dirty="0" smtClean="0">
                          <a:latin typeface="+mn-lt"/>
                        </a:rPr>
                        <a:t>100%</a:t>
                      </a:r>
                      <a:endParaRPr lang="zh-CN" altLang="en-US" sz="1200" dirty="0">
                        <a:latin typeface="+mn-lt"/>
                      </a:endParaRPr>
                    </a:p>
                  </a:txBody>
                  <a:tcPr anchor="ctr"/>
                </a:tc>
                <a:tc>
                  <a:txBody>
                    <a:bodyPr/>
                    <a:lstStyle/>
                    <a:p>
                      <a:pPr algn="ctr"/>
                      <a:r>
                        <a:rPr lang="en-US" altLang="zh-CN" sz="1200" dirty="0" smtClean="0">
                          <a:latin typeface="+mn-lt"/>
                        </a:rPr>
                        <a:t>0.011</a:t>
                      </a:r>
                      <a:endParaRPr lang="zh-CN" altLang="en-US" sz="1200" dirty="0">
                        <a:latin typeface="+mn-lt"/>
                      </a:endParaRPr>
                    </a:p>
                  </a:txBody>
                  <a:tcPr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15</a:t>
                      </a:r>
                      <a:endParaRPr lang="zh-CN" altLang="en-US" sz="1200" dirty="0">
                        <a:latin typeface="+mn-lt"/>
                      </a:endParaRPr>
                    </a:p>
                  </a:txBody>
                  <a:tcPr anchor="ctr"/>
                </a:tc>
                <a:tc>
                  <a:txBody>
                    <a:bodyPr/>
                    <a:lstStyle/>
                    <a:p>
                      <a:pPr algn="ctr"/>
                      <a:r>
                        <a:rPr lang="en-US" altLang="zh-CN" sz="1200" dirty="0" smtClean="0">
                          <a:latin typeface="+mn-lt"/>
                        </a:rPr>
                        <a:t>-</a:t>
                      </a:r>
                      <a:endParaRPr lang="zh-CN" altLang="en-US" sz="1200"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mn-lt"/>
                        </a:rPr>
                        <a:t>[165.24, 166.84]</a:t>
                      </a:r>
                      <a:endParaRPr lang="zh-CN" altLang="en-US" sz="1200" dirty="0" smtClean="0">
                        <a:latin typeface="+mn-lt"/>
                      </a:endParaRPr>
                    </a:p>
                  </a:txBody>
                  <a:tcPr anchor="ctr"/>
                </a:tc>
                <a:extLst>
                  <a:ext uri="{0D108BD9-81ED-4DB2-BD59-A6C34878D82A}">
                    <a16:rowId xmlns="" xmlns:a16="http://schemas.microsoft.com/office/drawing/2014/main" val="10001"/>
                  </a:ext>
                </a:extLst>
              </a:tr>
              <a:tr h="310454">
                <a:tc rowSpan="4">
                  <a:txBody>
                    <a:bodyPr/>
                    <a:lstStyle/>
                    <a:p>
                      <a:pPr algn="ctr"/>
                      <a:r>
                        <a:rPr lang="en-US" altLang="zh-CN" sz="1200" dirty="0" smtClean="0">
                          <a:latin typeface="+mn-lt"/>
                        </a:rPr>
                        <a:t>GOCA</a:t>
                      </a:r>
                      <a:endParaRPr lang="zh-CN" altLang="en-US" sz="1200" dirty="0">
                        <a:latin typeface="+mn-lt"/>
                      </a:endParaRPr>
                    </a:p>
                  </a:txBody>
                  <a:tcPr anchor="ctr"/>
                </a:tc>
                <a:tc>
                  <a:txBody>
                    <a:bodyPr/>
                    <a:lstStyle/>
                    <a:p>
                      <a:pPr algn="ctr" fontAlgn="ctr"/>
                      <a:r>
                        <a:rPr lang="en-US" altLang="zh-CN" sz="1200" b="0" i="0" u="none" strike="noStrike" dirty="0">
                          <a:latin typeface="+mn-lt"/>
                        </a:rPr>
                        <a:t>150%</a:t>
                      </a:r>
                    </a:p>
                  </a:txBody>
                  <a:tcPr marL="0" marR="0" marT="0" marB="0" anchor="ctr"/>
                </a:tc>
                <a:tc>
                  <a:txBody>
                    <a:bodyPr/>
                    <a:lstStyle/>
                    <a:p>
                      <a:pPr algn="ctr"/>
                      <a:r>
                        <a:rPr lang="en-US" altLang="zh-CN" sz="1200" dirty="0" smtClean="0">
                          <a:solidFill>
                            <a:srgbClr val="FF0000"/>
                          </a:solidFill>
                          <a:latin typeface="+mn-lt"/>
                        </a:rPr>
                        <a:t>0.222</a:t>
                      </a:r>
                      <a:endParaRPr lang="zh-CN" altLang="en-US" sz="1200" dirty="0">
                        <a:solidFill>
                          <a:srgbClr val="FF0000"/>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latin typeface="+mn-lt"/>
                        </a:rPr>
                        <a:t>1T2R</a:t>
                      </a:r>
                      <a:endParaRPr lang="zh-CN" altLang="en-US" sz="1200" dirty="0" smtClean="0">
                        <a:latin typeface="+mn-lt"/>
                      </a:endParaRPr>
                    </a:p>
                  </a:txBody>
                  <a:tcPr anchor="ctr"/>
                </a:tc>
                <a:tc>
                  <a:txBody>
                    <a:bodyPr/>
                    <a:lstStyle/>
                    <a:p>
                      <a:pPr algn="ctr"/>
                      <a:r>
                        <a:rPr lang="en-US" altLang="zh-CN" sz="1200" dirty="0" smtClean="0">
                          <a:latin typeface="+mn-lt"/>
                        </a:rPr>
                        <a:t>1080</a:t>
                      </a:r>
                      <a:endParaRPr lang="zh-CN" altLang="en-US" sz="1200" dirty="0">
                        <a:latin typeface="+mn-lt"/>
                      </a:endParaRPr>
                    </a:p>
                  </a:txBody>
                  <a:tcPr anchor="ctr"/>
                </a:tc>
                <a:tc>
                  <a:txBody>
                    <a:bodyPr/>
                    <a:lstStyle/>
                    <a:p>
                      <a:pPr algn="ctr" fontAlgn="ctr"/>
                      <a:r>
                        <a:rPr lang="en-US" altLang="zh-CN" sz="1200" b="0" i="0" u="none" strike="noStrike" dirty="0">
                          <a:latin typeface="Calibri"/>
                        </a:rPr>
                        <a:t>135.77 </a:t>
                      </a:r>
                    </a:p>
                  </a:txBody>
                  <a:tcPr marL="0" marR="0" marT="0" marB="0" anchor="ctr"/>
                </a:tc>
                <a:tc>
                  <a:txBody>
                    <a:bodyPr/>
                    <a:lstStyle/>
                    <a:p>
                      <a:pPr algn="ctr" fontAlgn="ctr"/>
                      <a:r>
                        <a:rPr lang="en-US" altLang="zh-CN" sz="1200" b="0" i="0" u="none" strike="noStrike" dirty="0">
                          <a:latin typeface="Calibri"/>
                        </a:rPr>
                        <a:t>135.27 </a:t>
                      </a:r>
                    </a:p>
                  </a:txBody>
                  <a:tcPr marL="0" marR="0" marT="0" marB="0" anchor="ctr"/>
                </a:tc>
                <a:extLst>
                  <a:ext uri="{0D108BD9-81ED-4DB2-BD59-A6C34878D82A}">
                    <a16:rowId xmlns="" xmlns:a16="http://schemas.microsoft.com/office/drawing/2014/main" val="10002"/>
                  </a:ext>
                </a:extLst>
              </a:tr>
              <a:tr h="310454">
                <a:tc vMerge="1">
                  <a:txBody>
                    <a:bodyPr/>
                    <a:lstStyle/>
                    <a:p>
                      <a:endParaRPr lang="zh-CN" altLang="en-US"/>
                    </a:p>
                  </a:txBody>
                  <a:tcPr/>
                </a:tc>
                <a:tc>
                  <a:txBody>
                    <a:bodyPr/>
                    <a:lstStyle/>
                    <a:p>
                      <a:pPr algn="ctr"/>
                      <a:r>
                        <a:rPr lang="en-US" altLang="zh-CN" sz="1200" dirty="0" smtClean="0">
                          <a:latin typeface="+mn-lt"/>
                        </a:rPr>
                        <a:t>200%</a:t>
                      </a:r>
                      <a:endParaRPr lang="zh-CN" altLang="en-US" sz="1200" dirty="0">
                        <a:latin typeface="+mn-lt"/>
                      </a:endParaRPr>
                    </a:p>
                  </a:txBody>
                  <a:tcPr anchor="ctr"/>
                </a:tc>
                <a:tc>
                  <a:txBody>
                    <a:bodyPr/>
                    <a:lstStyle/>
                    <a:p>
                      <a:pPr algn="ctr"/>
                      <a:r>
                        <a:rPr lang="en-US" altLang="zh-CN" sz="1200" dirty="0" smtClean="0">
                          <a:solidFill>
                            <a:srgbClr val="FF0000"/>
                          </a:solidFill>
                          <a:latin typeface="+mn-lt"/>
                        </a:rPr>
                        <a:t>0.222</a:t>
                      </a:r>
                      <a:endParaRPr lang="zh-CN" altLang="en-US" sz="1200" dirty="0">
                        <a:solidFill>
                          <a:srgbClr val="FF0000"/>
                        </a:solidFill>
                        <a:latin typeface="+mn-lt"/>
                      </a:endParaRPr>
                    </a:p>
                  </a:txBody>
                  <a:tcPr anchor="ctr"/>
                </a:tc>
                <a:tc>
                  <a:txBody>
                    <a:bodyPr/>
                    <a:lstStyle/>
                    <a:p>
                      <a:pPr algn="ctr"/>
                      <a:r>
                        <a:rPr lang="en-US" altLang="zh-CN" sz="120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1080</a:t>
                      </a:r>
                      <a:endParaRPr lang="zh-CN" altLang="en-US" sz="1200" dirty="0">
                        <a:latin typeface="+mn-lt"/>
                      </a:endParaRPr>
                    </a:p>
                  </a:txBody>
                  <a:tcPr anchor="ctr"/>
                </a:tc>
                <a:tc>
                  <a:txBody>
                    <a:bodyPr/>
                    <a:lstStyle/>
                    <a:p>
                      <a:pPr algn="ctr" fontAlgn="ctr"/>
                      <a:r>
                        <a:rPr lang="en-US" altLang="zh-CN" sz="1200" b="0" i="0" u="none" strike="noStrike" dirty="0">
                          <a:latin typeface="Calibri"/>
                        </a:rPr>
                        <a:t>135.27 </a:t>
                      </a:r>
                    </a:p>
                  </a:txBody>
                  <a:tcPr marL="0" marR="0" marT="0" marB="0" anchor="ctr"/>
                </a:tc>
                <a:tc>
                  <a:txBody>
                    <a:bodyPr/>
                    <a:lstStyle/>
                    <a:p>
                      <a:pPr algn="ctr" fontAlgn="ctr"/>
                      <a:r>
                        <a:rPr lang="en-US" altLang="zh-CN" sz="1200" b="0" i="0" u="none" strike="noStrike" dirty="0">
                          <a:latin typeface="Calibri"/>
                        </a:rPr>
                        <a:t>134.67 </a:t>
                      </a:r>
                    </a:p>
                  </a:txBody>
                  <a:tcPr marL="0" marR="0" marT="0" marB="0" anchor="ctr"/>
                </a:tc>
                <a:extLst>
                  <a:ext uri="{0D108BD9-81ED-4DB2-BD59-A6C34878D82A}">
                    <a16:rowId xmlns="" xmlns:a16="http://schemas.microsoft.com/office/drawing/2014/main" val="10003"/>
                  </a:ext>
                </a:extLst>
              </a:tr>
              <a:tr h="310454">
                <a:tc vMerge="1">
                  <a:txBody>
                    <a:bodyPr/>
                    <a:lstStyle/>
                    <a:p>
                      <a:endParaRPr lang="zh-CN" altLang="en-US"/>
                    </a:p>
                  </a:txBody>
                  <a:tcPr/>
                </a:tc>
                <a:tc>
                  <a:txBody>
                    <a:bodyPr/>
                    <a:lstStyle/>
                    <a:p>
                      <a:pPr algn="ctr"/>
                      <a:r>
                        <a:rPr lang="en-US" altLang="zh-CN" sz="1200" dirty="0" smtClean="0">
                          <a:latin typeface="+mn-lt"/>
                        </a:rPr>
                        <a:t>200%</a:t>
                      </a:r>
                      <a:endParaRPr lang="zh-CN" altLang="en-US" sz="1200" dirty="0">
                        <a:latin typeface="+mn-lt"/>
                      </a:endParaRPr>
                    </a:p>
                  </a:txBody>
                  <a:tcPr anchor="ctr"/>
                </a:tc>
                <a:tc>
                  <a:txBody>
                    <a:bodyPr/>
                    <a:lstStyle/>
                    <a:p>
                      <a:pPr algn="ctr"/>
                      <a:r>
                        <a:rPr lang="en-US" altLang="zh-CN" sz="1200" dirty="0" smtClean="0">
                          <a:solidFill>
                            <a:srgbClr val="FF0000"/>
                          </a:solidFill>
                          <a:latin typeface="+mn-lt"/>
                        </a:rPr>
                        <a:t>0.157</a:t>
                      </a:r>
                      <a:endParaRPr lang="zh-CN" altLang="en-US" sz="1200" dirty="0">
                        <a:solidFill>
                          <a:srgbClr val="FF0000"/>
                        </a:solidFill>
                        <a:latin typeface="+mn-lt"/>
                      </a:endParaRPr>
                    </a:p>
                  </a:txBody>
                  <a:tcPr anchor="ctr"/>
                </a:tc>
                <a:tc>
                  <a:txBody>
                    <a:bodyPr/>
                    <a:lstStyle/>
                    <a:p>
                      <a:pPr algn="ctr"/>
                      <a:r>
                        <a:rPr lang="en-US" altLang="zh-CN" sz="120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1080</a:t>
                      </a:r>
                      <a:endParaRPr lang="zh-CN" altLang="en-US" sz="1200" dirty="0">
                        <a:latin typeface="+mn-lt"/>
                      </a:endParaRPr>
                    </a:p>
                  </a:txBody>
                  <a:tcPr anchor="ctr"/>
                </a:tc>
                <a:tc>
                  <a:txBody>
                    <a:bodyPr/>
                    <a:lstStyle/>
                    <a:p>
                      <a:pPr algn="ctr" fontAlgn="ctr"/>
                      <a:r>
                        <a:rPr lang="en-US" altLang="zh-CN" sz="1200" b="0" i="0" u="none" strike="noStrike" dirty="0">
                          <a:latin typeface="Calibri"/>
                        </a:rPr>
                        <a:t>137.27 </a:t>
                      </a:r>
                    </a:p>
                  </a:txBody>
                  <a:tcPr marL="0" marR="0" marT="0" marB="0" anchor="ctr"/>
                </a:tc>
                <a:tc>
                  <a:txBody>
                    <a:bodyPr/>
                    <a:lstStyle/>
                    <a:p>
                      <a:pPr algn="ctr" fontAlgn="ctr"/>
                      <a:r>
                        <a:rPr lang="en-US" altLang="zh-CN" sz="1200" b="0" i="0" u="none" strike="noStrike" dirty="0">
                          <a:latin typeface="Calibri"/>
                        </a:rPr>
                        <a:t>136.57 </a:t>
                      </a:r>
                    </a:p>
                  </a:txBody>
                  <a:tcPr marL="0" marR="0" marT="0" marB="0" anchor="ctr"/>
                </a:tc>
                <a:extLst>
                  <a:ext uri="{0D108BD9-81ED-4DB2-BD59-A6C34878D82A}">
                    <a16:rowId xmlns="" xmlns:a16="http://schemas.microsoft.com/office/drawing/2014/main" val="10004"/>
                  </a:ext>
                </a:extLst>
              </a:tr>
              <a:tr h="310454">
                <a:tc vMerge="1">
                  <a:txBody>
                    <a:bodyPr/>
                    <a:lstStyle/>
                    <a:p>
                      <a:endParaRPr lang="zh-CN" altLang="en-US"/>
                    </a:p>
                  </a:txBody>
                  <a:tcPr/>
                </a:tc>
                <a:tc>
                  <a:txBody>
                    <a:bodyPr/>
                    <a:lstStyle/>
                    <a:p>
                      <a:pPr algn="ctr"/>
                      <a:r>
                        <a:rPr lang="en-US" altLang="zh-CN" sz="1200" dirty="0" smtClean="0">
                          <a:latin typeface="+mn-lt"/>
                        </a:rPr>
                        <a:t>300%</a:t>
                      </a:r>
                      <a:endParaRPr lang="zh-CN" altLang="en-US" sz="1200" dirty="0">
                        <a:latin typeface="+mn-lt"/>
                      </a:endParaRPr>
                    </a:p>
                  </a:txBody>
                  <a:tcPr anchor="ctr"/>
                </a:tc>
                <a:tc>
                  <a:txBody>
                    <a:bodyPr/>
                    <a:lstStyle/>
                    <a:p>
                      <a:pPr algn="ctr"/>
                      <a:r>
                        <a:rPr lang="en-US" altLang="zh-CN" sz="1200" dirty="0" smtClean="0">
                          <a:solidFill>
                            <a:srgbClr val="FF0000"/>
                          </a:solidFill>
                          <a:latin typeface="+mn-lt"/>
                        </a:rPr>
                        <a:t>0.157</a:t>
                      </a:r>
                      <a:endParaRPr lang="zh-CN" altLang="en-US" sz="1200" dirty="0">
                        <a:solidFill>
                          <a:srgbClr val="FF0000"/>
                        </a:solidFill>
                        <a:latin typeface="+mn-lt"/>
                      </a:endParaRPr>
                    </a:p>
                  </a:txBody>
                  <a:tcPr anchor="ctr"/>
                </a:tc>
                <a:tc>
                  <a:txBody>
                    <a:bodyPr/>
                    <a:lstStyle/>
                    <a:p>
                      <a:pPr algn="ctr"/>
                      <a:r>
                        <a:rPr lang="en-US" altLang="zh-CN" sz="120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1080</a:t>
                      </a:r>
                      <a:endParaRPr lang="zh-CN" altLang="en-US" sz="1200" dirty="0">
                        <a:latin typeface="+mn-lt"/>
                      </a:endParaRPr>
                    </a:p>
                  </a:txBody>
                  <a:tcPr anchor="ctr"/>
                </a:tc>
                <a:tc>
                  <a:txBody>
                    <a:bodyPr/>
                    <a:lstStyle/>
                    <a:p>
                      <a:pPr algn="ctr" fontAlgn="ctr"/>
                      <a:r>
                        <a:rPr lang="en-US" altLang="zh-CN" sz="1200" b="0" i="0" u="none" strike="noStrike" dirty="0">
                          <a:latin typeface="Calibri"/>
                        </a:rPr>
                        <a:t>136.57 </a:t>
                      </a:r>
                    </a:p>
                  </a:txBody>
                  <a:tcPr marL="0" marR="0" marT="0" marB="0" anchor="ctr"/>
                </a:tc>
                <a:tc>
                  <a:txBody>
                    <a:bodyPr/>
                    <a:lstStyle/>
                    <a:p>
                      <a:pPr algn="ctr" fontAlgn="ctr"/>
                      <a:r>
                        <a:rPr lang="en-US" altLang="zh-CN" sz="1200" b="0" i="0" u="none" strike="noStrike" dirty="0">
                          <a:latin typeface="Calibri"/>
                        </a:rPr>
                        <a:t>135.87 </a:t>
                      </a:r>
                    </a:p>
                  </a:txBody>
                  <a:tcPr marL="0" marR="0" marT="0" marB="0" anchor="ctr"/>
                </a:tc>
                <a:extLst>
                  <a:ext uri="{0D108BD9-81ED-4DB2-BD59-A6C34878D82A}">
                    <a16:rowId xmlns="" xmlns:a16="http://schemas.microsoft.com/office/drawing/2014/main" val="10005"/>
                  </a:ext>
                </a:extLst>
              </a:tr>
              <a:tr h="310454">
                <a:tc rowSpan="4">
                  <a:txBody>
                    <a:bodyPr/>
                    <a:lstStyle/>
                    <a:p>
                      <a:pPr algn="ctr"/>
                      <a:r>
                        <a:rPr lang="en-US" altLang="zh-CN" sz="1200" dirty="0" smtClean="0">
                          <a:latin typeface="+mn-lt"/>
                        </a:rPr>
                        <a:t>RDMA</a:t>
                      </a:r>
                      <a:endParaRPr lang="zh-CN" altLang="en-US" sz="1200" dirty="0">
                        <a:latin typeface="+mn-lt"/>
                      </a:endParaRPr>
                    </a:p>
                  </a:txBody>
                  <a:tcPr anchor="ctr"/>
                </a:tc>
                <a:tc>
                  <a:txBody>
                    <a:bodyPr/>
                    <a:lstStyle/>
                    <a:p>
                      <a:pPr algn="ctr" fontAlgn="ctr"/>
                      <a:r>
                        <a:rPr lang="en-US" altLang="zh-CN" sz="1200" b="0" i="0" u="none" strike="noStrike" dirty="0">
                          <a:latin typeface="+mn-lt"/>
                        </a:rPr>
                        <a:t>150%</a:t>
                      </a:r>
                    </a:p>
                  </a:txBody>
                  <a:tcPr marL="0" marR="0" marT="0" marB="0" anchor="ctr"/>
                </a:tc>
                <a:tc>
                  <a:txBody>
                    <a:bodyPr/>
                    <a:lstStyle/>
                    <a:p>
                      <a:pPr algn="ctr"/>
                      <a:r>
                        <a:rPr lang="en-US" altLang="zh-CN" sz="1200" dirty="0" smtClean="0">
                          <a:solidFill>
                            <a:srgbClr val="FF0000"/>
                          </a:solidFill>
                          <a:latin typeface="+mn-lt"/>
                        </a:rPr>
                        <a:t>0.222</a:t>
                      </a:r>
                      <a:endParaRPr lang="zh-CN" altLang="en-US" sz="1200" dirty="0">
                        <a:solidFill>
                          <a:srgbClr val="FF0000"/>
                        </a:solidFill>
                        <a:latin typeface="+mn-lt"/>
                      </a:endParaRPr>
                    </a:p>
                  </a:txBody>
                  <a:tcPr anchor="ctr"/>
                </a:tc>
                <a:tc>
                  <a:txBody>
                    <a:bodyPr/>
                    <a:lstStyle/>
                    <a:p>
                      <a:pPr algn="ctr"/>
                      <a:r>
                        <a:rPr lang="en-US" altLang="zh-CN" sz="120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1080</a:t>
                      </a:r>
                      <a:endParaRPr lang="zh-CN" altLang="en-US" sz="1200" dirty="0">
                        <a:latin typeface="+mn-lt"/>
                      </a:endParaRPr>
                    </a:p>
                  </a:txBody>
                  <a:tcPr anchor="ctr"/>
                </a:tc>
                <a:tc>
                  <a:txBody>
                    <a:bodyPr/>
                    <a:lstStyle/>
                    <a:p>
                      <a:pPr algn="ctr" fontAlgn="ctr"/>
                      <a:r>
                        <a:rPr lang="en-US" altLang="zh-CN" sz="1200" b="0" i="0" u="none" strike="noStrike" dirty="0">
                          <a:latin typeface="Calibri"/>
                        </a:rPr>
                        <a:t>135.57 </a:t>
                      </a:r>
                    </a:p>
                  </a:txBody>
                  <a:tcPr marL="0" marR="0" marT="0" marB="0" anchor="ctr"/>
                </a:tc>
                <a:tc>
                  <a:txBody>
                    <a:bodyPr/>
                    <a:lstStyle/>
                    <a:p>
                      <a:pPr algn="ctr" fontAlgn="ctr"/>
                      <a:r>
                        <a:rPr lang="en-US" altLang="zh-CN" sz="1200" b="0" i="0" u="none" strike="noStrike" dirty="0">
                          <a:latin typeface="Calibri"/>
                        </a:rPr>
                        <a:t>135.07 </a:t>
                      </a:r>
                    </a:p>
                  </a:txBody>
                  <a:tcPr marL="0" marR="0" marT="0" marB="0" anchor="ctr"/>
                </a:tc>
                <a:extLst>
                  <a:ext uri="{0D108BD9-81ED-4DB2-BD59-A6C34878D82A}">
                    <a16:rowId xmlns="" xmlns:a16="http://schemas.microsoft.com/office/drawing/2014/main" val="10006"/>
                  </a:ext>
                </a:extLst>
              </a:tr>
              <a:tr h="310454">
                <a:tc vMerge="1">
                  <a:txBody>
                    <a:bodyPr/>
                    <a:lstStyle/>
                    <a:p>
                      <a:endParaRPr lang="zh-CN" altLang="en-US"/>
                    </a:p>
                  </a:txBody>
                  <a:tcPr/>
                </a:tc>
                <a:tc>
                  <a:txBody>
                    <a:bodyPr/>
                    <a:lstStyle/>
                    <a:p>
                      <a:pPr algn="ctr"/>
                      <a:r>
                        <a:rPr lang="en-US" altLang="zh-CN" sz="1200" dirty="0" smtClean="0">
                          <a:latin typeface="+mn-lt"/>
                        </a:rPr>
                        <a:t>200%</a:t>
                      </a:r>
                      <a:endParaRPr lang="zh-CN" altLang="en-US" sz="1200" dirty="0">
                        <a:latin typeface="+mn-lt"/>
                      </a:endParaRPr>
                    </a:p>
                  </a:txBody>
                  <a:tcPr anchor="ctr"/>
                </a:tc>
                <a:tc>
                  <a:txBody>
                    <a:bodyPr/>
                    <a:lstStyle/>
                    <a:p>
                      <a:pPr algn="ctr"/>
                      <a:r>
                        <a:rPr lang="en-US" altLang="zh-CN" sz="1200" dirty="0" smtClean="0">
                          <a:solidFill>
                            <a:srgbClr val="FF0000"/>
                          </a:solidFill>
                          <a:latin typeface="+mn-lt"/>
                        </a:rPr>
                        <a:t>0.222</a:t>
                      </a:r>
                      <a:endParaRPr lang="zh-CN" altLang="en-US" sz="1200" dirty="0">
                        <a:solidFill>
                          <a:srgbClr val="FF0000"/>
                        </a:solidFill>
                        <a:latin typeface="+mn-lt"/>
                      </a:endParaRPr>
                    </a:p>
                  </a:txBody>
                  <a:tcPr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1080</a:t>
                      </a:r>
                      <a:endParaRPr lang="zh-CN" altLang="en-US" sz="1200" dirty="0">
                        <a:latin typeface="+mn-lt"/>
                      </a:endParaRPr>
                    </a:p>
                  </a:txBody>
                  <a:tcPr anchor="ctr"/>
                </a:tc>
                <a:tc>
                  <a:txBody>
                    <a:bodyPr/>
                    <a:lstStyle/>
                    <a:p>
                      <a:pPr algn="ctr" fontAlgn="ctr"/>
                      <a:r>
                        <a:rPr lang="en-US" altLang="zh-CN" sz="1200" b="0" i="0" u="none" strike="noStrike" dirty="0">
                          <a:latin typeface="Calibri"/>
                        </a:rPr>
                        <a:t>134.87 </a:t>
                      </a:r>
                    </a:p>
                  </a:txBody>
                  <a:tcPr marL="0" marR="0" marT="0" marB="0" anchor="ctr"/>
                </a:tc>
                <a:tc>
                  <a:txBody>
                    <a:bodyPr/>
                    <a:lstStyle/>
                    <a:p>
                      <a:pPr algn="ctr" fontAlgn="ctr"/>
                      <a:r>
                        <a:rPr lang="en-US" altLang="zh-CN" sz="1200" b="0" i="0" u="none" strike="noStrike" dirty="0">
                          <a:latin typeface="Calibri"/>
                        </a:rPr>
                        <a:t>134.27 </a:t>
                      </a:r>
                    </a:p>
                  </a:txBody>
                  <a:tcPr marL="0" marR="0" marT="0" marB="0" anchor="ctr"/>
                </a:tc>
                <a:extLst>
                  <a:ext uri="{0D108BD9-81ED-4DB2-BD59-A6C34878D82A}">
                    <a16:rowId xmlns="" xmlns:a16="http://schemas.microsoft.com/office/drawing/2014/main" val="10007"/>
                  </a:ext>
                </a:extLst>
              </a:tr>
              <a:tr h="310454">
                <a:tc vMerge="1">
                  <a:txBody>
                    <a:bodyPr/>
                    <a:lstStyle/>
                    <a:p>
                      <a:endParaRPr lang="zh-CN" altLang="en-US"/>
                    </a:p>
                  </a:txBody>
                  <a:tcPr/>
                </a:tc>
                <a:tc>
                  <a:txBody>
                    <a:bodyPr/>
                    <a:lstStyle/>
                    <a:p>
                      <a:pPr algn="ctr"/>
                      <a:r>
                        <a:rPr lang="en-US" altLang="zh-CN" sz="1200" dirty="0" smtClean="0">
                          <a:latin typeface="+mn-lt"/>
                        </a:rPr>
                        <a:t>200%</a:t>
                      </a:r>
                      <a:endParaRPr lang="zh-CN" altLang="en-US" sz="1200" dirty="0">
                        <a:latin typeface="+mn-lt"/>
                      </a:endParaRPr>
                    </a:p>
                  </a:txBody>
                  <a:tcPr anchor="ctr"/>
                </a:tc>
                <a:tc>
                  <a:txBody>
                    <a:bodyPr/>
                    <a:lstStyle/>
                    <a:p>
                      <a:pPr algn="ctr"/>
                      <a:r>
                        <a:rPr lang="en-US" altLang="zh-CN" sz="1200" dirty="0" smtClean="0">
                          <a:solidFill>
                            <a:srgbClr val="FF0000"/>
                          </a:solidFill>
                          <a:latin typeface="+mn-lt"/>
                        </a:rPr>
                        <a:t>0.157</a:t>
                      </a:r>
                      <a:endParaRPr lang="zh-CN" altLang="en-US" sz="1200" dirty="0">
                        <a:solidFill>
                          <a:srgbClr val="FF0000"/>
                        </a:solidFill>
                        <a:latin typeface="+mn-lt"/>
                      </a:endParaRPr>
                    </a:p>
                  </a:txBody>
                  <a:tcPr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1080</a:t>
                      </a:r>
                      <a:endParaRPr lang="zh-CN" altLang="en-US" sz="1200" dirty="0">
                        <a:latin typeface="+mn-lt"/>
                      </a:endParaRPr>
                    </a:p>
                  </a:txBody>
                  <a:tcPr anchor="ctr"/>
                </a:tc>
                <a:tc>
                  <a:txBody>
                    <a:bodyPr/>
                    <a:lstStyle/>
                    <a:p>
                      <a:pPr algn="ctr" fontAlgn="ctr"/>
                      <a:r>
                        <a:rPr lang="en-US" altLang="zh-CN" sz="1200" b="0" i="0" u="none" strike="noStrike" dirty="0">
                          <a:latin typeface="Calibri"/>
                        </a:rPr>
                        <a:t>137.07 </a:t>
                      </a:r>
                    </a:p>
                  </a:txBody>
                  <a:tcPr marL="0" marR="0" marT="0" marB="0" anchor="ctr"/>
                </a:tc>
                <a:tc>
                  <a:txBody>
                    <a:bodyPr/>
                    <a:lstStyle/>
                    <a:p>
                      <a:pPr algn="ctr" fontAlgn="ctr"/>
                      <a:r>
                        <a:rPr lang="en-US" altLang="zh-CN" sz="1200" b="0" i="0" u="none" strike="noStrike" dirty="0">
                          <a:latin typeface="Calibri"/>
                        </a:rPr>
                        <a:t>136.37 </a:t>
                      </a:r>
                    </a:p>
                  </a:txBody>
                  <a:tcPr marL="0" marR="0" marT="0" marB="0" anchor="ctr"/>
                </a:tc>
                <a:extLst>
                  <a:ext uri="{0D108BD9-81ED-4DB2-BD59-A6C34878D82A}">
                    <a16:rowId xmlns="" xmlns:a16="http://schemas.microsoft.com/office/drawing/2014/main" val="10008"/>
                  </a:ext>
                </a:extLst>
              </a:tr>
              <a:tr h="310454">
                <a:tc vMerge="1">
                  <a:txBody>
                    <a:bodyPr/>
                    <a:lstStyle/>
                    <a:p>
                      <a:endParaRPr lang="zh-CN" altLang="en-US"/>
                    </a:p>
                  </a:txBody>
                  <a:tcPr/>
                </a:tc>
                <a:tc>
                  <a:txBody>
                    <a:bodyPr/>
                    <a:lstStyle/>
                    <a:p>
                      <a:pPr algn="ctr"/>
                      <a:r>
                        <a:rPr lang="en-US" altLang="zh-CN" sz="1200" dirty="0" smtClean="0">
                          <a:latin typeface="+mn-lt"/>
                        </a:rPr>
                        <a:t>300%</a:t>
                      </a:r>
                      <a:endParaRPr lang="zh-CN" altLang="en-US" sz="1200" dirty="0">
                        <a:latin typeface="+mn-lt"/>
                      </a:endParaRPr>
                    </a:p>
                  </a:txBody>
                  <a:tcPr anchor="ctr"/>
                </a:tc>
                <a:tc>
                  <a:txBody>
                    <a:bodyPr/>
                    <a:lstStyle/>
                    <a:p>
                      <a:pPr algn="ctr"/>
                      <a:r>
                        <a:rPr lang="en-US" altLang="zh-CN" sz="1200" dirty="0" smtClean="0">
                          <a:solidFill>
                            <a:srgbClr val="FF0000"/>
                          </a:solidFill>
                          <a:latin typeface="+mn-lt"/>
                        </a:rPr>
                        <a:t>0.157</a:t>
                      </a:r>
                      <a:endParaRPr lang="zh-CN" altLang="en-US" sz="1200" dirty="0">
                        <a:solidFill>
                          <a:srgbClr val="FF0000"/>
                        </a:solidFill>
                        <a:latin typeface="+mn-lt"/>
                      </a:endParaRPr>
                    </a:p>
                  </a:txBody>
                  <a:tcPr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1080</a:t>
                      </a:r>
                      <a:endParaRPr lang="zh-CN" altLang="en-US" sz="1200" dirty="0">
                        <a:latin typeface="+mn-lt"/>
                      </a:endParaRPr>
                    </a:p>
                  </a:txBody>
                  <a:tcPr anchor="ctr"/>
                </a:tc>
                <a:tc>
                  <a:txBody>
                    <a:bodyPr/>
                    <a:lstStyle/>
                    <a:p>
                      <a:pPr algn="ctr" fontAlgn="ctr"/>
                      <a:r>
                        <a:rPr lang="en-US" altLang="zh-CN" sz="1200" b="0" i="0" u="none" strike="noStrike" dirty="0">
                          <a:latin typeface="Calibri"/>
                        </a:rPr>
                        <a:t>136.17 </a:t>
                      </a:r>
                    </a:p>
                  </a:txBody>
                  <a:tcPr marL="0" marR="0" marT="0" marB="0" anchor="ctr"/>
                </a:tc>
                <a:tc>
                  <a:txBody>
                    <a:bodyPr/>
                    <a:lstStyle/>
                    <a:p>
                      <a:pPr algn="ctr" fontAlgn="ctr"/>
                      <a:r>
                        <a:rPr lang="en-US" altLang="zh-CN" sz="1200" b="0" i="0" u="none" strike="noStrike" dirty="0">
                          <a:latin typeface="Calibri"/>
                        </a:rPr>
                        <a:t>135.37 </a:t>
                      </a:r>
                    </a:p>
                  </a:txBody>
                  <a:tcPr marL="0" marR="0" marT="0" marB="0" anchor="ctr"/>
                </a:tc>
                <a:extLst>
                  <a:ext uri="{0D108BD9-81ED-4DB2-BD59-A6C34878D82A}">
                    <a16:rowId xmlns="" xmlns:a16="http://schemas.microsoft.com/office/drawing/2014/main" val="10009"/>
                  </a:ext>
                </a:extLst>
              </a:tr>
              <a:tr h="310454">
                <a:tc rowSpan="2">
                  <a:txBody>
                    <a:bodyPr/>
                    <a:lstStyle/>
                    <a:p>
                      <a:pPr algn="ctr"/>
                      <a:r>
                        <a:rPr lang="en-US" altLang="zh-CN" sz="1200" dirty="0" smtClean="0">
                          <a:latin typeface="+mn-lt"/>
                        </a:rPr>
                        <a:t>LDS-SVE</a:t>
                      </a:r>
                      <a:endParaRPr lang="zh-CN" altLang="en-US" sz="1200"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i="0" u="none" strike="noStrike" dirty="0" smtClean="0">
                          <a:latin typeface="+mn-lt"/>
                        </a:rPr>
                        <a:t>150%</a:t>
                      </a:r>
                    </a:p>
                  </a:txBody>
                  <a:tcPr anchor="ctr"/>
                </a:tc>
                <a:tc>
                  <a:txBody>
                    <a:bodyPr/>
                    <a:lstStyle/>
                    <a:p>
                      <a:pPr algn="ctr"/>
                      <a:r>
                        <a:rPr lang="en-US" altLang="zh-CN" sz="1200" dirty="0" smtClean="0">
                          <a:latin typeface="+mn-lt"/>
                        </a:rPr>
                        <a:t>0.375</a:t>
                      </a:r>
                      <a:endParaRPr lang="zh-CN" altLang="en-US" sz="1200" dirty="0">
                        <a:latin typeface="+mn-lt"/>
                      </a:endParaRPr>
                    </a:p>
                  </a:txBody>
                  <a:tcPr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360</a:t>
                      </a:r>
                      <a:endParaRPr lang="zh-CN" altLang="en-US" sz="1200" dirty="0">
                        <a:latin typeface="+mn-lt"/>
                      </a:endParaRPr>
                    </a:p>
                  </a:txBody>
                  <a:tcPr anchor="ctr"/>
                </a:tc>
                <a:tc>
                  <a:txBody>
                    <a:bodyPr/>
                    <a:lstStyle/>
                    <a:p>
                      <a:pPr algn="ctr" fontAlgn="ctr"/>
                      <a:r>
                        <a:rPr lang="en-US" altLang="zh-CN" sz="1200" b="0" i="0" u="none" strike="noStrike" dirty="0" smtClean="0">
                          <a:latin typeface="Calibri"/>
                        </a:rPr>
                        <a:t>[134.24, 134.44]</a:t>
                      </a:r>
                      <a:endParaRPr lang="en-US" altLang="zh-CN" sz="1200" b="0" i="0" u="none" strike="noStrike" dirty="0">
                        <a:latin typeface="Calibri"/>
                      </a:endParaRPr>
                    </a:p>
                  </a:txBody>
                  <a:tcPr marL="0" marR="0" marT="0" marB="0" anchor="ctr"/>
                </a:tc>
                <a:tc>
                  <a:txBody>
                    <a:bodyPr/>
                    <a:lstStyle/>
                    <a:p>
                      <a:pPr algn="ctr"/>
                      <a:r>
                        <a:rPr lang="en-US" altLang="zh-CN" sz="1200" dirty="0" smtClean="0">
                          <a:latin typeface="+mn-lt"/>
                        </a:rPr>
                        <a:t>[132.84, 133.34]</a:t>
                      </a:r>
                      <a:endParaRPr lang="zh-CN" altLang="en-US" sz="1200" dirty="0">
                        <a:latin typeface="+mn-lt"/>
                      </a:endParaRPr>
                    </a:p>
                  </a:txBody>
                  <a:tcPr anchor="ctr"/>
                </a:tc>
                <a:extLst>
                  <a:ext uri="{0D108BD9-81ED-4DB2-BD59-A6C34878D82A}">
                    <a16:rowId xmlns="" xmlns:a16="http://schemas.microsoft.com/office/drawing/2014/main" val="10010"/>
                  </a:ext>
                </a:extLst>
              </a:tr>
              <a:tr h="310454">
                <a:tc vMerge="1">
                  <a:txBody>
                    <a:bodyPr/>
                    <a:lstStyle/>
                    <a:p>
                      <a:pPr algn="ctr"/>
                      <a:endParaRPr lang="zh-CN" altLang="en-US" sz="1200" dirty="0">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0" i="0" u="none" strike="noStrike" dirty="0" smtClean="0">
                          <a:latin typeface="+mn-lt"/>
                        </a:rPr>
                        <a:t>150%</a:t>
                      </a:r>
                    </a:p>
                  </a:txBody>
                  <a:tcPr anchor="ctr"/>
                </a:tc>
                <a:tc>
                  <a:txBody>
                    <a:bodyPr/>
                    <a:lstStyle/>
                    <a:p>
                      <a:pPr algn="ctr"/>
                      <a:r>
                        <a:rPr lang="en-US" altLang="zh-CN" sz="1200" dirty="0" smtClean="0">
                          <a:latin typeface="+mn-lt"/>
                        </a:rPr>
                        <a:t>0.375</a:t>
                      </a:r>
                      <a:endParaRPr lang="zh-CN" altLang="en-US" sz="1200" dirty="0">
                        <a:latin typeface="+mn-lt"/>
                      </a:endParaRPr>
                    </a:p>
                  </a:txBody>
                  <a:tcPr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1080</a:t>
                      </a:r>
                      <a:endParaRPr lang="zh-CN" altLang="en-US" sz="1200" dirty="0">
                        <a:latin typeface="+mn-lt"/>
                      </a:endParaRPr>
                    </a:p>
                  </a:txBody>
                  <a:tcPr anchor="ctr"/>
                </a:tc>
                <a:tc>
                  <a:txBody>
                    <a:bodyPr/>
                    <a:lstStyle/>
                    <a:p>
                      <a:pPr algn="ctr"/>
                      <a:r>
                        <a:rPr lang="en-US" altLang="zh-CN" sz="1200" dirty="0" smtClean="0">
                          <a:latin typeface="+mn-lt"/>
                        </a:rPr>
                        <a:t>[129.87, 130.87]</a:t>
                      </a:r>
                      <a:endParaRPr lang="zh-CN" altLang="en-US" sz="1200" dirty="0">
                        <a:latin typeface="+mn-lt"/>
                      </a:endParaRPr>
                    </a:p>
                  </a:txBody>
                  <a:tcPr anchor="ctr"/>
                </a:tc>
                <a:tc>
                  <a:txBody>
                    <a:bodyPr/>
                    <a:lstStyle/>
                    <a:p>
                      <a:pPr algn="ctr"/>
                      <a:r>
                        <a:rPr lang="en-US" altLang="zh-CN" sz="1200" dirty="0" smtClean="0">
                          <a:latin typeface="+mn-lt"/>
                        </a:rPr>
                        <a:t>[128.97, 129.27]</a:t>
                      </a:r>
                      <a:endParaRPr lang="zh-CN" altLang="en-US" sz="1200" dirty="0">
                        <a:latin typeface="+mn-lt"/>
                      </a:endParaRPr>
                    </a:p>
                  </a:txBody>
                  <a:tcPr anchor="ctr"/>
                </a:tc>
                <a:extLst>
                  <a:ext uri="{0D108BD9-81ED-4DB2-BD59-A6C34878D82A}">
                    <a16:rowId xmlns="" xmlns:a16="http://schemas.microsoft.com/office/drawing/2014/main" val="10011"/>
                  </a:ext>
                </a:extLst>
              </a:tr>
              <a:tr h="310454">
                <a:tc rowSpan="6">
                  <a:txBody>
                    <a:bodyPr/>
                    <a:lstStyle/>
                    <a:p>
                      <a:pPr algn="ctr"/>
                      <a:r>
                        <a:rPr lang="en-US" altLang="zh-CN" sz="1200" dirty="0" smtClean="0">
                          <a:latin typeface="+mn-lt"/>
                        </a:rPr>
                        <a:t>NCMA</a:t>
                      </a:r>
                      <a:endParaRPr lang="zh-CN" altLang="en-US" sz="1200" dirty="0">
                        <a:latin typeface="+mn-lt"/>
                      </a:endParaRPr>
                    </a:p>
                  </a:txBody>
                  <a:tcPr anchor="ctr"/>
                </a:tc>
                <a:tc>
                  <a:txBody>
                    <a:bodyPr/>
                    <a:lstStyle/>
                    <a:p>
                      <a:pPr algn="ctr"/>
                      <a:r>
                        <a:rPr lang="en-US" altLang="zh-CN" sz="1200" dirty="0" smtClean="0">
                          <a:latin typeface="+mn-lt"/>
                        </a:rPr>
                        <a:t>400%</a:t>
                      </a:r>
                      <a:endParaRPr lang="zh-CN" altLang="en-US" sz="1200" dirty="0">
                        <a:latin typeface="+mn-lt"/>
                      </a:endParaRPr>
                    </a:p>
                  </a:txBody>
                  <a:tcPr anchor="ctr"/>
                </a:tc>
                <a:tc>
                  <a:txBody>
                    <a:bodyPr/>
                    <a:lstStyle/>
                    <a:p>
                      <a:pPr algn="ctr"/>
                      <a:r>
                        <a:rPr lang="en-US" altLang="zh-CN" sz="1200" dirty="0" smtClean="0">
                          <a:solidFill>
                            <a:srgbClr val="FF0000"/>
                          </a:solidFill>
                          <a:latin typeface="+mn-lt"/>
                        </a:rPr>
                        <a:t>0.0625</a:t>
                      </a:r>
                      <a:endParaRPr lang="zh-CN" altLang="en-US" sz="1200" dirty="0">
                        <a:solidFill>
                          <a:srgbClr val="FF0000"/>
                        </a:solidFill>
                        <a:latin typeface="+mn-lt"/>
                      </a:endParaRPr>
                    </a:p>
                  </a:txBody>
                  <a:tcPr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720</a:t>
                      </a:r>
                      <a:endParaRPr lang="zh-CN" altLang="en-US" sz="1200" dirty="0">
                        <a:latin typeface="+mn-lt"/>
                      </a:endParaRPr>
                    </a:p>
                  </a:txBody>
                  <a:tcPr anchor="ctr"/>
                </a:tc>
                <a:tc>
                  <a:txBody>
                    <a:bodyPr/>
                    <a:lstStyle/>
                    <a:p>
                      <a:pPr algn="ctr"/>
                      <a:r>
                        <a:rPr lang="en-US" altLang="zh-CN" sz="1200" dirty="0" smtClean="0">
                          <a:latin typeface="+mn-lt"/>
                        </a:rPr>
                        <a:t>145.13</a:t>
                      </a:r>
                      <a:endParaRPr lang="zh-CN" altLang="en-US" sz="1200" dirty="0">
                        <a:latin typeface="+mn-lt"/>
                      </a:endParaRPr>
                    </a:p>
                  </a:txBody>
                  <a:tcPr anchor="ctr"/>
                </a:tc>
                <a:tc>
                  <a:txBody>
                    <a:bodyPr/>
                    <a:lstStyle/>
                    <a:p>
                      <a:pPr algn="ctr"/>
                      <a:r>
                        <a:rPr lang="en-US" altLang="zh-CN" sz="1200" dirty="0" smtClean="0">
                          <a:latin typeface="+mn-lt"/>
                        </a:rPr>
                        <a:t>-</a:t>
                      </a:r>
                      <a:endParaRPr lang="zh-CN" altLang="en-US" sz="1200" dirty="0">
                        <a:latin typeface="+mn-lt"/>
                      </a:endParaRPr>
                    </a:p>
                  </a:txBody>
                  <a:tcPr anchor="ctr"/>
                </a:tc>
                <a:extLst>
                  <a:ext uri="{0D108BD9-81ED-4DB2-BD59-A6C34878D82A}">
                    <a16:rowId xmlns="" xmlns:a16="http://schemas.microsoft.com/office/drawing/2014/main" val="10012"/>
                  </a:ext>
                </a:extLst>
              </a:tr>
              <a:tr h="310454">
                <a:tc vMerge="1">
                  <a:txBody>
                    <a:bodyPr/>
                    <a:lstStyle/>
                    <a:p>
                      <a:endParaRPr lang="zh-CN" altLang="en-US"/>
                    </a:p>
                  </a:txBody>
                  <a:tcPr/>
                </a:tc>
                <a:tc>
                  <a:txBody>
                    <a:bodyPr/>
                    <a:lstStyle/>
                    <a:p>
                      <a:pPr algn="ctr"/>
                      <a:r>
                        <a:rPr lang="en-US" altLang="zh-CN" sz="1200" dirty="0" smtClean="0">
                          <a:latin typeface="+mn-lt"/>
                        </a:rPr>
                        <a:t>600%</a:t>
                      </a:r>
                      <a:endParaRPr lang="zh-CN" altLang="en-US" sz="1200" dirty="0">
                        <a:latin typeface="+mn-lt"/>
                      </a:endParaRPr>
                    </a:p>
                  </a:txBody>
                  <a:tcPr anchor="ctr"/>
                </a:tc>
                <a:tc>
                  <a:txBody>
                    <a:bodyPr/>
                    <a:lstStyle/>
                    <a:p>
                      <a:pPr algn="ctr"/>
                      <a:r>
                        <a:rPr lang="en-US" altLang="zh-CN" sz="1200" dirty="0" smtClean="0">
                          <a:solidFill>
                            <a:srgbClr val="FF0000"/>
                          </a:solidFill>
                          <a:latin typeface="+mn-lt"/>
                        </a:rPr>
                        <a:t>0.0625</a:t>
                      </a:r>
                      <a:endParaRPr lang="zh-CN" altLang="en-US" sz="1200" dirty="0">
                        <a:solidFill>
                          <a:srgbClr val="FF0000"/>
                        </a:solidFill>
                        <a:latin typeface="+mn-lt"/>
                      </a:endParaRPr>
                    </a:p>
                  </a:txBody>
                  <a:tcPr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720</a:t>
                      </a:r>
                      <a:endParaRPr lang="zh-CN" altLang="en-US" sz="1200" dirty="0">
                        <a:latin typeface="+mn-lt"/>
                      </a:endParaRPr>
                    </a:p>
                  </a:txBody>
                  <a:tcPr anchor="ctr"/>
                </a:tc>
                <a:tc>
                  <a:txBody>
                    <a:bodyPr/>
                    <a:lstStyle/>
                    <a:p>
                      <a:pPr algn="ctr"/>
                      <a:r>
                        <a:rPr lang="en-US" altLang="zh-CN" sz="1200" dirty="0" smtClean="0">
                          <a:latin typeface="+mn-lt"/>
                        </a:rPr>
                        <a:t>145.03</a:t>
                      </a:r>
                      <a:endParaRPr lang="zh-CN" altLang="en-US" sz="1200" dirty="0">
                        <a:latin typeface="+mn-lt"/>
                      </a:endParaRPr>
                    </a:p>
                  </a:txBody>
                  <a:tcPr anchor="ctr"/>
                </a:tc>
                <a:tc>
                  <a:txBody>
                    <a:bodyPr/>
                    <a:lstStyle/>
                    <a:p>
                      <a:pPr algn="ctr"/>
                      <a:r>
                        <a:rPr lang="en-US" altLang="zh-CN" sz="1200" dirty="0" smtClean="0">
                          <a:latin typeface="+mn-lt"/>
                        </a:rPr>
                        <a:t>-</a:t>
                      </a:r>
                      <a:endParaRPr lang="zh-CN" altLang="en-US" sz="1200" dirty="0">
                        <a:latin typeface="+mn-lt"/>
                      </a:endParaRPr>
                    </a:p>
                  </a:txBody>
                  <a:tcPr anchor="ctr"/>
                </a:tc>
                <a:extLst>
                  <a:ext uri="{0D108BD9-81ED-4DB2-BD59-A6C34878D82A}">
                    <a16:rowId xmlns="" xmlns:a16="http://schemas.microsoft.com/office/drawing/2014/main" val="10013"/>
                  </a:ext>
                </a:extLst>
              </a:tr>
              <a:tr h="310454">
                <a:tc vMerge="1">
                  <a:txBody>
                    <a:bodyPr/>
                    <a:lstStyle/>
                    <a:p>
                      <a:endParaRPr lang="zh-CN" altLang="en-US"/>
                    </a:p>
                  </a:txBody>
                  <a:tcPr/>
                </a:tc>
                <a:tc>
                  <a:txBody>
                    <a:bodyPr/>
                    <a:lstStyle/>
                    <a:p>
                      <a:pPr algn="ctr"/>
                      <a:r>
                        <a:rPr lang="en-US" altLang="zh-CN" sz="1200" dirty="0" smtClean="0">
                          <a:latin typeface="+mn-lt"/>
                        </a:rPr>
                        <a:t>800%</a:t>
                      </a:r>
                      <a:endParaRPr lang="zh-CN" altLang="en-US" sz="1200" dirty="0">
                        <a:latin typeface="+mn-lt"/>
                      </a:endParaRPr>
                    </a:p>
                  </a:txBody>
                  <a:tcPr anchor="ctr"/>
                </a:tc>
                <a:tc>
                  <a:txBody>
                    <a:bodyPr/>
                    <a:lstStyle/>
                    <a:p>
                      <a:pPr algn="ctr"/>
                      <a:r>
                        <a:rPr lang="en-US" altLang="zh-CN" sz="1200" dirty="0" smtClean="0">
                          <a:solidFill>
                            <a:srgbClr val="FF0000"/>
                          </a:solidFill>
                          <a:latin typeface="+mn-lt"/>
                        </a:rPr>
                        <a:t>0.0625</a:t>
                      </a:r>
                      <a:endParaRPr lang="zh-CN" altLang="en-US" sz="1200" dirty="0">
                        <a:solidFill>
                          <a:srgbClr val="FF0000"/>
                        </a:solidFill>
                        <a:latin typeface="+mn-lt"/>
                      </a:endParaRPr>
                    </a:p>
                  </a:txBody>
                  <a:tcPr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720</a:t>
                      </a:r>
                      <a:endParaRPr lang="zh-CN" altLang="en-US" sz="1200" dirty="0">
                        <a:latin typeface="+mn-lt"/>
                      </a:endParaRPr>
                    </a:p>
                  </a:txBody>
                  <a:tcPr anchor="ctr"/>
                </a:tc>
                <a:tc>
                  <a:txBody>
                    <a:bodyPr/>
                    <a:lstStyle/>
                    <a:p>
                      <a:pPr algn="ctr"/>
                      <a:r>
                        <a:rPr lang="en-US" altLang="zh-CN" sz="1200" dirty="0" smtClean="0">
                          <a:latin typeface="+mn-lt"/>
                        </a:rPr>
                        <a:t>144.93</a:t>
                      </a:r>
                      <a:endParaRPr lang="zh-CN" altLang="en-US" sz="1200" dirty="0">
                        <a:latin typeface="+mn-lt"/>
                      </a:endParaRPr>
                    </a:p>
                  </a:txBody>
                  <a:tcPr anchor="ctr"/>
                </a:tc>
                <a:tc>
                  <a:txBody>
                    <a:bodyPr/>
                    <a:lstStyle/>
                    <a:p>
                      <a:pPr algn="ctr"/>
                      <a:r>
                        <a:rPr lang="en-US" altLang="zh-CN" sz="1200" dirty="0" smtClean="0">
                          <a:latin typeface="+mn-lt"/>
                        </a:rPr>
                        <a:t>-</a:t>
                      </a:r>
                      <a:endParaRPr lang="zh-CN" altLang="en-US" sz="1200" dirty="0">
                        <a:latin typeface="+mn-lt"/>
                      </a:endParaRPr>
                    </a:p>
                  </a:txBody>
                  <a:tcPr anchor="ctr"/>
                </a:tc>
                <a:extLst>
                  <a:ext uri="{0D108BD9-81ED-4DB2-BD59-A6C34878D82A}">
                    <a16:rowId xmlns="" xmlns:a16="http://schemas.microsoft.com/office/drawing/2014/main" val="10014"/>
                  </a:ext>
                </a:extLst>
              </a:tr>
              <a:tr h="310454">
                <a:tc vMerge="1">
                  <a:txBody>
                    <a:bodyPr/>
                    <a:lstStyle/>
                    <a:p>
                      <a:pPr algn="ctr"/>
                      <a:endParaRPr lang="zh-CN" altLang="en-US" sz="1200" dirty="0">
                        <a:latin typeface="+mn-lt"/>
                      </a:endParaRPr>
                    </a:p>
                  </a:txBody>
                  <a:tcPr anchor="ctr"/>
                </a:tc>
                <a:tc>
                  <a:txBody>
                    <a:bodyPr/>
                    <a:lstStyle/>
                    <a:p>
                      <a:pPr algn="ctr"/>
                      <a:r>
                        <a:rPr lang="en-US" altLang="zh-CN" sz="1200" dirty="0" smtClean="0">
                          <a:latin typeface="+mn-lt"/>
                        </a:rPr>
                        <a:t>400%</a:t>
                      </a:r>
                      <a:endParaRPr lang="zh-CN" altLang="en-US" sz="1200" dirty="0">
                        <a:latin typeface="+mn-lt"/>
                      </a:endParaRPr>
                    </a:p>
                  </a:txBody>
                  <a:tcPr anchor="ctr"/>
                </a:tc>
                <a:tc>
                  <a:txBody>
                    <a:bodyPr/>
                    <a:lstStyle/>
                    <a:p>
                      <a:pPr algn="ctr"/>
                      <a:r>
                        <a:rPr lang="en-US" altLang="zh-CN" sz="1200" dirty="0" smtClean="0">
                          <a:solidFill>
                            <a:srgbClr val="FF0000"/>
                          </a:solidFill>
                          <a:latin typeface="+mn-lt"/>
                        </a:rPr>
                        <a:t>0.25</a:t>
                      </a:r>
                      <a:endParaRPr lang="zh-CN" altLang="en-US" sz="1200" dirty="0">
                        <a:solidFill>
                          <a:srgbClr val="FF0000"/>
                        </a:solidFill>
                        <a:latin typeface="+mn-lt"/>
                      </a:endParaRPr>
                    </a:p>
                  </a:txBody>
                  <a:tcPr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720</a:t>
                      </a:r>
                      <a:endParaRPr lang="zh-CN" altLang="en-US" sz="1200" dirty="0">
                        <a:latin typeface="+mn-lt"/>
                      </a:endParaRPr>
                    </a:p>
                  </a:txBody>
                  <a:tcPr anchor="ctr"/>
                </a:tc>
                <a:tc>
                  <a:txBody>
                    <a:bodyPr/>
                    <a:lstStyle/>
                    <a:p>
                      <a:pPr algn="ctr"/>
                      <a:r>
                        <a:rPr lang="en-US" altLang="zh-CN" sz="1200" dirty="0" smtClean="0">
                          <a:latin typeface="+mn-lt"/>
                        </a:rPr>
                        <a:t>138.83</a:t>
                      </a:r>
                      <a:endParaRPr lang="zh-CN" altLang="en-US" sz="1200" dirty="0">
                        <a:latin typeface="+mn-lt"/>
                      </a:endParaRPr>
                    </a:p>
                  </a:txBody>
                  <a:tcPr anchor="ctr"/>
                </a:tc>
                <a:tc>
                  <a:txBody>
                    <a:bodyPr/>
                    <a:lstStyle/>
                    <a:p>
                      <a:pPr algn="ctr"/>
                      <a:r>
                        <a:rPr lang="en-US" altLang="zh-CN" sz="1200" dirty="0" smtClean="0">
                          <a:latin typeface="+mn-lt"/>
                        </a:rPr>
                        <a:t>-</a:t>
                      </a:r>
                      <a:endParaRPr lang="zh-CN" altLang="en-US" sz="1200" dirty="0">
                        <a:latin typeface="+mn-lt"/>
                      </a:endParaRPr>
                    </a:p>
                  </a:txBody>
                  <a:tcPr anchor="ctr"/>
                </a:tc>
                <a:extLst>
                  <a:ext uri="{0D108BD9-81ED-4DB2-BD59-A6C34878D82A}">
                    <a16:rowId xmlns="" xmlns:a16="http://schemas.microsoft.com/office/drawing/2014/main" val="10015"/>
                  </a:ext>
                </a:extLst>
              </a:tr>
              <a:tr h="310454">
                <a:tc vMerge="1">
                  <a:txBody>
                    <a:bodyPr/>
                    <a:lstStyle/>
                    <a:p>
                      <a:pPr algn="ctr"/>
                      <a:endParaRPr lang="zh-CN" altLang="en-US" sz="1200" dirty="0">
                        <a:latin typeface="+mn-lt"/>
                      </a:endParaRPr>
                    </a:p>
                  </a:txBody>
                  <a:tcPr anchor="ctr"/>
                </a:tc>
                <a:tc>
                  <a:txBody>
                    <a:bodyPr/>
                    <a:lstStyle/>
                    <a:p>
                      <a:pPr algn="ctr"/>
                      <a:r>
                        <a:rPr lang="en-US" altLang="zh-CN" sz="1200" dirty="0" smtClean="0">
                          <a:latin typeface="+mn-lt"/>
                        </a:rPr>
                        <a:t>600%</a:t>
                      </a:r>
                      <a:endParaRPr lang="zh-CN" altLang="en-US" sz="1200" dirty="0">
                        <a:latin typeface="+mn-lt"/>
                      </a:endParaRPr>
                    </a:p>
                  </a:txBody>
                  <a:tcPr anchor="ctr"/>
                </a:tc>
                <a:tc>
                  <a:txBody>
                    <a:bodyPr/>
                    <a:lstStyle/>
                    <a:p>
                      <a:pPr algn="ctr"/>
                      <a:r>
                        <a:rPr lang="en-US" altLang="zh-CN" sz="1200" dirty="0" smtClean="0">
                          <a:solidFill>
                            <a:srgbClr val="FF0000"/>
                          </a:solidFill>
                          <a:latin typeface="+mn-lt"/>
                        </a:rPr>
                        <a:t>0.25</a:t>
                      </a:r>
                      <a:endParaRPr lang="zh-CN" altLang="en-US" sz="1200" dirty="0">
                        <a:solidFill>
                          <a:srgbClr val="FF0000"/>
                        </a:solidFill>
                        <a:latin typeface="+mn-lt"/>
                      </a:endParaRPr>
                    </a:p>
                  </a:txBody>
                  <a:tcPr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720</a:t>
                      </a:r>
                      <a:endParaRPr lang="zh-CN" altLang="en-US" sz="1200" dirty="0">
                        <a:latin typeface="+mn-lt"/>
                      </a:endParaRPr>
                    </a:p>
                  </a:txBody>
                  <a:tcPr anchor="ctr"/>
                </a:tc>
                <a:tc>
                  <a:txBody>
                    <a:bodyPr/>
                    <a:lstStyle/>
                    <a:p>
                      <a:pPr algn="ctr"/>
                      <a:r>
                        <a:rPr lang="en-US" altLang="zh-CN" sz="1200" dirty="0" smtClean="0">
                          <a:latin typeface="+mn-lt"/>
                        </a:rPr>
                        <a:t>138,66</a:t>
                      </a:r>
                      <a:endParaRPr lang="zh-CN" altLang="en-US" sz="1200" dirty="0">
                        <a:latin typeface="+mn-lt"/>
                      </a:endParaRPr>
                    </a:p>
                  </a:txBody>
                  <a:tcPr anchor="ctr"/>
                </a:tc>
                <a:tc>
                  <a:txBody>
                    <a:bodyPr/>
                    <a:lstStyle/>
                    <a:p>
                      <a:pPr algn="ctr"/>
                      <a:r>
                        <a:rPr lang="en-US" altLang="zh-CN" sz="1200" dirty="0" smtClean="0">
                          <a:latin typeface="+mn-lt"/>
                        </a:rPr>
                        <a:t>-</a:t>
                      </a:r>
                      <a:endParaRPr lang="zh-CN" altLang="en-US" sz="1200" dirty="0">
                        <a:latin typeface="+mn-lt"/>
                      </a:endParaRPr>
                    </a:p>
                  </a:txBody>
                  <a:tcPr anchor="ctr"/>
                </a:tc>
                <a:extLst>
                  <a:ext uri="{0D108BD9-81ED-4DB2-BD59-A6C34878D82A}">
                    <a16:rowId xmlns="" xmlns:a16="http://schemas.microsoft.com/office/drawing/2014/main" val="10016"/>
                  </a:ext>
                </a:extLst>
              </a:tr>
              <a:tr h="310454">
                <a:tc vMerge="1">
                  <a:txBody>
                    <a:bodyPr/>
                    <a:lstStyle/>
                    <a:p>
                      <a:pPr algn="ctr"/>
                      <a:endParaRPr lang="zh-CN" altLang="en-US" sz="1200" dirty="0">
                        <a:latin typeface="+mn-lt"/>
                      </a:endParaRPr>
                    </a:p>
                  </a:txBody>
                  <a:tcPr anchor="ctr"/>
                </a:tc>
                <a:tc>
                  <a:txBody>
                    <a:bodyPr/>
                    <a:lstStyle/>
                    <a:p>
                      <a:pPr algn="ctr"/>
                      <a:r>
                        <a:rPr lang="en-US" altLang="zh-CN" sz="1200" dirty="0" smtClean="0">
                          <a:latin typeface="+mn-lt"/>
                        </a:rPr>
                        <a:t>800%</a:t>
                      </a:r>
                      <a:endParaRPr lang="zh-CN" altLang="en-US" sz="1200" dirty="0">
                        <a:latin typeface="+mn-lt"/>
                      </a:endParaRPr>
                    </a:p>
                  </a:txBody>
                  <a:tcPr anchor="ctr"/>
                </a:tc>
                <a:tc>
                  <a:txBody>
                    <a:bodyPr/>
                    <a:lstStyle/>
                    <a:p>
                      <a:pPr algn="ctr"/>
                      <a:r>
                        <a:rPr lang="en-US" altLang="zh-CN" sz="1200" dirty="0" smtClean="0">
                          <a:solidFill>
                            <a:srgbClr val="FF0000"/>
                          </a:solidFill>
                          <a:latin typeface="+mn-lt"/>
                        </a:rPr>
                        <a:t>0.0625</a:t>
                      </a:r>
                      <a:endParaRPr lang="zh-CN" altLang="en-US" sz="1200" dirty="0">
                        <a:solidFill>
                          <a:srgbClr val="FF0000"/>
                        </a:solidFill>
                        <a:latin typeface="+mn-lt"/>
                      </a:endParaRPr>
                    </a:p>
                  </a:txBody>
                  <a:tcPr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720</a:t>
                      </a:r>
                      <a:endParaRPr lang="zh-CN" altLang="en-US" sz="1200" dirty="0">
                        <a:latin typeface="+mn-lt"/>
                      </a:endParaRPr>
                    </a:p>
                  </a:txBody>
                  <a:tcPr anchor="ctr"/>
                </a:tc>
                <a:tc>
                  <a:txBody>
                    <a:bodyPr/>
                    <a:lstStyle/>
                    <a:p>
                      <a:pPr algn="ctr"/>
                      <a:r>
                        <a:rPr lang="en-US" altLang="zh-CN" sz="1200" dirty="0" smtClean="0">
                          <a:latin typeface="+mn-lt"/>
                        </a:rPr>
                        <a:t>138.43</a:t>
                      </a:r>
                      <a:endParaRPr lang="zh-CN" altLang="en-US" sz="1200" dirty="0">
                        <a:latin typeface="+mn-lt"/>
                      </a:endParaRPr>
                    </a:p>
                  </a:txBody>
                  <a:tcPr anchor="ctr"/>
                </a:tc>
                <a:tc>
                  <a:txBody>
                    <a:bodyPr/>
                    <a:lstStyle/>
                    <a:p>
                      <a:pPr algn="ctr"/>
                      <a:r>
                        <a:rPr lang="en-US" altLang="zh-CN" sz="1200" dirty="0" smtClean="0">
                          <a:latin typeface="+mn-lt"/>
                        </a:rPr>
                        <a:t>-</a:t>
                      </a:r>
                      <a:endParaRPr lang="zh-CN" altLang="en-US" sz="1200" dirty="0">
                        <a:latin typeface="+mn-lt"/>
                      </a:endParaRPr>
                    </a:p>
                  </a:txBody>
                  <a:tcPr anchor="ctr"/>
                </a:tc>
                <a:extLst>
                  <a:ext uri="{0D108BD9-81ED-4DB2-BD59-A6C34878D82A}">
                    <a16:rowId xmlns="" xmlns:a16="http://schemas.microsoft.com/office/drawing/2014/main" val="10017"/>
                  </a:ext>
                </a:extLst>
              </a:tr>
            </a:tbl>
          </a:graphicData>
        </a:graphic>
      </p:graphicFrame>
      <p:sp>
        <p:nvSpPr>
          <p:cNvPr id="5" name="Title 1"/>
          <p:cNvSpPr txBox="1">
            <a:spLocks/>
          </p:cNvSpPr>
          <p:nvPr/>
        </p:nvSpPr>
        <p:spPr>
          <a:xfrm>
            <a:off x="457200" y="-171400"/>
            <a:ext cx="8229600" cy="1143000"/>
          </a:xfrm>
          <a:prstGeom prst="rect">
            <a:avLst/>
          </a:prstGeom>
        </p:spPr>
        <p:txBody>
          <a:bodyPr/>
          <a:lstStyle/>
          <a:p>
            <a:pPr algn="ctr">
              <a:spcBef>
                <a:spcPct val="0"/>
              </a:spcBef>
              <a:defRPr/>
            </a:pPr>
            <a:r>
              <a:rPr lang="en-US" sz="4400" dirty="0">
                <a:solidFill>
                  <a:prstClr val="black"/>
                </a:solidFill>
              </a:rPr>
              <a:t>Table 3 (1/2)</a:t>
            </a:r>
          </a:p>
        </p:txBody>
      </p:sp>
      <p:sp>
        <p:nvSpPr>
          <p:cNvPr id="4" name="矩形 3"/>
          <p:cNvSpPr/>
          <p:nvPr/>
        </p:nvSpPr>
        <p:spPr>
          <a:xfrm>
            <a:off x="539552" y="6372036"/>
            <a:ext cx="7992888" cy="369332"/>
          </a:xfrm>
          <a:prstGeom prst="rect">
            <a:avLst/>
          </a:prstGeom>
        </p:spPr>
        <p:txBody>
          <a:bodyPr wrap="square">
            <a:spAutoFit/>
          </a:bodyPr>
          <a:lstStyle/>
          <a:p>
            <a:pPr algn="ctr">
              <a:defRPr/>
            </a:pPr>
            <a:r>
              <a:rPr lang="en-US" altLang="zh-CN" b="1" dirty="0">
                <a:solidFill>
                  <a:prstClr val="black"/>
                </a:solidFill>
              </a:rPr>
              <a:t>Note: SNR is defined as received SNR per UE per RE per Rx antenna at </a:t>
            </a:r>
            <a:r>
              <a:rPr lang="en-US" altLang="zh-CN" b="1" dirty="0" err="1">
                <a:solidFill>
                  <a:prstClr val="black"/>
                </a:solidFill>
              </a:rPr>
              <a:t>eNB</a:t>
            </a:r>
            <a:endParaRPr lang="zh-CN" altLang="en-US" dirty="0">
              <a:solidFill>
                <a:prstClr val="black"/>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xmlns="" val="3582653788"/>
              </p:ext>
            </p:extLst>
          </p:nvPr>
        </p:nvGraphicFramePr>
        <p:xfrm>
          <a:off x="323528" y="692696"/>
          <a:ext cx="8038103" cy="7269480"/>
        </p:xfrm>
        <a:graphic>
          <a:graphicData uri="http://schemas.openxmlformats.org/drawingml/2006/table">
            <a:tbl>
              <a:tblPr firstRow="1" bandRow="1">
                <a:tableStyleId>{5940675A-B579-460E-94D1-54222C63F5DA}</a:tableStyleId>
              </a:tblPr>
              <a:tblGrid>
                <a:gridCol w="602858">
                  <a:extLst>
                    <a:ext uri="{9D8B030D-6E8A-4147-A177-3AD203B41FA5}">
                      <a16:colId xmlns="" xmlns:a16="http://schemas.microsoft.com/office/drawing/2014/main" val="20000"/>
                    </a:ext>
                  </a:extLst>
                </a:gridCol>
                <a:gridCol w="870794">
                  <a:extLst>
                    <a:ext uri="{9D8B030D-6E8A-4147-A177-3AD203B41FA5}">
                      <a16:colId xmlns="" xmlns:a16="http://schemas.microsoft.com/office/drawing/2014/main" val="20001"/>
                    </a:ext>
                  </a:extLst>
                </a:gridCol>
                <a:gridCol w="1102553">
                  <a:extLst>
                    <a:ext uri="{9D8B030D-6E8A-4147-A177-3AD203B41FA5}">
                      <a16:colId xmlns="" xmlns:a16="http://schemas.microsoft.com/office/drawing/2014/main" val="20002"/>
                    </a:ext>
                  </a:extLst>
                </a:gridCol>
                <a:gridCol w="906973">
                  <a:extLst>
                    <a:ext uri="{9D8B030D-6E8A-4147-A177-3AD203B41FA5}">
                      <a16:colId xmlns="" xmlns:a16="http://schemas.microsoft.com/office/drawing/2014/main" val="20003"/>
                    </a:ext>
                  </a:extLst>
                </a:gridCol>
                <a:gridCol w="795058">
                  <a:extLst>
                    <a:ext uri="{9D8B030D-6E8A-4147-A177-3AD203B41FA5}">
                      <a16:colId xmlns="" xmlns:a16="http://schemas.microsoft.com/office/drawing/2014/main" val="20004"/>
                    </a:ext>
                  </a:extLst>
                </a:gridCol>
                <a:gridCol w="1879933">
                  <a:extLst>
                    <a:ext uri="{9D8B030D-6E8A-4147-A177-3AD203B41FA5}">
                      <a16:colId xmlns="" xmlns:a16="http://schemas.microsoft.com/office/drawing/2014/main" val="20005"/>
                    </a:ext>
                  </a:extLst>
                </a:gridCol>
                <a:gridCol w="1879934">
                  <a:extLst>
                    <a:ext uri="{9D8B030D-6E8A-4147-A177-3AD203B41FA5}">
                      <a16:colId xmlns="" xmlns:a16="http://schemas.microsoft.com/office/drawing/2014/main" val="20006"/>
                    </a:ext>
                  </a:extLst>
                </a:gridCol>
              </a:tblGrid>
              <a:tr h="263921">
                <a:tc>
                  <a:txBody>
                    <a:bodyPr/>
                    <a:lstStyle/>
                    <a:p>
                      <a:pPr algn="ctr"/>
                      <a:r>
                        <a:rPr lang="en-US" altLang="zh-CN" sz="1100" dirty="0" smtClean="0"/>
                        <a:t>Scheme</a:t>
                      </a:r>
                      <a:endParaRPr lang="zh-CN" altLang="en-US" sz="1100" dirty="0"/>
                    </a:p>
                  </a:txBody>
                  <a:tcPr anchor="ctr">
                    <a:solidFill>
                      <a:schemeClr val="accent6">
                        <a:lumMod val="40000"/>
                        <a:lumOff val="60000"/>
                      </a:schemeClr>
                    </a:solidFill>
                  </a:tcPr>
                </a:tc>
                <a:tc>
                  <a:txBody>
                    <a:bodyPr/>
                    <a:lstStyle/>
                    <a:p>
                      <a:pPr algn="ctr"/>
                      <a:r>
                        <a:rPr lang="en-US" altLang="zh-CN" sz="1100" dirty="0" smtClean="0"/>
                        <a:t>Overloading</a:t>
                      </a:r>
                      <a:r>
                        <a:rPr lang="en-US" altLang="zh-CN" sz="1100" baseline="0" dirty="0" smtClean="0"/>
                        <a:t> Factor</a:t>
                      </a:r>
                      <a:endParaRPr lang="zh-CN" altLang="en-US" sz="1100" dirty="0"/>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t>SE region (</a:t>
                      </a:r>
                      <a:r>
                        <a:rPr lang="en-US" altLang="zh-CN" sz="1100" dirty="0" smtClean="0">
                          <a:solidFill>
                            <a:srgbClr val="FF0000"/>
                          </a:solidFill>
                        </a:rPr>
                        <a:t>bits/RE</a:t>
                      </a:r>
                      <a:r>
                        <a:rPr lang="en-US" altLang="zh-CN" sz="1100" dirty="0" smtClean="0"/>
                        <a:t>)</a:t>
                      </a:r>
                      <a:endParaRPr lang="zh-CN" altLang="en-US" sz="1100" dirty="0"/>
                    </a:p>
                  </a:txBody>
                  <a:tcPr anchor="ctr">
                    <a:solidFill>
                      <a:schemeClr val="accent6">
                        <a:lumMod val="40000"/>
                        <a:lumOff val="60000"/>
                      </a:schemeClr>
                    </a:solidFill>
                  </a:tcPr>
                </a:tc>
                <a:tc>
                  <a:txBody>
                    <a:bodyPr/>
                    <a:lstStyle/>
                    <a:p>
                      <a:pPr algn="ctr"/>
                      <a:r>
                        <a:rPr lang="en-US" altLang="zh-CN" sz="1100" dirty="0" smtClean="0"/>
                        <a:t>Antenna Configuration</a:t>
                      </a:r>
                      <a:endParaRPr lang="zh-CN" altLang="en-US" sz="1100" dirty="0"/>
                    </a:p>
                  </a:txBody>
                  <a:tcPr anchor="ctr">
                    <a:solidFill>
                      <a:schemeClr val="accent6">
                        <a:lumMod val="40000"/>
                        <a:lumOff val="60000"/>
                      </a:schemeClr>
                    </a:solidFill>
                  </a:tcPr>
                </a:tc>
                <a:tc>
                  <a:txBody>
                    <a:bodyPr/>
                    <a:lstStyle/>
                    <a:p>
                      <a:pPr algn="ctr"/>
                      <a:r>
                        <a:rPr lang="en-US" altLang="zh-CN" sz="1100" dirty="0" smtClean="0"/>
                        <a:t>Bandwidth (KHz)</a:t>
                      </a:r>
                      <a:endParaRPr lang="zh-CN" altLang="en-US" sz="1100" dirty="0"/>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b="1" dirty="0" smtClean="0"/>
                        <a:t>MCL range</a:t>
                      </a:r>
                      <a:r>
                        <a:rPr lang="en-US" altLang="zh-CN" sz="1100" b="1" baseline="0" dirty="0" smtClean="0"/>
                        <a:t> </a:t>
                      </a:r>
                      <a:r>
                        <a:rPr lang="en-US" altLang="zh-CN" sz="1100" b="1" dirty="0" smtClean="0"/>
                        <a:t>of </a:t>
                      </a:r>
                      <a:r>
                        <a:rPr lang="en-US" altLang="zh-CN" sz="1100" b="1" dirty="0" err="1" smtClean="0"/>
                        <a:t>NoMA</a:t>
                      </a:r>
                      <a:r>
                        <a:rPr lang="en-US" altLang="zh-CN" sz="1100" b="1" dirty="0" smtClean="0"/>
                        <a:t> </a:t>
                      </a:r>
                      <a:r>
                        <a:rPr lang="en-US" altLang="zh-CN" sz="1100" b="1" baseline="0" dirty="0" smtClean="0"/>
                        <a:t>in dB</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b="1" baseline="0" dirty="0" smtClean="0"/>
                        <a:t> (Ideal Channel Estimation)</a:t>
                      </a:r>
                      <a:endParaRPr lang="zh-CN" altLang="en-US" sz="1100" dirty="0" smtClean="0"/>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b="1" dirty="0" smtClean="0"/>
                        <a:t>MCL range</a:t>
                      </a:r>
                      <a:r>
                        <a:rPr lang="en-US" altLang="zh-CN" sz="1100" b="1" baseline="0" dirty="0" smtClean="0"/>
                        <a:t> </a:t>
                      </a:r>
                      <a:r>
                        <a:rPr lang="en-US" altLang="zh-CN" sz="1100" b="1" dirty="0" smtClean="0"/>
                        <a:t>of </a:t>
                      </a:r>
                      <a:r>
                        <a:rPr lang="en-US" altLang="zh-CN" sz="1100" b="1" dirty="0" err="1" smtClean="0"/>
                        <a:t>NoMA</a:t>
                      </a:r>
                      <a:r>
                        <a:rPr lang="en-US" altLang="zh-CN" sz="1100" b="1" dirty="0" smtClean="0"/>
                        <a:t> </a:t>
                      </a:r>
                      <a:r>
                        <a:rPr lang="en-US" altLang="zh-CN" sz="1100" b="1" baseline="0" dirty="0" smtClean="0"/>
                        <a:t>in dB</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b="1" baseline="0" dirty="0" smtClean="0"/>
                        <a:t> (Realistic Channel Estimation)</a:t>
                      </a:r>
                      <a:endParaRPr lang="zh-CN" altLang="en-US" sz="1100" dirty="0" smtClean="0"/>
                    </a:p>
                  </a:txBody>
                  <a:tcPr anchor="ctr">
                    <a:solidFill>
                      <a:schemeClr val="accent6">
                        <a:lumMod val="40000"/>
                        <a:lumOff val="60000"/>
                      </a:schemeClr>
                    </a:solidFill>
                  </a:tcPr>
                </a:tc>
                <a:extLst>
                  <a:ext uri="{0D108BD9-81ED-4DB2-BD59-A6C34878D82A}">
                    <a16:rowId xmlns="" xmlns:a16="http://schemas.microsoft.com/office/drawing/2014/main" val="10000"/>
                  </a:ext>
                </a:extLst>
              </a:tr>
              <a:tr h="156299">
                <a:tc rowSpan="3">
                  <a:txBody>
                    <a:bodyPr/>
                    <a:lstStyle/>
                    <a:p>
                      <a:pPr algn="ctr"/>
                      <a:r>
                        <a:rPr lang="en-US" altLang="zh-CN" sz="1200" dirty="0" smtClean="0">
                          <a:latin typeface="+mn-lt"/>
                        </a:rPr>
                        <a:t>RSMA</a:t>
                      </a:r>
                      <a:endParaRPr lang="zh-CN" altLang="en-US" sz="1200" dirty="0">
                        <a:latin typeface="+mn-lt"/>
                      </a:endParaRPr>
                    </a:p>
                  </a:txBody>
                  <a:tcPr anchor="ctr"/>
                </a:tc>
                <a:tc>
                  <a:txBody>
                    <a:bodyPr/>
                    <a:lstStyle/>
                    <a:p>
                      <a:pPr algn="ctr"/>
                      <a:r>
                        <a:rPr lang="en-US" altLang="zh-CN" sz="1200" dirty="0" smtClean="0">
                          <a:latin typeface="+mn-lt"/>
                        </a:rPr>
                        <a:t>200%</a:t>
                      </a:r>
                      <a:endParaRPr lang="zh-CN" altLang="en-US" sz="1200" dirty="0">
                        <a:latin typeface="+mn-lt"/>
                      </a:endParaRPr>
                    </a:p>
                  </a:txBody>
                  <a:tcPr anchor="ctr"/>
                </a:tc>
                <a:tc>
                  <a:txBody>
                    <a:bodyPr/>
                    <a:lstStyle/>
                    <a:p>
                      <a:pPr algn="ctr"/>
                      <a:r>
                        <a:rPr lang="en-US" altLang="zh-CN" sz="1200" dirty="0" smtClean="0">
                          <a:solidFill>
                            <a:srgbClr val="FF0000"/>
                          </a:solidFill>
                          <a:latin typeface="+mn-lt"/>
                        </a:rPr>
                        <a:t>0.5</a:t>
                      </a:r>
                      <a:endParaRPr lang="zh-CN" altLang="en-US" sz="1200" dirty="0">
                        <a:solidFill>
                          <a:srgbClr val="FF0000"/>
                        </a:solidFill>
                        <a:latin typeface="+mn-lt"/>
                      </a:endParaRPr>
                    </a:p>
                  </a:txBody>
                  <a:tcPr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360</a:t>
                      </a:r>
                      <a:endParaRPr lang="zh-CN" altLang="en-US" sz="1200" dirty="0">
                        <a:latin typeface="+mn-lt"/>
                      </a:endParaRPr>
                    </a:p>
                  </a:txBody>
                  <a:tcPr anchor="ctr"/>
                </a:tc>
                <a:tc>
                  <a:txBody>
                    <a:bodyPr/>
                    <a:lstStyle/>
                    <a:p>
                      <a:pPr algn="ctr"/>
                      <a:r>
                        <a:rPr lang="en-US" altLang="zh-CN" sz="1200" dirty="0" smtClean="0">
                          <a:latin typeface="+mn-lt"/>
                        </a:rPr>
                        <a:t>136.14</a:t>
                      </a:r>
                      <a:endParaRPr lang="zh-CN" altLang="en-US" sz="1200" dirty="0">
                        <a:latin typeface="+mn-lt"/>
                      </a:endParaRPr>
                    </a:p>
                  </a:txBody>
                  <a:tcPr anchor="ctr"/>
                </a:tc>
                <a:tc>
                  <a:txBody>
                    <a:bodyPr/>
                    <a:lstStyle/>
                    <a:p>
                      <a:pPr algn="ctr"/>
                      <a:r>
                        <a:rPr lang="en-US" altLang="zh-CN" sz="1200" dirty="0" smtClean="0">
                          <a:latin typeface="+mn-lt"/>
                        </a:rPr>
                        <a:t>-</a:t>
                      </a:r>
                      <a:endParaRPr lang="zh-CN" altLang="en-US" sz="1200" dirty="0">
                        <a:latin typeface="+mn-lt"/>
                      </a:endParaRPr>
                    </a:p>
                  </a:txBody>
                  <a:tcPr anchor="ctr"/>
                </a:tc>
                <a:extLst>
                  <a:ext uri="{0D108BD9-81ED-4DB2-BD59-A6C34878D82A}">
                    <a16:rowId xmlns="" xmlns:a16="http://schemas.microsoft.com/office/drawing/2014/main" val="10001"/>
                  </a:ext>
                </a:extLst>
              </a:tr>
              <a:tr h="156299">
                <a:tc vMerge="1">
                  <a:txBody>
                    <a:bodyPr/>
                    <a:lstStyle/>
                    <a:p>
                      <a:pPr algn="ctr"/>
                      <a:endParaRPr lang="zh-CN" altLang="en-US" sz="1200" dirty="0">
                        <a:latin typeface="+mn-lt"/>
                      </a:endParaRPr>
                    </a:p>
                  </a:txBody>
                  <a:tcPr anchor="ctr"/>
                </a:tc>
                <a:tc>
                  <a:txBody>
                    <a:bodyPr/>
                    <a:lstStyle/>
                    <a:p>
                      <a:pPr algn="ctr"/>
                      <a:r>
                        <a:rPr lang="en-US" altLang="zh-CN" sz="1200" dirty="0" smtClean="0">
                          <a:latin typeface="+mn-lt"/>
                        </a:rPr>
                        <a:t>200%</a:t>
                      </a:r>
                      <a:endParaRPr lang="zh-CN" altLang="en-US" sz="1200" dirty="0">
                        <a:latin typeface="+mn-lt"/>
                      </a:endParaRPr>
                    </a:p>
                  </a:txBody>
                  <a:tcPr anchor="ctr"/>
                </a:tc>
                <a:tc>
                  <a:txBody>
                    <a:bodyPr/>
                    <a:lstStyle/>
                    <a:p>
                      <a:pPr algn="ctr"/>
                      <a:r>
                        <a:rPr lang="en-US" altLang="zh-CN" sz="1200" dirty="0" smtClean="0">
                          <a:solidFill>
                            <a:srgbClr val="FF0000"/>
                          </a:solidFill>
                          <a:latin typeface="+mn-lt"/>
                        </a:rPr>
                        <a:t>0.75</a:t>
                      </a:r>
                      <a:endParaRPr lang="zh-CN" altLang="en-US" sz="1200" dirty="0">
                        <a:solidFill>
                          <a:srgbClr val="FF0000"/>
                        </a:solidFill>
                        <a:latin typeface="+mn-lt"/>
                      </a:endParaRPr>
                    </a:p>
                  </a:txBody>
                  <a:tcPr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360</a:t>
                      </a:r>
                      <a:endParaRPr lang="zh-CN" altLang="en-US" sz="1200" dirty="0">
                        <a:latin typeface="+mn-lt"/>
                      </a:endParaRPr>
                    </a:p>
                  </a:txBody>
                  <a:tcPr anchor="ctr"/>
                </a:tc>
                <a:tc>
                  <a:txBody>
                    <a:bodyPr/>
                    <a:lstStyle/>
                    <a:p>
                      <a:pPr algn="ctr"/>
                      <a:r>
                        <a:rPr lang="en-US" altLang="zh-CN" sz="1200" dirty="0" smtClean="0">
                          <a:latin typeface="+mn-lt"/>
                        </a:rPr>
                        <a:t>133.64</a:t>
                      </a:r>
                      <a:endParaRPr lang="zh-CN" altLang="en-US" sz="1200" dirty="0">
                        <a:latin typeface="+mn-lt"/>
                      </a:endParaRPr>
                    </a:p>
                  </a:txBody>
                  <a:tcPr anchor="ctr"/>
                </a:tc>
                <a:tc>
                  <a:txBody>
                    <a:bodyPr/>
                    <a:lstStyle/>
                    <a:p>
                      <a:pPr algn="ctr"/>
                      <a:r>
                        <a:rPr lang="en-US" altLang="zh-CN" sz="1200" dirty="0" smtClean="0">
                          <a:latin typeface="+mn-lt"/>
                        </a:rPr>
                        <a:t>-</a:t>
                      </a:r>
                      <a:endParaRPr lang="zh-CN" altLang="en-US" sz="1200" dirty="0">
                        <a:latin typeface="+mn-lt"/>
                      </a:endParaRPr>
                    </a:p>
                  </a:txBody>
                  <a:tcPr anchor="ctr"/>
                </a:tc>
                <a:extLst>
                  <a:ext uri="{0D108BD9-81ED-4DB2-BD59-A6C34878D82A}">
                    <a16:rowId xmlns="" xmlns:a16="http://schemas.microsoft.com/office/drawing/2014/main" val="10002"/>
                  </a:ext>
                </a:extLst>
              </a:tr>
              <a:tr h="156299">
                <a:tc vMerge="1">
                  <a:txBody>
                    <a:bodyPr/>
                    <a:lstStyle/>
                    <a:p>
                      <a:pPr algn="ctr"/>
                      <a:endParaRPr lang="zh-CN" altLang="en-US" sz="1200" dirty="0">
                        <a:latin typeface="+mn-lt"/>
                      </a:endParaRPr>
                    </a:p>
                  </a:txBody>
                  <a:tcPr anchor="ctr"/>
                </a:tc>
                <a:tc>
                  <a:txBody>
                    <a:bodyPr/>
                    <a:lstStyle/>
                    <a:p>
                      <a:pPr algn="ctr"/>
                      <a:r>
                        <a:rPr lang="en-US" altLang="zh-CN" sz="1200" dirty="0" smtClean="0">
                          <a:latin typeface="+mn-lt"/>
                        </a:rPr>
                        <a:t>200%</a:t>
                      </a:r>
                      <a:endParaRPr lang="zh-CN" altLang="en-US" sz="1200" dirty="0">
                        <a:latin typeface="+mn-lt"/>
                      </a:endParaRPr>
                    </a:p>
                  </a:txBody>
                  <a:tcPr anchor="ctr"/>
                </a:tc>
                <a:tc>
                  <a:txBody>
                    <a:bodyPr/>
                    <a:lstStyle/>
                    <a:p>
                      <a:pPr algn="ctr"/>
                      <a:r>
                        <a:rPr lang="en-US" altLang="zh-CN" sz="1200" dirty="0" smtClean="0">
                          <a:solidFill>
                            <a:srgbClr val="FF0000"/>
                          </a:solidFill>
                          <a:latin typeface="+mn-lt"/>
                        </a:rPr>
                        <a:t>1</a:t>
                      </a:r>
                      <a:endParaRPr lang="zh-CN" altLang="en-US" sz="1200" dirty="0">
                        <a:solidFill>
                          <a:srgbClr val="FF0000"/>
                        </a:solidFill>
                        <a:latin typeface="+mn-lt"/>
                      </a:endParaRPr>
                    </a:p>
                  </a:txBody>
                  <a:tcPr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360</a:t>
                      </a:r>
                      <a:endParaRPr lang="zh-CN" altLang="en-US" sz="1200" dirty="0">
                        <a:latin typeface="+mn-lt"/>
                      </a:endParaRPr>
                    </a:p>
                  </a:txBody>
                  <a:tcPr anchor="ctr"/>
                </a:tc>
                <a:tc>
                  <a:txBody>
                    <a:bodyPr/>
                    <a:lstStyle/>
                    <a:p>
                      <a:pPr algn="ctr"/>
                      <a:r>
                        <a:rPr lang="en-US" altLang="zh-CN" sz="1200" dirty="0" smtClean="0">
                          <a:latin typeface="+mn-lt"/>
                        </a:rPr>
                        <a:t>131.64</a:t>
                      </a:r>
                      <a:endParaRPr lang="zh-CN" altLang="en-US" sz="1200" dirty="0">
                        <a:latin typeface="+mn-lt"/>
                      </a:endParaRPr>
                    </a:p>
                  </a:txBody>
                  <a:tcPr anchor="ctr"/>
                </a:tc>
                <a:tc>
                  <a:txBody>
                    <a:bodyPr/>
                    <a:lstStyle/>
                    <a:p>
                      <a:pPr algn="ctr"/>
                      <a:r>
                        <a:rPr lang="en-US" altLang="zh-CN" sz="1200" dirty="0" smtClean="0">
                          <a:latin typeface="+mn-lt"/>
                        </a:rPr>
                        <a:t>-</a:t>
                      </a:r>
                      <a:endParaRPr lang="zh-CN" altLang="en-US" sz="1200" dirty="0">
                        <a:latin typeface="+mn-lt"/>
                      </a:endParaRPr>
                    </a:p>
                  </a:txBody>
                  <a:tcPr anchor="ctr"/>
                </a:tc>
                <a:extLst>
                  <a:ext uri="{0D108BD9-81ED-4DB2-BD59-A6C34878D82A}">
                    <a16:rowId xmlns="" xmlns:a16="http://schemas.microsoft.com/office/drawing/2014/main" val="10003"/>
                  </a:ext>
                </a:extLst>
              </a:tr>
              <a:tr h="156299">
                <a:tc rowSpan="6">
                  <a:txBody>
                    <a:bodyPr/>
                    <a:lstStyle/>
                    <a:p>
                      <a:pPr algn="ctr"/>
                      <a:r>
                        <a:rPr lang="en-US" altLang="zh-CN" sz="1200" dirty="0" smtClean="0">
                          <a:latin typeface="+mn-lt"/>
                        </a:rPr>
                        <a:t>MUSA</a:t>
                      </a:r>
                      <a:endParaRPr lang="zh-CN" altLang="en-US" sz="1200" dirty="0">
                        <a:latin typeface="+mn-lt"/>
                      </a:endParaRPr>
                    </a:p>
                  </a:txBody>
                  <a:tcPr anchor="ctr"/>
                </a:tc>
                <a:tc>
                  <a:txBody>
                    <a:bodyPr/>
                    <a:lstStyle/>
                    <a:p>
                      <a:pPr algn="ctr"/>
                      <a:r>
                        <a:rPr lang="en-US" altLang="zh-CN" sz="1200" dirty="0" smtClean="0">
                          <a:latin typeface="+mn-lt"/>
                        </a:rPr>
                        <a:t>500%</a:t>
                      </a:r>
                      <a:endParaRPr lang="zh-CN" altLang="en-US" sz="1200" dirty="0">
                        <a:latin typeface="+mn-lt"/>
                      </a:endParaRPr>
                    </a:p>
                  </a:txBody>
                  <a:tcPr anchor="ctr"/>
                </a:tc>
                <a:tc>
                  <a:txBody>
                    <a:bodyPr/>
                    <a:lstStyle/>
                    <a:p>
                      <a:pPr algn="ctr" fontAlgn="ctr"/>
                      <a:r>
                        <a:rPr lang="en-US" altLang="zh-CN" sz="1200" b="0" i="0" u="none" strike="noStrike" dirty="0">
                          <a:latin typeface="Calibri"/>
                        </a:rPr>
                        <a:t>0.0078</a:t>
                      </a:r>
                    </a:p>
                  </a:txBody>
                  <a:tcPr marL="0" marR="0" marT="0" marB="0"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15</a:t>
                      </a:r>
                      <a:endParaRPr lang="zh-CN" altLang="en-US" sz="1200" dirty="0">
                        <a:latin typeface="+mn-lt"/>
                      </a:endParaRPr>
                    </a:p>
                  </a:txBody>
                  <a:tcPr anchor="ctr"/>
                </a:tc>
                <a:tc>
                  <a:txBody>
                    <a:bodyPr/>
                    <a:lstStyle/>
                    <a:p>
                      <a:pPr algn="ctr"/>
                      <a:r>
                        <a:rPr lang="en-US" altLang="zh-CN" sz="1200" dirty="0" smtClean="0">
                          <a:latin typeface="+mn-lt"/>
                        </a:rPr>
                        <a:t>-</a:t>
                      </a:r>
                      <a:endParaRPr lang="zh-CN" altLang="en-US" sz="1200" dirty="0">
                        <a:latin typeface="+mn-lt"/>
                      </a:endParaRPr>
                    </a:p>
                  </a:txBody>
                  <a:tcPr anchor="ctr"/>
                </a:tc>
                <a:tc>
                  <a:txBody>
                    <a:bodyPr/>
                    <a:lstStyle/>
                    <a:p>
                      <a:pPr algn="ctr"/>
                      <a:r>
                        <a:rPr lang="en-US" altLang="zh-CN" sz="1200" dirty="0" smtClean="0">
                          <a:latin typeface="+mn-lt"/>
                        </a:rPr>
                        <a:t>165.74</a:t>
                      </a:r>
                      <a:endParaRPr lang="zh-CN" altLang="en-US" sz="1200" dirty="0">
                        <a:latin typeface="+mn-lt"/>
                      </a:endParaRPr>
                    </a:p>
                  </a:txBody>
                  <a:tcPr anchor="ctr"/>
                </a:tc>
                <a:extLst>
                  <a:ext uri="{0D108BD9-81ED-4DB2-BD59-A6C34878D82A}">
                    <a16:rowId xmlns="" xmlns:a16="http://schemas.microsoft.com/office/drawing/2014/main" val="10004"/>
                  </a:ext>
                </a:extLst>
              </a:tr>
              <a:tr h="156299">
                <a:tc vMerge="1">
                  <a:txBody>
                    <a:bodyPr/>
                    <a:lstStyle/>
                    <a:p>
                      <a:pPr algn="ctr"/>
                      <a:endParaRPr lang="zh-CN" altLang="en-US" sz="1100" dirty="0"/>
                    </a:p>
                  </a:txBody>
                  <a:tcPr anchor="ctr"/>
                </a:tc>
                <a:tc>
                  <a:txBody>
                    <a:bodyPr/>
                    <a:lstStyle/>
                    <a:p>
                      <a:pPr algn="ctr"/>
                      <a:r>
                        <a:rPr lang="en-US" altLang="zh-CN" sz="1200" dirty="0" smtClean="0">
                          <a:latin typeface="+mn-lt"/>
                        </a:rPr>
                        <a:t>500%</a:t>
                      </a:r>
                      <a:endParaRPr lang="zh-CN" altLang="en-US" sz="1200" dirty="0">
                        <a:latin typeface="+mn-lt"/>
                      </a:endParaRPr>
                    </a:p>
                  </a:txBody>
                  <a:tcPr anchor="ctr"/>
                </a:tc>
                <a:tc>
                  <a:txBody>
                    <a:bodyPr/>
                    <a:lstStyle/>
                    <a:p>
                      <a:pPr algn="ctr" fontAlgn="ctr"/>
                      <a:r>
                        <a:rPr lang="en-US" altLang="zh-CN" sz="1200" b="0" i="0" u="none" strike="noStrike" dirty="0">
                          <a:latin typeface="Calibri"/>
                        </a:rPr>
                        <a:t>0.0313</a:t>
                      </a:r>
                    </a:p>
                  </a:txBody>
                  <a:tcPr marL="0" marR="0" marT="0" marB="0"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15</a:t>
                      </a:r>
                      <a:endParaRPr lang="zh-CN" altLang="en-US" sz="1200" dirty="0">
                        <a:latin typeface="+mn-lt"/>
                      </a:endParaRPr>
                    </a:p>
                  </a:txBody>
                  <a:tcPr anchor="ctr"/>
                </a:tc>
                <a:tc>
                  <a:txBody>
                    <a:bodyPr/>
                    <a:lstStyle/>
                    <a:p>
                      <a:pPr algn="ctr"/>
                      <a:r>
                        <a:rPr lang="en-US" altLang="zh-CN" sz="1200" dirty="0" smtClean="0">
                          <a:latin typeface="+mn-lt"/>
                        </a:rPr>
                        <a:t>-</a:t>
                      </a:r>
                      <a:endParaRPr lang="zh-CN" altLang="en-US" sz="1200" dirty="0">
                        <a:latin typeface="+mn-lt"/>
                      </a:endParaRPr>
                    </a:p>
                  </a:txBody>
                  <a:tcPr anchor="ctr"/>
                </a:tc>
                <a:tc>
                  <a:txBody>
                    <a:bodyPr/>
                    <a:lstStyle/>
                    <a:p>
                      <a:pPr algn="ctr"/>
                      <a:r>
                        <a:rPr lang="en-US" altLang="zh-CN" sz="1200" dirty="0" smtClean="0">
                          <a:latin typeface="+mn-lt"/>
                        </a:rPr>
                        <a:t>159.74</a:t>
                      </a:r>
                      <a:endParaRPr lang="zh-CN" altLang="en-US" sz="1200" dirty="0">
                        <a:latin typeface="+mn-lt"/>
                      </a:endParaRPr>
                    </a:p>
                  </a:txBody>
                  <a:tcPr anchor="ctr"/>
                </a:tc>
                <a:extLst>
                  <a:ext uri="{0D108BD9-81ED-4DB2-BD59-A6C34878D82A}">
                    <a16:rowId xmlns="" xmlns:a16="http://schemas.microsoft.com/office/drawing/2014/main" val="10005"/>
                  </a:ext>
                </a:extLst>
              </a:tr>
              <a:tr h="156299">
                <a:tc vMerge="1">
                  <a:txBody>
                    <a:bodyPr/>
                    <a:lstStyle/>
                    <a:p>
                      <a:pPr algn="ctr"/>
                      <a:endParaRPr lang="zh-CN" altLang="en-US" sz="1200" dirty="0">
                        <a:latin typeface="+mn-lt"/>
                      </a:endParaRPr>
                    </a:p>
                  </a:txBody>
                  <a:tcPr anchor="ctr"/>
                </a:tc>
                <a:tc>
                  <a:txBody>
                    <a:bodyPr/>
                    <a:lstStyle/>
                    <a:p>
                      <a:pPr algn="ctr"/>
                      <a:r>
                        <a:rPr lang="en-US" altLang="zh-CN" sz="1200" dirty="0" smtClean="0">
                          <a:latin typeface="+mn-lt"/>
                        </a:rPr>
                        <a:t>500%</a:t>
                      </a:r>
                      <a:endParaRPr lang="zh-CN" altLang="en-US" sz="1200" dirty="0">
                        <a:latin typeface="+mn-lt"/>
                      </a:endParaRPr>
                    </a:p>
                  </a:txBody>
                  <a:tcPr anchor="ctr"/>
                </a:tc>
                <a:tc>
                  <a:txBody>
                    <a:bodyPr/>
                    <a:lstStyle/>
                    <a:p>
                      <a:pPr algn="ctr" fontAlgn="ctr"/>
                      <a:r>
                        <a:rPr lang="en-US" altLang="zh-CN" sz="1200" b="0" i="0" u="none" strike="noStrike" dirty="0">
                          <a:latin typeface="Calibri"/>
                        </a:rPr>
                        <a:t>0.125</a:t>
                      </a:r>
                    </a:p>
                  </a:txBody>
                  <a:tcPr marL="0" marR="0" marT="0" marB="0" anchor="ctr"/>
                </a:tc>
                <a:tc>
                  <a:txBody>
                    <a:bodyPr/>
                    <a:lstStyle/>
                    <a:p>
                      <a:pPr algn="ctr"/>
                      <a:r>
                        <a:rPr lang="en-US" altLang="zh-CN" sz="1200" dirty="0" smtClean="0">
                          <a:latin typeface="+mn-lt"/>
                        </a:rPr>
                        <a:t>1T2R</a:t>
                      </a:r>
                      <a:endParaRPr lang="zh-CN" altLang="en-US" sz="1200" dirty="0">
                        <a:latin typeface="+mn-lt"/>
                      </a:endParaRPr>
                    </a:p>
                  </a:txBody>
                  <a:tcPr anchor="ctr"/>
                </a:tc>
                <a:tc>
                  <a:txBody>
                    <a:bodyPr/>
                    <a:lstStyle/>
                    <a:p>
                      <a:pPr algn="ctr"/>
                      <a:r>
                        <a:rPr lang="en-US" altLang="zh-CN" sz="1200" dirty="0" smtClean="0">
                          <a:latin typeface="+mn-lt"/>
                        </a:rPr>
                        <a:t>180</a:t>
                      </a:r>
                      <a:endParaRPr lang="zh-CN" altLang="en-US" sz="1200" dirty="0">
                        <a:latin typeface="+mn-lt"/>
                      </a:endParaRPr>
                    </a:p>
                  </a:txBody>
                  <a:tcPr anchor="ctr"/>
                </a:tc>
                <a:tc>
                  <a:txBody>
                    <a:bodyPr/>
                    <a:lstStyle/>
                    <a:p>
                      <a:pPr algn="ctr"/>
                      <a:r>
                        <a:rPr lang="en-US" altLang="zh-CN" sz="1200" dirty="0" smtClean="0">
                          <a:latin typeface="+mn-lt"/>
                        </a:rPr>
                        <a:t>-</a:t>
                      </a:r>
                      <a:endParaRPr lang="zh-CN" altLang="en-US" sz="1200" dirty="0">
                        <a:latin typeface="+mn-lt"/>
                      </a:endParaRPr>
                    </a:p>
                  </a:txBody>
                  <a:tcPr anchor="ctr"/>
                </a:tc>
                <a:tc>
                  <a:txBody>
                    <a:bodyPr/>
                    <a:lstStyle/>
                    <a:p>
                      <a:pPr algn="ctr"/>
                      <a:r>
                        <a:rPr lang="en-US" altLang="zh-CN" sz="1200" dirty="0" smtClean="0">
                          <a:latin typeface="+mn-lt"/>
                        </a:rPr>
                        <a:t>142.95</a:t>
                      </a:r>
                      <a:endParaRPr lang="zh-CN" altLang="en-US" sz="1200" dirty="0">
                        <a:latin typeface="+mn-lt"/>
                      </a:endParaRPr>
                    </a:p>
                  </a:txBody>
                  <a:tcPr anchor="ctr"/>
                </a:tc>
                <a:extLst>
                  <a:ext uri="{0D108BD9-81ED-4DB2-BD59-A6C34878D82A}">
                    <a16:rowId xmlns="" xmlns:a16="http://schemas.microsoft.com/office/drawing/2014/main" val="10006"/>
                  </a:ext>
                </a:extLst>
              </a:tr>
              <a:tr h="156299">
                <a:tc vMerge="1">
                  <a:txBody>
                    <a:bodyPr/>
                    <a:lstStyle/>
                    <a:p>
                      <a:pPr algn="ctr"/>
                      <a:endParaRPr lang="zh-CN" altLang="en-US" sz="1100" dirty="0"/>
                    </a:p>
                  </a:txBody>
                  <a:tcPr anchor="ctr"/>
                </a:tc>
                <a:tc>
                  <a:txBody>
                    <a:bodyPr/>
                    <a:lstStyle/>
                    <a:p>
                      <a:pPr algn="ctr"/>
                      <a:r>
                        <a:rPr lang="en-US" altLang="zh-CN" sz="1200" dirty="0" smtClean="0">
                          <a:latin typeface="+mn-lt"/>
                        </a:rPr>
                        <a:t>600%</a:t>
                      </a:r>
                      <a:endParaRPr lang="zh-CN" altLang="en-US" sz="1200" dirty="0">
                        <a:latin typeface="+mn-lt"/>
                      </a:endParaRPr>
                    </a:p>
                  </a:txBody>
                  <a:tcPr anchor="ctr"/>
                </a:tc>
                <a:tc>
                  <a:txBody>
                    <a:bodyPr/>
                    <a:lstStyle/>
                    <a:p>
                      <a:pPr algn="ctr"/>
                      <a:r>
                        <a:rPr lang="en-US" altLang="zh-CN" sz="1200" dirty="0" smtClean="0">
                          <a:latin typeface="+mn-lt"/>
                        </a:rPr>
                        <a:t>0.0156</a:t>
                      </a:r>
                      <a:endParaRPr lang="zh-CN" altLang="en-US" sz="1200" dirty="0">
                        <a:latin typeface="+mn-lt"/>
                      </a:endParaRPr>
                    </a:p>
                  </a:txBody>
                  <a:tcPr anchor="ctr"/>
                </a:tc>
                <a:tc>
                  <a:txBody>
                    <a:bodyPr/>
                    <a:lstStyle/>
                    <a:p>
                      <a:pPr algn="ctr"/>
                      <a:r>
                        <a:rPr lang="en-US" altLang="zh-CN" sz="1200" dirty="0" smtClean="0">
                          <a:latin typeface="+mn-lt"/>
                        </a:rPr>
                        <a:t>1T4R</a:t>
                      </a:r>
                      <a:endParaRPr lang="zh-CN" altLang="en-US" sz="1200" dirty="0">
                        <a:latin typeface="+mn-lt"/>
                      </a:endParaRPr>
                    </a:p>
                  </a:txBody>
                  <a:tcPr anchor="ctr"/>
                </a:tc>
                <a:tc>
                  <a:txBody>
                    <a:bodyPr/>
                    <a:lstStyle/>
                    <a:p>
                      <a:pPr algn="ctr"/>
                      <a:r>
                        <a:rPr lang="en-US" altLang="zh-CN" sz="1200" dirty="0" smtClean="0">
                          <a:latin typeface="+mn-lt"/>
                        </a:rPr>
                        <a:t>15</a:t>
                      </a:r>
                      <a:endParaRPr lang="zh-CN" altLang="en-US" sz="1200" dirty="0">
                        <a:latin typeface="+mn-lt"/>
                      </a:endParaRPr>
                    </a:p>
                  </a:txBody>
                  <a:tcPr anchor="ctr"/>
                </a:tc>
                <a:tc>
                  <a:txBody>
                    <a:bodyPr/>
                    <a:lstStyle/>
                    <a:p>
                      <a:pPr algn="ctr"/>
                      <a:r>
                        <a:rPr lang="en-US" altLang="zh-CN" sz="1200" dirty="0" smtClean="0">
                          <a:latin typeface="+mn-lt"/>
                        </a:rPr>
                        <a:t>-</a:t>
                      </a:r>
                      <a:endParaRPr lang="zh-CN" altLang="en-US" sz="1200" dirty="0">
                        <a:latin typeface="+mn-lt"/>
                      </a:endParaRPr>
                    </a:p>
                  </a:txBody>
                  <a:tcPr anchor="ctr"/>
                </a:tc>
                <a:tc>
                  <a:txBody>
                    <a:bodyPr/>
                    <a:lstStyle/>
                    <a:p>
                      <a:pPr algn="ctr"/>
                      <a:r>
                        <a:rPr lang="en-US" altLang="zh-CN" sz="1200" dirty="0" smtClean="0">
                          <a:latin typeface="+mn-lt"/>
                        </a:rPr>
                        <a:t>165.74</a:t>
                      </a:r>
                      <a:endParaRPr lang="zh-CN" altLang="en-US" sz="1200" dirty="0">
                        <a:latin typeface="+mn-lt"/>
                      </a:endParaRPr>
                    </a:p>
                  </a:txBody>
                  <a:tcPr anchor="ctr"/>
                </a:tc>
                <a:extLst>
                  <a:ext uri="{0D108BD9-81ED-4DB2-BD59-A6C34878D82A}">
                    <a16:rowId xmlns="" xmlns:a16="http://schemas.microsoft.com/office/drawing/2014/main" val="10007"/>
                  </a:ext>
                </a:extLst>
              </a:tr>
              <a:tr h="156299">
                <a:tc vMerge="1">
                  <a:txBody>
                    <a:bodyPr/>
                    <a:lstStyle/>
                    <a:p>
                      <a:pPr algn="ctr"/>
                      <a:endParaRPr lang="zh-CN" altLang="en-US" sz="1200" dirty="0">
                        <a:latin typeface="+mn-lt"/>
                      </a:endParaRPr>
                    </a:p>
                  </a:txBody>
                  <a:tcPr anchor="ctr"/>
                </a:tc>
                <a:tc>
                  <a:txBody>
                    <a:bodyPr/>
                    <a:lstStyle/>
                    <a:p>
                      <a:pPr algn="ctr"/>
                      <a:r>
                        <a:rPr lang="en-US" altLang="zh-CN" sz="1200" dirty="0" smtClean="0">
                          <a:latin typeface="+mn-lt"/>
                        </a:rPr>
                        <a:t>600%</a:t>
                      </a:r>
                      <a:endParaRPr lang="zh-CN" altLang="en-US" sz="1200" dirty="0">
                        <a:latin typeface="+mn-lt"/>
                      </a:endParaRPr>
                    </a:p>
                  </a:txBody>
                  <a:tcPr anchor="ctr"/>
                </a:tc>
                <a:tc>
                  <a:txBody>
                    <a:bodyPr/>
                    <a:lstStyle/>
                    <a:p>
                      <a:pPr algn="ctr"/>
                      <a:r>
                        <a:rPr lang="en-US" altLang="zh-CN" sz="1200" dirty="0" smtClean="0">
                          <a:latin typeface="+mn-lt"/>
                        </a:rPr>
                        <a:t>0.125</a:t>
                      </a:r>
                      <a:endParaRPr lang="zh-CN" altLang="en-US" sz="1200" dirty="0">
                        <a:latin typeface="+mn-lt"/>
                      </a:endParaRPr>
                    </a:p>
                  </a:txBody>
                  <a:tcPr anchor="ctr"/>
                </a:tc>
                <a:tc>
                  <a:txBody>
                    <a:bodyPr/>
                    <a:lstStyle/>
                    <a:p>
                      <a:pPr algn="ctr"/>
                      <a:r>
                        <a:rPr lang="en-US" altLang="zh-CN" sz="1200" dirty="0" smtClean="0">
                          <a:latin typeface="+mn-lt"/>
                        </a:rPr>
                        <a:t>1T4R</a:t>
                      </a:r>
                      <a:endParaRPr lang="zh-CN" altLang="en-US" sz="1200" dirty="0">
                        <a:latin typeface="+mn-lt"/>
                      </a:endParaRPr>
                    </a:p>
                  </a:txBody>
                  <a:tcPr anchor="ctr"/>
                </a:tc>
                <a:tc>
                  <a:txBody>
                    <a:bodyPr/>
                    <a:lstStyle/>
                    <a:p>
                      <a:pPr algn="ctr"/>
                      <a:r>
                        <a:rPr lang="en-US" altLang="zh-CN" sz="1200" dirty="0" smtClean="0">
                          <a:latin typeface="+mn-lt"/>
                        </a:rPr>
                        <a:t>15</a:t>
                      </a:r>
                      <a:endParaRPr lang="zh-CN" altLang="en-US" sz="1200" dirty="0">
                        <a:latin typeface="+mn-lt"/>
                      </a:endParaRPr>
                    </a:p>
                  </a:txBody>
                  <a:tcPr anchor="ctr"/>
                </a:tc>
                <a:tc>
                  <a:txBody>
                    <a:bodyPr/>
                    <a:lstStyle/>
                    <a:p>
                      <a:pPr algn="ctr"/>
                      <a:r>
                        <a:rPr lang="en-US" altLang="zh-CN" sz="1200" dirty="0" smtClean="0">
                          <a:latin typeface="+mn-lt"/>
                        </a:rPr>
                        <a:t>-</a:t>
                      </a:r>
                      <a:endParaRPr lang="zh-CN" altLang="en-US" sz="1200" dirty="0">
                        <a:latin typeface="+mn-lt"/>
                      </a:endParaRPr>
                    </a:p>
                  </a:txBody>
                  <a:tcPr anchor="ctr"/>
                </a:tc>
                <a:tc>
                  <a:txBody>
                    <a:bodyPr/>
                    <a:lstStyle/>
                    <a:p>
                      <a:pPr algn="ctr"/>
                      <a:r>
                        <a:rPr lang="en-US" altLang="zh-CN" sz="1200" dirty="0" smtClean="0">
                          <a:latin typeface="+mn-lt"/>
                        </a:rPr>
                        <a:t>156.74</a:t>
                      </a:r>
                      <a:endParaRPr lang="zh-CN" altLang="en-US" sz="1200" dirty="0">
                        <a:latin typeface="+mn-lt"/>
                      </a:endParaRPr>
                    </a:p>
                  </a:txBody>
                  <a:tcPr anchor="ctr"/>
                </a:tc>
                <a:extLst>
                  <a:ext uri="{0D108BD9-81ED-4DB2-BD59-A6C34878D82A}">
                    <a16:rowId xmlns="" xmlns:a16="http://schemas.microsoft.com/office/drawing/2014/main" val="10008"/>
                  </a:ext>
                </a:extLst>
              </a:tr>
              <a:tr h="156299">
                <a:tc vMerge="1">
                  <a:txBody>
                    <a:bodyPr/>
                    <a:lstStyle/>
                    <a:p>
                      <a:pPr algn="ctr"/>
                      <a:endParaRPr lang="zh-CN" altLang="en-US" sz="1200" dirty="0">
                        <a:latin typeface="+mn-lt"/>
                      </a:endParaRPr>
                    </a:p>
                  </a:txBody>
                  <a:tcPr anchor="ctr"/>
                </a:tc>
                <a:tc>
                  <a:txBody>
                    <a:bodyPr/>
                    <a:lstStyle/>
                    <a:p>
                      <a:pPr algn="ctr"/>
                      <a:r>
                        <a:rPr lang="en-US" altLang="zh-CN" sz="1200" dirty="0" smtClean="0">
                          <a:latin typeface="+mn-lt"/>
                        </a:rPr>
                        <a:t>600%</a:t>
                      </a:r>
                      <a:endParaRPr lang="zh-CN" altLang="en-US" sz="1200" dirty="0">
                        <a:latin typeface="+mn-lt"/>
                      </a:endParaRPr>
                    </a:p>
                  </a:txBody>
                  <a:tcPr anchor="ctr"/>
                </a:tc>
                <a:tc>
                  <a:txBody>
                    <a:bodyPr/>
                    <a:lstStyle/>
                    <a:p>
                      <a:pPr algn="ctr"/>
                      <a:r>
                        <a:rPr lang="en-US" altLang="zh-CN" sz="1200" dirty="0" smtClean="0">
                          <a:latin typeface="+mn-lt"/>
                        </a:rPr>
                        <a:t>0.125</a:t>
                      </a:r>
                      <a:endParaRPr lang="zh-CN" altLang="en-US" sz="1200" dirty="0">
                        <a:latin typeface="+mn-lt"/>
                      </a:endParaRPr>
                    </a:p>
                  </a:txBody>
                  <a:tcPr anchor="ctr"/>
                </a:tc>
                <a:tc>
                  <a:txBody>
                    <a:bodyPr/>
                    <a:lstStyle/>
                    <a:p>
                      <a:pPr algn="ctr"/>
                      <a:r>
                        <a:rPr lang="en-US" altLang="zh-CN" sz="1200" dirty="0" smtClean="0">
                          <a:latin typeface="+mn-lt"/>
                        </a:rPr>
                        <a:t>1T4R</a:t>
                      </a:r>
                      <a:endParaRPr lang="zh-CN" altLang="en-US" sz="1200" dirty="0">
                        <a:latin typeface="+mn-lt"/>
                      </a:endParaRPr>
                    </a:p>
                  </a:txBody>
                  <a:tcPr anchor="ctr"/>
                </a:tc>
                <a:tc>
                  <a:txBody>
                    <a:bodyPr/>
                    <a:lstStyle/>
                    <a:p>
                      <a:pPr algn="ctr"/>
                      <a:r>
                        <a:rPr lang="en-US" altLang="zh-CN" sz="1200" dirty="0" smtClean="0">
                          <a:latin typeface="+mn-lt"/>
                        </a:rPr>
                        <a:t>180</a:t>
                      </a:r>
                      <a:endParaRPr lang="zh-CN" altLang="en-US" sz="1200" dirty="0">
                        <a:latin typeface="+mn-lt"/>
                      </a:endParaRPr>
                    </a:p>
                  </a:txBody>
                  <a:tcPr anchor="ctr"/>
                </a:tc>
                <a:tc>
                  <a:txBody>
                    <a:bodyPr/>
                    <a:lstStyle/>
                    <a:p>
                      <a:pPr algn="ctr"/>
                      <a:r>
                        <a:rPr lang="en-US" altLang="zh-CN" sz="1200" dirty="0" smtClean="0">
                          <a:latin typeface="+mn-lt"/>
                        </a:rPr>
                        <a:t>-</a:t>
                      </a:r>
                      <a:endParaRPr lang="zh-CN" altLang="en-US" sz="1200" dirty="0">
                        <a:latin typeface="+mn-lt"/>
                      </a:endParaRPr>
                    </a:p>
                  </a:txBody>
                  <a:tcPr anchor="ctr"/>
                </a:tc>
                <a:tc>
                  <a:txBody>
                    <a:bodyPr/>
                    <a:lstStyle/>
                    <a:p>
                      <a:pPr algn="ctr"/>
                      <a:r>
                        <a:rPr lang="en-US" altLang="zh-CN" sz="1200" dirty="0" smtClean="0">
                          <a:latin typeface="+mn-lt"/>
                        </a:rPr>
                        <a:t>145.95</a:t>
                      </a:r>
                      <a:endParaRPr lang="zh-CN" altLang="en-US" sz="1200" dirty="0">
                        <a:latin typeface="+mn-lt"/>
                      </a:endParaRPr>
                    </a:p>
                  </a:txBody>
                  <a:tcPr anchor="ctr"/>
                </a:tc>
                <a:extLst>
                  <a:ext uri="{0D108BD9-81ED-4DB2-BD59-A6C34878D82A}">
                    <a16:rowId xmlns="" xmlns:a16="http://schemas.microsoft.com/office/drawing/2014/main" val="10009"/>
                  </a:ext>
                </a:extLst>
              </a:tr>
              <a:tr h="156299">
                <a:tc rowSpan="4">
                  <a:txBody>
                    <a:bodyPr/>
                    <a:lstStyle/>
                    <a:p>
                      <a:pPr algn="ctr"/>
                      <a:r>
                        <a:rPr lang="en-US" altLang="zh-CN" sz="1200" dirty="0" smtClean="0">
                          <a:solidFill>
                            <a:schemeClr val="tx1"/>
                          </a:solidFill>
                          <a:latin typeface="+mn-lt"/>
                        </a:rPr>
                        <a:t>LSSA</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200%</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0.166</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1T2R</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960</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140.21</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a:t>
                      </a:r>
                      <a:endParaRPr lang="zh-CN" altLang="en-US" sz="1200" dirty="0">
                        <a:solidFill>
                          <a:schemeClr val="tx1"/>
                        </a:solidFill>
                        <a:latin typeface="+mn-lt"/>
                      </a:endParaRPr>
                    </a:p>
                  </a:txBody>
                  <a:tcPr anchor="ctr"/>
                </a:tc>
                <a:extLst>
                  <a:ext uri="{0D108BD9-81ED-4DB2-BD59-A6C34878D82A}">
                    <a16:rowId xmlns="" xmlns:a16="http://schemas.microsoft.com/office/drawing/2014/main" val="10010"/>
                  </a:ext>
                </a:extLst>
              </a:tr>
              <a:tr h="156299">
                <a:tc vMerge="1">
                  <a:txBody>
                    <a:bodyPr/>
                    <a:lstStyle/>
                    <a:p>
                      <a:pPr algn="ctr"/>
                      <a:endParaRPr lang="zh-CN" altLang="en-US" sz="1200" dirty="0">
                        <a:latin typeface="+mn-lt"/>
                      </a:endParaRPr>
                    </a:p>
                  </a:txBody>
                  <a:tcPr anchor="ctr"/>
                </a:tc>
                <a:tc>
                  <a:txBody>
                    <a:bodyPr/>
                    <a:lstStyle/>
                    <a:p>
                      <a:pPr algn="ctr"/>
                      <a:r>
                        <a:rPr lang="en-US" altLang="zh-CN" sz="1200" dirty="0" smtClean="0">
                          <a:solidFill>
                            <a:schemeClr val="tx1"/>
                          </a:solidFill>
                          <a:latin typeface="+mn-lt"/>
                        </a:rPr>
                        <a:t>300%</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0.166</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1T2R</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2160</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139.16</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a:t>
                      </a:r>
                      <a:endParaRPr lang="zh-CN" altLang="en-US" sz="1200" dirty="0">
                        <a:solidFill>
                          <a:schemeClr val="tx1"/>
                        </a:solidFill>
                        <a:latin typeface="+mn-lt"/>
                      </a:endParaRPr>
                    </a:p>
                  </a:txBody>
                  <a:tcPr anchor="ctr"/>
                </a:tc>
                <a:extLst>
                  <a:ext uri="{0D108BD9-81ED-4DB2-BD59-A6C34878D82A}">
                    <a16:rowId xmlns="" xmlns:a16="http://schemas.microsoft.com/office/drawing/2014/main" val="10011"/>
                  </a:ext>
                </a:extLst>
              </a:tr>
              <a:tr h="156299">
                <a:tc vMerge="1">
                  <a:txBody>
                    <a:bodyPr/>
                    <a:lstStyle/>
                    <a:p>
                      <a:pPr algn="ctr"/>
                      <a:endParaRPr lang="zh-CN" altLang="en-US" sz="1200" dirty="0">
                        <a:latin typeface="+mn-lt"/>
                      </a:endParaRPr>
                    </a:p>
                  </a:txBody>
                  <a:tcPr anchor="ctr"/>
                </a:tc>
                <a:tc>
                  <a:txBody>
                    <a:bodyPr/>
                    <a:lstStyle/>
                    <a:p>
                      <a:pPr algn="ctr"/>
                      <a:r>
                        <a:rPr lang="en-US" altLang="zh-CN" sz="1200" dirty="0" smtClean="0">
                          <a:solidFill>
                            <a:schemeClr val="tx1"/>
                          </a:solidFill>
                          <a:latin typeface="+mn-lt"/>
                        </a:rPr>
                        <a:t>200%</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0.375</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1T2R</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480</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138.19</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a:t>
                      </a:r>
                      <a:endParaRPr lang="zh-CN" altLang="en-US" sz="1200" dirty="0">
                        <a:solidFill>
                          <a:schemeClr val="tx1"/>
                        </a:solidFill>
                        <a:latin typeface="+mn-lt"/>
                      </a:endParaRPr>
                    </a:p>
                  </a:txBody>
                  <a:tcPr anchor="ctr"/>
                </a:tc>
                <a:extLst>
                  <a:ext uri="{0D108BD9-81ED-4DB2-BD59-A6C34878D82A}">
                    <a16:rowId xmlns="" xmlns:a16="http://schemas.microsoft.com/office/drawing/2014/main" val="10012"/>
                  </a:ext>
                </a:extLst>
              </a:tr>
              <a:tr h="156299">
                <a:tc vMerge="1">
                  <a:txBody>
                    <a:bodyPr/>
                    <a:lstStyle/>
                    <a:p>
                      <a:pPr algn="ctr"/>
                      <a:endParaRPr lang="zh-CN" altLang="en-US" sz="1200" dirty="0">
                        <a:latin typeface="+mn-lt"/>
                      </a:endParaRPr>
                    </a:p>
                  </a:txBody>
                  <a:tcPr anchor="ctr"/>
                </a:tc>
                <a:tc>
                  <a:txBody>
                    <a:bodyPr/>
                    <a:lstStyle/>
                    <a:p>
                      <a:pPr algn="ctr"/>
                      <a:r>
                        <a:rPr lang="en-US" altLang="zh-CN" sz="1200" dirty="0" smtClean="0">
                          <a:solidFill>
                            <a:schemeClr val="tx1"/>
                          </a:solidFill>
                          <a:latin typeface="+mn-lt"/>
                        </a:rPr>
                        <a:t>200%</a:t>
                      </a:r>
                    </a:p>
                  </a:txBody>
                  <a:tcPr anchor="ctr"/>
                </a:tc>
                <a:tc>
                  <a:txBody>
                    <a:bodyPr/>
                    <a:lstStyle/>
                    <a:p>
                      <a:pPr algn="ctr"/>
                      <a:r>
                        <a:rPr lang="en-US" altLang="zh-CN" sz="1200" dirty="0" smtClean="0">
                          <a:solidFill>
                            <a:srgbClr val="FF0000"/>
                          </a:solidFill>
                          <a:latin typeface="+mn-lt"/>
                        </a:rPr>
                        <a:t>0.0056</a:t>
                      </a:r>
                      <a:endParaRPr lang="zh-CN" altLang="en-US" sz="1200" dirty="0">
                        <a:solidFill>
                          <a:srgbClr val="FF0000"/>
                        </a:solidFill>
                        <a:latin typeface="+mn-lt"/>
                      </a:endParaRPr>
                    </a:p>
                  </a:txBody>
                  <a:tcPr anchor="ctr"/>
                </a:tc>
                <a:tc>
                  <a:txBody>
                    <a:bodyPr/>
                    <a:lstStyle/>
                    <a:p>
                      <a:pPr algn="ctr"/>
                      <a:r>
                        <a:rPr lang="en-US" altLang="zh-CN" sz="1200" dirty="0" smtClean="0">
                          <a:solidFill>
                            <a:schemeClr val="tx1"/>
                          </a:solidFill>
                          <a:latin typeface="+mn-lt"/>
                        </a:rPr>
                        <a:t>1T2R</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180</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166.23</a:t>
                      </a:r>
                      <a:endParaRPr lang="zh-CN" altLang="en-US" sz="1200" dirty="0">
                        <a:solidFill>
                          <a:schemeClr val="tx1"/>
                        </a:solidFill>
                        <a:latin typeface="+mn-lt"/>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latin typeface="+mn-lt"/>
                        </a:rPr>
                        <a:t>-</a:t>
                      </a:r>
                      <a:endParaRPr lang="zh-CN" altLang="en-US" sz="1200" dirty="0" smtClean="0">
                        <a:solidFill>
                          <a:schemeClr val="tx1"/>
                        </a:solidFill>
                        <a:latin typeface="+mn-lt"/>
                      </a:endParaRPr>
                    </a:p>
                  </a:txBody>
                  <a:tcPr anchor="ctr"/>
                </a:tc>
                <a:extLst>
                  <a:ext uri="{0D108BD9-81ED-4DB2-BD59-A6C34878D82A}">
                    <a16:rowId xmlns="" xmlns:a16="http://schemas.microsoft.com/office/drawing/2014/main" val="2403021747"/>
                  </a:ext>
                </a:extLst>
              </a:tr>
              <a:tr h="156299">
                <a:tc rowSpan="2">
                  <a:txBody>
                    <a:bodyPr/>
                    <a:lstStyle/>
                    <a:p>
                      <a:pPr algn="ctr"/>
                      <a:r>
                        <a:rPr lang="en-US" altLang="zh-CN" sz="1200" dirty="0" smtClean="0">
                          <a:solidFill>
                            <a:schemeClr val="tx1"/>
                          </a:solidFill>
                          <a:latin typeface="+mn-lt"/>
                        </a:rPr>
                        <a:t>LCRS</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100%</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[0.00163, 0.208]</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1T2R</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180</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[142.55, 167.35]</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[142.25, </a:t>
                      </a:r>
                      <a:r>
                        <a:rPr lang="en-US" altLang="zh-CN" sz="1200" dirty="0" smtClean="0">
                          <a:solidFill>
                            <a:srgbClr val="FF0000"/>
                          </a:solidFill>
                          <a:latin typeface="+mn-lt"/>
                        </a:rPr>
                        <a:t>161.75</a:t>
                      </a:r>
                      <a:r>
                        <a:rPr lang="en-US" altLang="zh-CN" sz="1200" dirty="0" smtClean="0">
                          <a:solidFill>
                            <a:schemeClr val="tx1"/>
                          </a:solidFill>
                          <a:latin typeface="+mn-lt"/>
                        </a:rPr>
                        <a:t>]</a:t>
                      </a:r>
                      <a:endParaRPr lang="zh-CN" altLang="en-US" sz="1200" dirty="0">
                        <a:solidFill>
                          <a:schemeClr val="tx1"/>
                        </a:solidFill>
                        <a:latin typeface="+mn-lt"/>
                      </a:endParaRPr>
                    </a:p>
                  </a:txBody>
                  <a:tcPr anchor="ctr"/>
                </a:tc>
                <a:extLst>
                  <a:ext uri="{0D108BD9-81ED-4DB2-BD59-A6C34878D82A}">
                    <a16:rowId xmlns="" xmlns:a16="http://schemas.microsoft.com/office/drawing/2014/main" val="10013"/>
                  </a:ext>
                </a:extLst>
              </a:tr>
              <a:tr h="156299">
                <a:tc vMerge="1">
                  <a:txBody>
                    <a:bodyPr/>
                    <a:lstStyle/>
                    <a:p>
                      <a:pPr algn="ctr"/>
                      <a:endParaRPr lang="zh-CN" altLang="en-US" sz="1200" dirty="0">
                        <a:latin typeface="+mn-lt"/>
                      </a:endParaRPr>
                    </a:p>
                  </a:txBody>
                  <a:tcPr anchor="ctr"/>
                </a:tc>
                <a:tc>
                  <a:txBody>
                    <a:bodyPr/>
                    <a:lstStyle/>
                    <a:p>
                      <a:pPr algn="ctr"/>
                      <a:r>
                        <a:rPr lang="en-US" altLang="zh-CN" sz="1200" dirty="0" smtClean="0">
                          <a:solidFill>
                            <a:schemeClr val="tx1"/>
                          </a:solidFill>
                          <a:latin typeface="+mn-lt"/>
                        </a:rPr>
                        <a:t>800%</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[0.00163, 0.208]</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1T2R</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180</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[141.85, 167.45]</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[141.45,</a:t>
                      </a:r>
                      <a:r>
                        <a:rPr lang="en-US" altLang="zh-CN" sz="1200" dirty="0" smtClean="0">
                          <a:solidFill>
                            <a:srgbClr val="FF0000"/>
                          </a:solidFill>
                          <a:latin typeface="+mn-lt"/>
                        </a:rPr>
                        <a:t> 161.75</a:t>
                      </a:r>
                      <a:r>
                        <a:rPr lang="en-US" altLang="zh-CN" sz="1200" dirty="0" smtClean="0">
                          <a:solidFill>
                            <a:schemeClr val="tx1"/>
                          </a:solidFill>
                          <a:latin typeface="+mn-lt"/>
                        </a:rPr>
                        <a:t>]</a:t>
                      </a:r>
                      <a:endParaRPr lang="zh-CN" altLang="en-US" sz="1200" dirty="0">
                        <a:solidFill>
                          <a:schemeClr val="tx1"/>
                        </a:solidFill>
                        <a:latin typeface="+mn-lt"/>
                      </a:endParaRPr>
                    </a:p>
                  </a:txBody>
                  <a:tcPr anchor="ctr"/>
                </a:tc>
                <a:extLst>
                  <a:ext uri="{0D108BD9-81ED-4DB2-BD59-A6C34878D82A}">
                    <a16:rowId xmlns="" xmlns:a16="http://schemas.microsoft.com/office/drawing/2014/main" val="10014"/>
                  </a:ext>
                </a:extLst>
              </a:tr>
              <a:tr h="156299">
                <a:tc>
                  <a:txBody>
                    <a:bodyPr/>
                    <a:lstStyle/>
                    <a:p>
                      <a:pPr algn="ctr"/>
                      <a:r>
                        <a:rPr lang="en-US" altLang="zh-CN" sz="1200" dirty="0" smtClean="0">
                          <a:solidFill>
                            <a:schemeClr val="tx1"/>
                          </a:solidFill>
                          <a:latin typeface="+mn-lt"/>
                        </a:rPr>
                        <a:t>NOMA</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100%</a:t>
                      </a:r>
                      <a:endParaRPr lang="zh-CN" altLang="en-US" sz="1200" dirty="0">
                        <a:solidFill>
                          <a:schemeClr val="tx1"/>
                        </a:solidFill>
                        <a:latin typeface="+mn-lt"/>
                      </a:endParaRPr>
                    </a:p>
                  </a:txBody>
                  <a:tcPr anchor="ctr"/>
                </a:tc>
                <a:tc>
                  <a:txBody>
                    <a:bodyPr/>
                    <a:lstStyle/>
                    <a:p>
                      <a:pPr algn="ctr"/>
                      <a:r>
                        <a:rPr lang="en-US" altLang="zh-CN" sz="1200" dirty="0" smtClean="0">
                          <a:solidFill>
                            <a:schemeClr val="tx1"/>
                          </a:solidFill>
                          <a:latin typeface="+mn-lt"/>
                        </a:rPr>
                        <a:t>0.144</a:t>
                      </a:r>
                      <a:endParaRPr lang="zh-CN" altLang="en-US" sz="1200" dirty="0">
                        <a:solidFill>
                          <a:schemeClr val="tx1"/>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chemeClr val="tx1"/>
                          </a:solidFill>
                          <a:latin typeface="+mn-lt"/>
                        </a:rPr>
                        <a:t>1T2R</a:t>
                      </a:r>
                      <a:endParaRPr lang="zh-CN" altLang="en-US" sz="1200" dirty="0" smtClean="0">
                        <a:solidFill>
                          <a:schemeClr val="tx1"/>
                        </a:solidFill>
                        <a:latin typeface="+mn-lt"/>
                      </a:endParaRPr>
                    </a:p>
                  </a:txBody>
                  <a:tcPr anchor="ctr"/>
                </a:tc>
                <a:tc>
                  <a:txBody>
                    <a:bodyPr/>
                    <a:lstStyle/>
                    <a:p>
                      <a:pPr algn="ctr"/>
                      <a:r>
                        <a:rPr lang="en-US" altLang="zh-CN" sz="1200" dirty="0" smtClean="0">
                          <a:solidFill>
                            <a:schemeClr val="tx1"/>
                          </a:solidFill>
                          <a:latin typeface="+mn-lt"/>
                        </a:rPr>
                        <a:t>180</a:t>
                      </a:r>
                      <a:endParaRPr lang="zh-CN" altLang="en-US" sz="1200" dirty="0">
                        <a:solidFill>
                          <a:schemeClr val="tx1"/>
                        </a:solidFill>
                        <a:latin typeface="+mn-lt"/>
                      </a:endParaRPr>
                    </a:p>
                  </a:txBody>
                  <a:tcPr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200" dirty="0" smtClean="0">
                          <a:solidFill>
                            <a:schemeClr val="tx1"/>
                          </a:solidFill>
                          <a:latin typeface="+mn-lt"/>
                        </a:rPr>
                        <a:t>- </a:t>
                      </a:r>
                    </a:p>
                  </a:txBody>
                  <a:tcPr marL="9525" marR="9525" marT="9525" marB="0" anchor="ctr"/>
                </a:tc>
                <a:tc>
                  <a:txBody>
                    <a:bodyPr/>
                    <a:lstStyle/>
                    <a:p>
                      <a:pPr algn="ctr"/>
                      <a:r>
                        <a:rPr lang="en-US" altLang="zh-CN" sz="1200" dirty="0" smtClean="0">
                          <a:solidFill>
                            <a:schemeClr val="tx1"/>
                          </a:solidFill>
                          <a:latin typeface="+mn-lt"/>
                        </a:rPr>
                        <a:t>143.89</a:t>
                      </a:r>
                      <a:endParaRPr lang="zh-CN" altLang="en-US" sz="1200" dirty="0">
                        <a:solidFill>
                          <a:schemeClr val="tx1"/>
                        </a:solidFill>
                        <a:latin typeface="+mn-lt"/>
                      </a:endParaRPr>
                    </a:p>
                  </a:txBody>
                  <a:tcPr anchor="ctr"/>
                </a:tc>
                <a:extLst>
                  <a:ext uri="{0D108BD9-81ED-4DB2-BD59-A6C34878D82A}">
                    <a16:rowId xmlns="" xmlns:a16="http://schemas.microsoft.com/office/drawing/2014/main" val="10016"/>
                  </a:ext>
                </a:extLst>
              </a:tr>
              <a:tr h="156299">
                <a:tc rowSpan="3">
                  <a:txBody>
                    <a:bodyPr/>
                    <a:lstStyle/>
                    <a:p>
                      <a:pPr algn="ctr"/>
                      <a:r>
                        <a:rPr lang="en-US" altLang="zh-CN" sz="1200" dirty="0" smtClean="0">
                          <a:solidFill>
                            <a:srgbClr val="FF0000"/>
                          </a:solidFill>
                          <a:latin typeface="+mn-lt"/>
                        </a:rPr>
                        <a:t>IGMA</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150%</a:t>
                      </a:r>
                      <a:endParaRPr lang="zh-CN" altLang="en-US" sz="1200" dirty="0">
                        <a:solidFill>
                          <a:srgbClr val="FF0000"/>
                        </a:solidFill>
                        <a:latin typeface="+mn-lt"/>
                      </a:endParaRPr>
                    </a:p>
                  </a:txBody>
                  <a:tcPr anchor="ctr"/>
                </a:tc>
                <a:tc>
                  <a:txBody>
                    <a:bodyPr/>
                    <a:lstStyle/>
                    <a:p>
                      <a:pPr algn="ctr" fontAlgn="ctr"/>
                      <a:r>
                        <a:rPr lang="en-US" altLang="zh-CN" sz="1200" b="0" i="0" u="none" strike="noStrike" dirty="0" smtClean="0">
                          <a:solidFill>
                            <a:srgbClr val="FF0000"/>
                          </a:solidFill>
                          <a:latin typeface="Calibri"/>
                        </a:rPr>
                        <a:t>0.083</a:t>
                      </a:r>
                      <a:endParaRPr lang="en-US" altLang="zh-CN" sz="1200" b="0" i="0" u="none" strike="noStrike" dirty="0">
                        <a:solidFill>
                          <a:srgbClr val="FF0000"/>
                        </a:solidFill>
                        <a:latin typeface="Calibri"/>
                      </a:endParaRPr>
                    </a:p>
                  </a:txBody>
                  <a:tcPr marL="0" marR="0" marT="0" marB="0" anchor="ctr"/>
                </a:tc>
                <a:tc>
                  <a:txBody>
                    <a:bodyPr/>
                    <a:lstStyle/>
                    <a:p>
                      <a:pPr algn="ctr"/>
                      <a:r>
                        <a:rPr lang="en-US" altLang="zh-CN" sz="1200" dirty="0" smtClean="0">
                          <a:solidFill>
                            <a:srgbClr val="FF0000"/>
                          </a:solidFill>
                          <a:latin typeface="+mn-lt"/>
                        </a:rPr>
                        <a:t>1T2R</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1080</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141.17</a:t>
                      </a:r>
                      <a:endParaRPr lang="zh-CN" altLang="en-US" sz="1200" dirty="0">
                        <a:solidFill>
                          <a:srgbClr val="FF0000"/>
                        </a:solidFill>
                        <a:latin typeface="+mn-lt"/>
                      </a:endParaRPr>
                    </a:p>
                  </a:txBody>
                  <a:tcPr anchor="ctr"/>
                </a:tc>
                <a:tc>
                  <a:txBody>
                    <a:bodyPr/>
                    <a:lstStyle/>
                    <a:p>
                      <a:pPr algn="ctr"/>
                      <a:endParaRPr lang="zh-CN" altLang="en-US" sz="1200" dirty="0">
                        <a:solidFill>
                          <a:schemeClr val="tx1"/>
                        </a:solidFill>
                        <a:latin typeface="+mn-lt"/>
                      </a:endParaRPr>
                    </a:p>
                  </a:txBody>
                  <a:tcPr anchor="ctr"/>
                </a:tc>
              </a:tr>
              <a:tr h="156299">
                <a:tc vMerge="1">
                  <a:txBody>
                    <a:bodyPr/>
                    <a:lstStyle/>
                    <a:p>
                      <a:pPr algn="ctr"/>
                      <a:endParaRPr lang="zh-CN" altLang="en-US" sz="1200" dirty="0">
                        <a:latin typeface="+mn-lt"/>
                      </a:endParaRPr>
                    </a:p>
                  </a:txBody>
                  <a:tcPr anchor="ctr"/>
                </a:tc>
                <a:tc>
                  <a:txBody>
                    <a:bodyPr/>
                    <a:lstStyle/>
                    <a:p>
                      <a:pPr algn="ctr"/>
                      <a:r>
                        <a:rPr lang="en-US" altLang="zh-CN" sz="1200" dirty="0" smtClean="0">
                          <a:solidFill>
                            <a:srgbClr val="FF0000"/>
                          </a:solidFill>
                          <a:latin typeface="+mn-lt"/>
                        </a:rPr>
                        <a:t>150%</a:t>
                      </a:r>
                      <a:endParaRPr lang="zh-CN" altLang="en-US" sz="1200" dirty="0">
                        <a:solidFill>
                          <a:srgbClr val="FF0000"/>
                        </a:solidFill>
                        <a:latin typeface="+mn-lt"/>
                      </a:endParaRPr>
                    </a:p>
                  </a:txBody>
                  <a:tcPr anchor="ctr"/>
                </a:tc>
                <a:tc>
                  <a:txBody>
                    <a:bodyPr/>
                    <a:lstStyle/>
                    <a:p>
                      <a:pPr algn="ctr" fontAlgn="ctr"/>
                      <a:r>
                        <a:rPr lang="en-US" altLang="zh-CN" sz="1200" b="0" i="0" u="none" strike="noStrike" dirty="0" smtClean="0">
                          <a:solidFill>
                            <a:srgbClr val="FF0000"/>
                          </a:solidFill>
                          <a:latin typeface="Calibri"/>
                        </a:rPr>
                        <a:t>0.014</a:t>
                      </a:r>
                      <a:endParaRPr lang="en-US" altLang="zh-CN" sz="1200" b="0" i="0" u="none" strike="noStrike" dirty="0">
                        <a:solidFill>
                          <a:srgbClr val="FF0000"/>
                        </a:solidFill>
                        <a:latin typeface="Calibri"/>
                      </a:endParaRPr>
                    </a:p>
                  </a:txBody>
                  <a:tcPr marL="0" marR="0" marT="0" marB="0" anchor="ctr"/>
                </a:tc>
                <a:tc>
                  <a:txBody>
                    <a:bodyPr/>
                    <a:lstStyle/>
                    <a:p>
                      <a:pPr algn="ctr"/>
                      <a:r>
                        <a:rPr lang="en-US" altLang="zh-CN" sz="1200" dirty="0" smtClean="0">
                          <a:solidFill>
                            <a:srgbClr val="FF0000"/>
                          </a:solidFill>
                          <a:latin typeface="+mn-lt"/>
                        </a:rPr>
                        <a:t>1T2R</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1080</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143.47</a:t>
                      </a:r>
                      <a:endParaRPr lang="zh-CN" altLang="en-US" sz="1200" dirty="0">
                        <a:solidFill>
                          <a:srgbClr val="FF0000"/>
                        </a:solidFill>
                        <a:latin typeface="+mn-lt"/>
                      </a:endParaRPr>
                    </a:p>
                  </a:txBody>
                  <a:tcPr anchor="ctr"/>
                </a:tc>
                <a:tc>
                  <a:txBody>
                    <a:bodyPr/>
                    <a:lstStyle/>
                    <a:p>
                      <a:pPr algn="ctr"/>
                      <a:endParaRPr lang="zh-CN" altLang="en-US" sz="1200" dirty="0">
                        <a:solidFill>
                          <a:schemeClr val="tx1"/>
                        </a:solidFill>
                        <a:latin typeface="+mn-lt"/>
                      </a:endParaRPr>
                    </a:p>
                  </a:txBody>
                  <a:tcPr anchor="ctr"/>
                </a:tc>
              </a:tr>
              <a:tr h="156299">
                <a:tc vMerge="1">
                  <a:txBody>
                    <a:bodyPr/>
                    <a:lstStyle/>
                    <a:p>
                      <a:pPr algn="ctr"/>
                      <a:endParaRPr lang="zh-CN" altLang="en-US" sz="1200" dirty="0">
                        <a:latin typeface="+mn-lt"/>
                      </a:endParaRPr>
                    </a:p>
                  </a:txBody>
                  <a:tcPr anchor="ctr"/>
                </a:tc>
                <a:tc>
                  <a:txBody>
                    <a:bodyPr/>
                    <a:lstStyle/>
                    <a:p>
                      <a:pPr algn="ctr"/>
                      <a:r>
                        <a:rPr lang="en-US" altLang="zh-CN" sz="1200" dirty="0" smtClean="0">
                          <a:solidFill>
                            <a:srgbClr val="FF0000"/>
                          </a:solidFill>
                          <a:latin typeface="+mn-lt"/>
                        </a:rPr>
                        <a:t>150%</a:t>
                      </a:r>
                      <a:endParaRPr lang="zh-CN" altLang="en-US" sz="1200" dirty="0">
                        <a:solidFill>
                          <a:srgbClr val="FF0000"/>
                        </a:solidFill>
                        <a:latin typeface="+mn-lt"/>
                      </a:endParaRPr>
                    </a:p>
                  </a:txBody>
                  <a:tcPr anchor="ctr"/>
                </a:tc>
                <a:tc>
                  <a:txBody>
                    <a:bodyPr/>
                    <a:lstStyle/>
                    <a:p>
                      <a:pPr algn="ctr" fontAlgn="ctr"/>
                      <a:r>
                        <a:rPr lang="en-US" altLang="zh-CN" sz="1200" b="0" i="0" u="none" strike="noStrike" dirty="0" smtClean="0">
                          <a:solidFill>
                            <a:srgbClr val="FF0000"/>
                          </a:solidFill>
                          <a:latin typeface="Calibri"/>
                        </a:rPr>
                        <a:t>0.0625</a:t>
                      </a:r>
                      <a:endParaRPr lang="en-US" altLang="zh-CN" sz="1200" b="0" i="0" u="none" strike="noStrike" dirty="0">
                        <a:solidFill>
                          <a:srgbClr val="FF0000"/>
                        </a:solidFill>
                        <a:latin typeface="Calibri"/>
                      </a:endParaRPr>
                    </a:p>
                  </a:txBody>
                  <a:tcPr marL="0" marR="0" marT="0" marB="0" anchor="ctr"/>
                </a:tc>
                <a:tc>
                  <a:txBody>
                    <a:bodyPr/>
                    <a:lstStyle/>
                    <a:p>
                      <a:pPr algn="ctr"/>
                      <a:r>
                        <a:rPr lang="en-US" altLang="zh-CN" sz="1200" dirty="0" smtClean="0">
                          <a:solidFill>
                            <a:srgbClr val="FF0000"/>
                          </a:solidFill>
                          <a:latin typeface="+mn-lt"/>
                        </a:rPr>
                        <a:t>1T2R</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15</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164.04</a:t>
                      </a:r>
                      <a:endParaRPr lang="zh-CN" altLang="en-US" sz="1200" dirty="0">
                        <a:solidFill>
                          <a:srgbClr val="FF0000"/>
                        </a:solidFill>
                        <a:latin typeface="+mn-lt"/>
                      </a:endParaRPr>
                    </a:p>
                  </a:txBody>
                  <a:tcPr anchor="ctr"/>
                </a:tc>
                <a:tc>
                  <a:txBody>
                    <a:bodyPr/>
                    <a:lstStyle/>
                    <a:p>
                      <a:pPr algn="ctr"/>
                      <a:endParaRPr lang="zh-CN" altLang="en-US" sz="1200" dirty="0">
                        <a:solidFill>
                          <a:schemeClr val="tx1"/>
                        </a:solidFill>
                        <a:latin typeface="+mn-lt"/>
                      </a:endParaRPr>
                    </a:p>
                  </a:txBody>
                  <a:tcPr anchor="ctr"/>
                </a:tc>
              </a:tr>
              <a:tr h="156299">
                <a:tc rowSpan="4">
                  <a:txBody>
                    <a:bodyPr/>
                    <a:lstStyle/>
                    <a:p>
                      <a:pPr algn="ctr"/>
                      <a:r>
                        <a:rPr lang="en-US" altLang="zh-CN" sz="1200" dirty="0" smtClean="0">
                          <a:solidFill>
                            <a:srgbClr val="FF0000"/>
                          </a:solidFill>
                          <a:latin typeface="+mn-lt"/>
                        </a:rPr>
                        <a:t>PDMA</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200%</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0.0833</a:t>
                      </a:r>
                      <a:endParaRPr lang="zh-CN" altLang="en-US" sz="1200" dirty="0">
                        <a:solidFill>
                          <a:srgbClr val="FF0000"/>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rgbClr val="FF0000"/>
                          </a:solidFill>
                          <a:latin typeface="+mn-lt"/>
                        </a:rPr>
                        <a:t>1T2R</a:t>
                      </a:r>
                      <a:endParaRPr lang="zh-CN" altLang="en-US" sz="1200" dirty="0" smtClean="0">
                        <a:solidFill>
                          <a:srgbClr val="FF0000"/>
                        </a:solidFill>
                        <a:latin typeface="+mn-lt"/>
                      </a:endParaRPr>
                    </a:p>
                  </a:txBody>
                  <a:tcPr anchor="ctr"/>
                </a:tc>
                <a:tc>
                  <a:txBody>
                    <a:bodyPr/>
                    <a:lstStyle/>
                    <a:p>
                      <a:pPr algn="ctr"/>
                      <a:r>
                        <a:rPr lang="en-US" altLang="zh-CN" sz="1200" dirty="0" smtClean="0">
                          <a:solidFill>
                            <a:srgbClr val="FF0000"/>
                          </a:solidFill>
                          <a:latin typeface="+mn-lt"/>
                        </a:rPr>
                        <a:t>720</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137.03</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136.48</a:t>
                      </a:r>
                    </a:p>
                  </a:txBody>
                  <a:tcPr anchor="ctr"/>
                </a:tc>
              </a:tr>
              <a:tr h="156299">
                <a:tc vMerge="1">
                  <a:txBody>
                    <a:bodyPr/>
                    <a:lstStyle/>
                    <a:p>
                      <a:pPr algn="ctr"/>
                      <a:endParaRPr lang="zh-CN" altLang="en-US" sz="1200" dirty="0">
                        <a:solidFill>
                          <a:srgbClr val="FF0000"/>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rgbClr val="FF0000"/>
                          </a:solidFill>
                          <a:latin typeface="+mn-lt"/>
                        </a:rPr>
                        <a:t>200%</a:t>
                      </a:r>
                      <a:endParaRPr lang="zh-CN" altLang="en-US" sz="1200" dirty="0" smtClean="0">
                        <a:solidFill>
                          <a:srgbClr val="FF0000"/>
                        </a:solidFill>
                        <a:latin typeface="+mn-lt"/>
                      </a:endParaRPr>
                    </a:p>
                  </a:txBody>
                  <a:tcPr anchor="ctr"/>
                </a:tc>
                <a:tc>
                  <a:txBody>
                    <a:bodyPr/>
                    <a:lstStyle/>
                    <a:p>
                      <a:pPr algn="ctr"/>
                      <a:r>
                        <a:rPr lang="en-US" altLang="zh-CN" sz="1200" dirty="0" smtClean="0">
                          <a:solidFill>
                            <a:srgbClr val="FF0000"/>
                          </a:solidFill>
                          <a:latin typeface="+mn-lt"/>
                        </a:rPr>
                        <a:t>0.125</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1T2R</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720</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135.33</a:t>
                      </a:r>
                    </a:p>
                  </a:txBody>
                  <a:tcPr anchor="ctr"/>
                </a:tc>
                <a:tc>
                  <a:txBody>
                    <a:bodyPr/>
                    <a:lstStyle/>
                    <a:p>
                      <a:pPr algn="ctr"/>
                      <a:r>
                        <a:rPr lang="en-US" altLang="zh-CN" sz="1200" dirty="0" smtClean="0">
                          <a:solidFill>
                            <a:srgbClr val="FF0000"/>
                          </a:solidFill>
                          <a:latin typeface="+mn-lt"/>
                        </a:rPr>
                        <a:t>134.53</a:t>
                      </a:r>
                      <a:endParaRPr lang="zh-CN" altLang="en-US" sz="1200" dirty="0">
                        <a:solidFill>
                          <a:srgbClr val="FF0000"/>
                        </a:solidFill>
                        <a:latin typeface="+mn-lt"/>
                      </a:endParaRPr>
                    </a:p>
                  </a:txBody>
                  <a:tcPr anchor="ctr"/>
                </a:tc>
              </a:tr>
              <a:tr h="156299">
                <a:tc vMerge="1">
                  <a:txBody>
                    <a:bodyPr/>
                    <a:lstStyle/>
                    <a:p>
                      <a:pPr algn="ctr"/>
                      <a:endParaRPr lang="zh-CN" altLang="en-US" sz="1200" dirty="0">
                        <a:solidFill>
                          <a:srgbClr val="FF0000"/>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rgbClr val="FF0000"/>
                          </a:solidFill>
                          <a:latin typeface="+mn-lt"/>
                        </a:rPr>
                        <a:t>200%</a:t>
                      </a:r>
                      <a:endParaRPr lang="zh-CN" altLang="en-US" sz="1200" dirty="0" smtClean="0">
                        <a:solidFill>
                          <a:srgbClr val="FF0000"/>
                        </a:solidFill>
                        <a:latin typeface="+mn-lt"/>
                      </a:endParaRPr>
                    </a:p>
                  </a:txBody>
                  <a:tcPr anchor="ctr"/>
                </a:tc>
                <a:tc>
                  <a:txBody>
                    <a:bodyPr/>
                    <a:lstStyle/>
                    <a:p>
                      <a:pPr algn="ctr"/>
                      <a:r>
                        <a:rPr lang="en-US" altLang="zh-CN" sz="1200" dirty="0" smtClean="0">
                          <a:solidFill>
                            <a:srgbClr val="FF0000"/>
                          </a:solidFill>
                          <a:latin typeface="+mn-lt"/>
                        </a:rPr>
                        <a:t>0.25</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1T2R</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720</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131.53</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130.88</a:t>
                      </a:r>
                      <a:endParaRPr lang="zh-CN" altLang="en-US" sz="1200" dirty="0">
                        <a:solidFill>
                          <a:srgbClr val="FF0000"/>
                        </a:solidFill>
                        <a:latin typeface="+mn-lt"/>
                      </a:endParaRPr>
                    </a:p>
                  </a:txBody>
                  <a:tcPr anchor="ctr"/>
                </a:tc>
              </a:tr>
              <a:tr h="156299">
                <a:tc vMerge="1">
                  <a:txBody>
                    <a:bodyPr/>
                    <a:lstStyle/>
                    <a:p>
                      <a:pPr algn="ctr"/>
                      <a:endParaRPr lang="zh-CN" altLang="en-US" sz="1200" dirty="0">
                        <a:solidFill>
                          <a:srgbClr val="FF0000"/>
                        </a:solidFill>
                        <a:latin typeface="+mn-lt"/>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smtClean="0">
                          <a:solidFill>
                            <a:srgbClr val="FF0000"/>
                          </a:solidFill>
                          <a:latin typeface="+mn-lt"/>
                        </a:rPr>
                        <a:t>200%</a:t>
                      </a:r>
                      <a:endParaRPr lang="zh-CN" altLang="en-US" sz="1200" dirty="0" smtClean="0">
                        <a:solidFill>
                          <a:srgbClr val="FF0000"/>
                        </a:solidFill>
                        <a:latin typeface="+mn-lt"/>
                      </a:endParaRPr>
                    </a:p>
                  </a:txBody>
                  <a:tcPr anchor="ctr"/>
                </a:tc>
                <a:tc>
                  <a:txBody>
                    <a:bodyPr/>
                    <a:lstStyle/>
                    <a:p>
                      <a:pPr algn="ctr"/>
                      <a:r>
                        <a:rPr lang="en-US" altLang="zh-CN" sz="1200" dirty="0" smtClean="0">
                          <a:solidFill>
                            <a:srgbClr val="FF0000"/>
                          </a:solidFill>
                          <a:latin typeface="+mn-lt"/>
                        </a:rPr>
                        <a:t>0.375</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1T2R</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720</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128.38</a:t>
                      </a:r>
                      <a:endParaRPr lang="zh-CN" altLang="en-US" sz="1200" dirty="0">
                        <a:solidFill>
                          <a:srgbClr val="FF0000"/>
                        </a:solidFill>
                        <a:latin typeface="+mn-lt"/>
                      </a:endParaRPr>
                    </a:p>
                  </a:txBody>
                  <a:tcPr anchor="ctr"/>
                </a:tc>
                <a:tc>
                  <a:txBody>
                    <a:bodyPr/>
                    <a:lstStyle/>
                    <a:p>
                      <a:pPr algn="ctr"/>
                      <a:r>
                        <a:rPr lang="en-US" altLang="zh-CN" sz="1200" dirty="0" smtClean="0">
                          <a:solidFill>
                            <a:srgbClr val="FF0000"/>
                          </a:solidFill>
                          <a:latin typeface="+mn-lt"/>
                        </a:rPr>
                        <a:t>127.53</a:t>
                      </a:r>
                      <a:endParaRPr lang="zh-CN" altLang="en-US" sz="1200" dirty="0">
                        <a:solidFill>
                          <a:srgbClr val="FF0000"/>
                        </a:solidFill>
                        <a:latin typeface="+mn-lt"/>
                      </a:endParaRPr>
                    </a:p>
                  </a:txBody>
                  <a:tcPr anchor="ctr"/>
                </a:tc>
              </a:tr>
            </a:tbl>
          </a:graphicData>
        </a:graphic>
      </p:graphicFrame>
      <p:sp>
        <p:nvSpPr>
          <p:cNvPr id="5" name="Title 1"/>
          <p:cNvSpPr txBox="1">
            <a:spLocks/>
          </p:cNvSpPr>
          <p:nvPr/>
        </p:nvSpPr>
        <p:spPr>
          <a:xfrm>
            <a:off x="457200" y="-99392"/>
            <a:ext cx="8229600" cy="1143000"/>
          </a:xfrm>
          <a:prstGeom prst="rect">
            <a:avLst/>
          </a:prstGeom>
        </p:spPr>
        <p:txBody>
          <a:bodyPr/>
          <a:lstStyle/>
          <a:p>
            <a:pPr algn="ctr">
              <a:spcBef>
                <a:spcPct val="0"/>
              </a:spcBef>
              <a:defRPr/>
            </a:pPr>
            <a:r>
              <a:rPr lang="en-US" sz="4400" dirty="0">
                <a:solidFill>
                  <a:prstClr val="black"/>
                </a:solidFill>
              </a:rPr>
              <a:t>Table 3 (2/2)</a:t>
            </a:r>
          </a:p>
        </p:txBody>
      </p:sp>
      <p:sp>
        <p:nvSpPr>
          <p:cNvPr id="4" name="矩形 3"/>
          <p:cNvSpPr/>
          <p:nvPr/>
        </p:nvSpPr>
        <p:spPr>
          <a:xfrm>
            <a:off x="500034" y="6858000"/>
            <a:ext cx="7992888" cy="369332"/>
          </a:xfrm>
          <a:prstGeom prst="rect">
            <a:avLst/>
          </a:prstGeom>
        </p:spPr>
        <p:txBody>
          <a:bodyPr wrap="square">
            <a:spAutoFit/>
          </a:bodyPr>
          <a:lstStyle/>
          <a:p>
            <a:pPr algn="ctr">
              <a:defRPr/>
            </a:pPr>
            <a:r>
              <a:rPr lang="en-US" altLang="zh-CN" b="1" dirty="0">
                <a:solidFill>
                  <a:prstClr val="black"/>
                </a:solidFill>
              </a:rPr>
              <a:t>Note: SNR is defined as received SNR per UE per RE per Rx antenna at </a:t>
            </a:r>
            <a:r>
              <a:rPr lang="en-US" altLang="zh-CN" b="1" dirty="0" err="1">
                <a:solidFill>
                  <a:prstClr val="black"/>
                </a:solidFill>
              </a:rPr>
              <a:t>eNB</a:t>
            </a:r>
            <a:endParaRPr lang="zh-CN" altLang="en-US" dirty="0">
              <a:solidFill>
                <a:prstClr val="black"/>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Reference 4</a:t>
            </a:r>
            <a:endParaRPr lang="zh-CN" altLang="en-US" dirty="0"/>
          </a:p>
        </p:txBody>
      </p:sp>
      <p:sp>
        <p:nvSpPr>
          <p:cNvPr id="3" name="内容占位符 2"/>
          <p:cNvSpPr>
            <a:spLocks noGrp="1"/>
          </p:cNvSpPr>
          <p:nvPr>
            <p:ph idx="1"/>
          </p:nvPr>
        </p:nvSpPr>
        <p:spPr>
          <a:xfrm>
            <a:off x="457200" y="1268760"/>
            <a:ext cx="8229600" cy="4525963"/>
          </a:xfrm>
        </p:spPr>
        <p:txBody>
          <a:bodyPr>
            <a:noAutofit/>
          </a:bodyPr>
          <a:lstStyle/>
          <a:p>
            <a:pPr marL="914400" indent="-914400">
              <a:spcAft>
                <a:spcPts val="0"/>
              </a:spcAft>
              <a:buNone/>
            </a:pPr>
            <a:r>
              <a:rPr lang="en-US" altLang="zh-CN" sz="2000" b="1" dirty="0" smtClean="0">
                <a:latin typeface="Times"/>
                <a:ea typeface="Batang"/>
                <a:cs typeface="Times New Roman"/>
              </a:rPr>
              <a:t>R1-1610793	</a:t>
            </a:r>
            <a:r>
              <a:rPr lang="en-GB" altLang="zh-CN" sz="2000" dirty="0" smtClean="0">
                <a:latin typeface="Times"/>
                <a:ea typeface="Batang"/>
                <a:cs typeface="Times New Roman"/>
              </a:rPr>
              <a:t>WF on SLS observations of non-orthogonal MA 	</a:t>
            </a:r>
            <a:r>
              <a:rPr lang="en-US" altLang="zh-CN" sz="2000" dirty="0" smtClean="0">
                <a:latin typeface="Times"/>
                <a:ea typeface="Batang"/>
                <a:cs typeface="Times New Roman"/>
              </a:rPr>
              <a:t>Huawei, HiSilicon, ZTE</a:t>
            </a:r>
            <a:endParaRPr lang="zh-CN" altLang="zh-CN" sz="2000" dirty="0" smtClean="0">
              <a:latin typeface="Times"/>
              <a:ea typeface="Batang"/>
              <a:cs typeface="Times New Roman"/>
            </a:endParaRPr>
          </a:p>
          <a:p>
            <a:pPr marL="914400" indent="-914400">
              <a:spcAft>
                <a:spcPts val="0"/>
              </a:spcAft>
              <a:buNone/>
            </a:pPr>
            <a:r>
              <a:rPr lang="en-GB" altLang="zh-CN" sz="2000" dirty="0" smtClean="0">
                <a:highlight>
                  <a:srgbClr val="00FF00"/>
                </a:highlight>
                <a:latin typeface="Times"/>
                <a:ea typeface="Batang"/>
                <a:cs typeface="Times New Roman"/>
              </a:rPr>
              <a:t>Agreements:</a:t>
            </a:r>
            <a:endParaRPr lang="zh-CN" altLang="zh-CN" sz="2000" dirty="0" smtClean="0">
              <a:latin typeface="Times"/>
              <a:ea typeface="Batang"/>
              <a:cs typeface="Times New Roman"/>
            </a:endParaRPr>
          </a:p>
          <a:p>
            <a:pPr lvl="0">
              <a:buFont typeface="Symbol"/>
              <a:buChar char=""/>
            </a:pPr>
            <a:r>
              <a:rPr lang="en-US" altLang="zh-CN" sz="2000" dirty="0" smtClean="0">
                <a:latin typeface="Times"/>
                <a:ea typeface="Batang"/>
                <a:cs typeface="Times New Roman"/>
              </a:rPr>
              <a:t>The observations on slide 3, along with appendix on slides 5 and 6, are agreed, with the following update:</a:t>
            </a:r>
            <a:endParaRPr lang="zh-CN" altLang="zh-CN" sz="2000" dirty="0" smtClean="0">
              <a:latin typeface="Times"/>
              <a:ea typeface="Batang"/>
              <a:cs typeface="Times New Roman"/>
            </a:endParaRPr>
          </a:p>
          <a:p>
            <a:pPr lvl="1">
              <a:buFont typeface="Courier New"/>
              <a:buChar char="o"/>
            </a:pPr>
            <a:r>
              <a:rPr lang="en-GB" altLang="zh-CN" sz="1600" dirty="0" smtClean="0">
                <a:latin typeface="Times"/>
                <a:ea typeface="Batang"/>
                <a:cs typeface="Times New Roman"/>
              </a:rPr>
              <a:t>All simulated non-orthogonal MA schemes with grant-free </a:t>
            </a:r>
            <a:r>
              <a:rPr lang="en-GB" altLang="zh-CN" sz="1600" dirty="0" smtClean="0">
                <a:solidFill>
                  <a:srgbClr val="FF0000"/>
                </a:solidFill>
                <a:latin typeface="Times"/>
                <a:ea typeface="Batang"/>
                <a:cs typeface="Times New Roman"/>
              </a:rPr>
              <a:t>with advanced receivers (some with ideal channel estimation while others with realistic channel estimation) </a:t>
            </a:r>
            <a:r>
              <a:rPr lang="en-GB" altLang="zh-CN" sz="1600" dirty="0" smtClean="0">
                <a:latin typeface="Times"/>
                <a:ea typeface="Batang"/>
                <a:cs typeface="Times New Roman"/>
              </a:rPr>
              <a:t>provide</a:t>
            </a:r>
            <a:r>
              <a:rPr lang="en-GB" altLang="zh-CN" sz="1600" strike="sngStrike" dirty="0" smtClean="0">
                <a:solidFill>
                  <a:srgbClr val="FF0000"/>
                </a:solidFill>
                <a:latin typeface="Times"/>
                <a:ea typeface="Batang"/>
                <a:cs typeface="Times New Roman"/>
              </a:rPr>
              <a:t>s</a:t>
            </a:r>
            <a:r>
              <a:rPr lang="en-GB" altLang="zh-CN" sz="1600" dirty="0" smtClean="0">
                <a:latin typeface="Times"/>
                <a:ea typeface="Batang"/>
                <a:cs typeface="Times New Roman"/>
              </a:rPr>
              <a:t> significant</a:t>
            </a:r>
            <a:endParaRPr lang="zh-CN" altLang="zh-CN" sz="1600" dirty="0" smtClean="0">
              <a:latin typeface="Times"/>
              <a:ea typeface="Batang"/>
              <a:cs typeface="Times New Roman"/>
            </a:endParaRPr>
          </a:p>
          <a:p>
            <a:pPr lvl="1">
              <a:buFont typeface="Courier New"/>
              <a:buChar char="o"/>
            </a:pPr>
            <a:r>
              <a:rPr lang="en-GB" altLang="zh-CN" sz="1600" dirty="0" smtClean="0">
                <a:latin typeface="Times"/>
                <a:ea typeface="Batang"/>
                <a:cs typeface="Times New Roman"/>
              </a:rPr>
              <a:t>compared to a </a:t>
            </a:r>
            <a:r>
              <a:rPr lang="en-GB" altLang="zh-CN" sz="1600" dirty="0" smtClean="0">
                <a:solidFill>
                  <a:srgbClr val="FF0000"/>
                </a:solidFill>
                <a:latin typeface="Times"/>
                <a:ea typeface="Batang"/>
                <a:cs typeface="Times New Roman"/>
              </a:rPr>
              <a:t>respective</a:t>
            </a:r>
            <a:r>
              <a:rPr lang="en-GB" altLang="zh-CN" sz="1600" dirty="0" smtClean="0">
                <a:latin typeface="Times"/>
                <a:ea typeface="Batang"/>
                <a:cs typeface="Times New Roman"/>
              </a:rPr>
              <a:t> </a:t>
            </a:r>
            <a:r>
              <a:rPr lang="en-GB" altLang="zh-CN" sz="1600" dirty="0" smtClean="0">
                <a:solidFill>
                  <a:srgbClr val="FF0000"/>
                </a:solidFill>
                <a:latin typeface="Times"/>
                <a:ea typeface="Batang"/>
                <a:cs typeface="Times New Roman"/>
              </a:rPr>
              <a:t>grant-free</a:t>
            </a:r>
            <a:r>
              <a:rPr lang="en-GB" altLang="zh-CN" sz="1600" dirty="0" smtClean="0">
                <a:latin typeface="Times"/>
                <a:ea typeface="Batang"/>
                <a:cs typeface="Times New Roman"/>
              </a:rPr>
              <a:t> reference scheme </a:t>
            </a:r>
            <a:r>
              <a:rPr lang="en-GB" altLang="zh-CN" sz="1600" dirty="0" smtClean="0">
                <a:solidFill>
                  <a:srgbClr val="FF0000"/>
                </a:solidFill>
                <a:latin typeface="Times"/>
                <a:ea typeface="Batang"/>
                <a:cs typeface="Times New Roman"/>
              </a:rPr>
              <a:t>assumed</a:t>
            </a:r>
            <a:r>
              <a:rPr lang="en-GB" altLang="zh-CN" sz="1600" dirty="0" smtClean="0">
                <a:latin typeface="Times"/>
                <a:ea typeface="Batang"/>
                <a:cs typeface="Times New Roman"/>
              </a:rPr>
              <a:t> </a:t>
            </a:r>
            <a:r>
              <a:rPr lang="en-GB" altLang="zh-CN" sz="1600" strike="sngStrike" dirty="0" smtClean="0">
                <a:solidFill>
                  <a:srgbClr val="FF0000"/>
                </a:solidFill>
                <a:latin typeface="Times"/>
                <a:ea typeface="Batang"/>
                <a:cs typeface="Times New Roman"/>
              </a:rPr>
              <a:t>based on OFDMA with</a:t>
            </a:r>
            <a:r>
              <a:rPr lang="en-GB" altLang="zh-CN" sz="1600" dirty="0" smtClean="0">
                <a:latin typeface="Times"/>
                <a:ea typeface="Batang"/>
                <a:cs typeface="Times New Roman"/>
              </a:rPr>
              <a:t> </a:t>
            </a:r>
            <a:r>
              <a:rPr lang="en-GB" altLang="zh-CN" sz="1600" strike="sngStrike" dirty="0" smtClean="0">
                <a:solidFill>
                  <a:srgbClr val="FF0000"/>
                </a:solidFill>
                <a:latin typeface="Times"/>
                <a:ea typeface="Batang"/>
                <a:cs typeface="Times New Roman"/>
              </a:rPr>
              <a:t>grant-free</a:t>
            </a:r>
            <a:r>
              <a:rPr lang="en-GB" altLang="zh-CN" sz="1600" dirty="0" smtClean="0">
                <a:latin typeface="Times"/>
                <a:ea typeface="Batang"/>
                <a:cs typeface="Times New Roman"/>
              </a:rPr>
              <a:t> </a:t>
            </a:r>
            <a:r>
              <a:rPr lang="en-GB" altLang="zh-CN" sz="1600" dirty="0" smtClean="0">
                <a:solidFill>
                  <a:srgbClr val="FF0000"/>
                </a:solidFill>
                <a:latin typeface="Times"/>
                <a:ea typeface="Batang"/>
                <a:cs typeface="Times New Roman"/>
              </a:rPr>
              <a:t>by each company</a:t>
            </a:r>
            <a:endParaRPr lang="zh-CN" altLang="zh-CN" sz="1600" dirty="0" smtClean="0">
              <a:latin typeface="Times"/>
              <a:ea typeface="Batang"/>
              <a:cs typeface="Times New Roman"/>
            </a:endParaRPr>
          </a:p>
          <a:p>
            <a:pPr lvl="1">
              <a:buFont typeface="Courier New"/>
              <a:buChar char="o"/>
            </a:pPr>
            <a:r>
              <a:rPr lang="en-US" altLang="zh-CN" sz="1600" dirty="0" smtClean="0">
                <a:latin typeface="Times"/>
                <a:ea typeface="Batang"/>
                <a:cs typeface="Times New Roman"/>
              </a:rPr>
              <a:t>Add a note to the appendix: </a:t>
            </a:r>
            <a:endParaRPr lang="zh-CN" altLang="zh-CN" sz="1600" dirty="0" smtClean="0">
              <a:latin typeface="Times"/>
              <a:ea typeface="Batang"/>
              <a:cs typeface="Times New Roman"/>
            </a:endParaRPr>
          </a:p>
          <a:p>
            <a:pPr lvl="2">
              <a:buFont typeface="Wingdings"/>
              <a:buChar char=""/>
            </a:pPr>
            <a:r>
              <a:rPr lang="en-US" altLang="zh-CN" sz="1400" dirty="0" smtClean="0">
                <a:latin typeface="Times"/>
                <a:ea typeface="Batang"/>
                <a:cs typeface="Times New Roman"/>
              </a:rPr>
              <a:t>Note: the empty entries in the table are due to absence of simulation data</a:t>
            </a:r>
            <a:endParaRPr lang="zh-CN" altLang="zh-CN" sz="1400" dirty="0" smtClean="0">
              <a:latin typeface="Times"/>
              <a:ea typeface="Batang"/>
              <a:cs typeface="Times New Roman"/>
            </a:endParaRPr>
          </a:p>
          <a:p>
            <a:pPr lvl="1">
              <a:buFont typeface="Courier New"/>
              <a:buChar char="o"/>
            </a:pPr>
            <a:r>
              <a:rPr lang="en-GB" altLang="zh-CN" sz="1600" dirty="0" smtClean="0">
                <a:latin typeface="Times"/>
                <a:ea typeface="Batang"/>
                <a:cs typeface="Times New Roman"/>
              </a:rPr>
              <a:t>Add two rows in the tables in the Appendix listing the receive type(s) and HARQ combining used by each company</a:t>
            </a:r>
            <a:endParaRPr lang="zh-CN" altLang="zh-CN" sz="1600" dirty="0" smtClean="0">
              <a:latin typeface="Times"/>
              <a:ea typeface="Batang"/>
              <a:cs typeface="Times New Roman"/>
            </a:endParaRPr>
          </a:p>
          <a:p>
            <a:pPr lvl="1">
              <a:buFont typeface="Courier New"/>
              <a:buChar char="o"/>
            </a:pPr>
            <a:r>
              <a:rPr lang="en-GB" altLang="zh-CN" sz="1600" dirty="0" smtClean="0">
                <a:latin typeface="Times"/>
                <a:ea typeface="Batang"/>
                <a:cs typeface="Times New Roman"/>
              </a:rPr>
              <a:t>For the columns in the tables in the appendix with both ideal and realistic channel estimation, split each column into two columns capturing results with ideal and realistic channel estimation separately</a:t>
            </a:r>
            <a:endParaRPr lang="zh-CN" altLang="zh-CN" sz="1600" dirty="0" smtClean="0">
              <a:latin typeface="Times"/>
              <a:ea typeface="Batang"/>
              <a:cs typeface="Times New Roman"/>
            </a:endParaRPr>
          </a:p>
          <a:p>
            <a:pPr lvl="1">
              <a:buFont typeface="Courier New"/>
              <a:buChar char="o"/>
            </a:pPr>
            <a:r>
              <a:rPr lang="en-US" altLang="zh-CN" sz="1600" dirty="0" smtClean="0">
                <a:latin typeface="Times"/>
                <a:ea typeface="Batang"/>
                <a:cs typeface="Times New Roman"/>
              </a:rPr>
              <a:t>slides 5-6 are to be updated based on updated simulation results submitted within this meeting</a:t>
            </a:r>
            <a:endParaRPr lang="zh-CN" altLang="zh-CN" sz="1600" dirty="0" smtClean="0">
              <a:latin typeface="Times"/>
              <a:ea typeface="Batang"/>
              <a:cs typeface="Times New Roman"/>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Information 3</a:t>
            </a:r>
            <a:endParaRPr lang="zh-CN" altLang="en-US" dirty="0"/>
          </a:p>
        </p:txBody>
      </p:sp>
      <p:sp>
        <p:nvSpPr>
          <p:cNvPr id="3" name="内容占位符 2"/>
          <p:cNvSpPr>
            <a:spLocks noGrp="1"/>
          </p:cNvSpPr>
          <p:nvPr>
            <p:ph idx="1"/>
          </p:nvPr>
        </p:nvSpPr>
        <p:spPr/>
        <p:txBody>
          <a:bodyPr>
            <a:normAutofit/>
          </a:bodyPr>
          <a:lstStyle/>
          <a:p>
            <a:r>
              <a:rPr lang="en-US" altLang="zh-CN" dirty="0" smtClean="0"/>
              <a:t>The following pages are updated according to “slides 5-6” of R1-1610793 and some companies input, and are ongoing to be updated by each company following the agreements in reference 3</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16632"/>
            <a:ext cx="8229600" cy="792088"/>
          </a:xfrm>
        </p:spPr>
        <p:txBody>
          <a:bodyPr>
            <a:noAutofit/>
          </a:bodyPr>
          <a:lstStyle/>
          <a:p>
            <a:r>
              <a:rPr lang="en-US" altLang="zh-CN" sz="3600" dirty="0" smtClean="0"/>
              <a:t>Appendix 1: preliminary SLS results (1/2)</a:t>
            </a:r>
            <a:endParaRPr lang="zh-CN" altLang="en-US" sz="3600" dirty="0"/>
          </a:p>
        </p:txBody>
      </p:sp>
      <p:graphicFrame>
        <p:nvGraphicFramePr>
          <p:cNvPr id="4" name="表格 3"/>
          <p:cNvGraphicFramePr>
            <a:graphicFrameLocks noGrp="1"/>
          </p:cNvGraphicFramePr>
          <p:nvPr>
            <p:extLst>
              <p:ext uri="{D42A27DB-BD31-4B8C-83A1-F6EECF244321}">
                <p14:modId xmlns:p14="http://schemas.microsoft.com/office/powerpoint/2010/main" xmlns="" val="719212216"/>
              </p:ext>
            </p:extLst>
          </p:nvPr>
        </p:nvGraphicFramePr>
        <p:xfrm>
          <a:off x="35496" y="836712"/>
          <a:ext cx="9980870" cy="7597910"/>
        </p:xfrm>
        <a:graphic>
          <a:graphicData uri="http://schemas.openxmlformats.org/drawingml/2006/table">
            <a:tbl>
              <a:tblPr/>
              <a:tblGrid>
                <a:gridCol w="1121258">
                  <a:extLst>
                    <a:ext uri="{9D8B030D-6E8A-4147-A177-3AD203B41FA5}">
                      <a16:colId xmlns="" xmlns:a16="http://schemas.microsoft.com/office/drawing/2014/main" val="20000"/>
                    </a:ext>
                  </a:extLst>
                </a:gridCol>
                <a:gridCol w="582471">
                  <a:extLst>
                    <a:ext uri="{9D8B030D-6E8A-4147-A177-3AD203B41FA5}">
                      <a16:colId xmlns="" xmlns:a16="http://schemas.microsoft.com/office/drawing/2014/main" val="20001"/>
                    </a:ext>
                  </a:extLst>
                </a:gridCol>
                <a:gridCol w="582471">
                  <a:extLst>
                    <a:ext uri="{9D8B030D-6E8A-4147-A177-3AD203B41FA5}">
                      <a16:colId xmlns="" xmlns:a16="http://schemas.microsoft.com/office/drawing/2014/main" val="20002"/>
                    </a:ext>
                  </a:extLst>
                </a:gridCol>
                <a:gridCol w="1354245">
                  <a:extLst>
                    <a:ext uri="{9D8B030D-6E8A-4147-A177-3AD203B41FA5}">
                      <a16:colId xmlns="" xmlns:a16="http://schemas.microsoft.com/office/drawing/2014/main" val="20003"/>
                    </a:ext>
                  </a:extLst>
                </a:gridCol>
                <a:gridCol w="1295999">
                  <a:extLst>
                    <a:ext uri="{9D8B030D-6E8A-4147-A177-3AD203B41FA5}">
                      <a16:colId xmlns="" xmlns:a16="http://schemas.microsoft.com/office/drawing/2014/main" val="20004"/>
                    </a:ext>
                  </a:extLst>
                </a:gridCol>
                <a:gridCol w="1383371">
                  <a:extLst>
                    <a:ext uri="{9D8B030D-6E8A-4147-A177-3AD203B41FA5}">
                      <a16:colId xmlns="" xmlns:a16="http://schemas.microsoft.com/office/drawing/2014/main" val="20005"/>
                    </a:ext>
                  </a:extLst>
                </a:gridCol>
                <a:gridCol w="664961">
                  <a:extLst>
                    <a:ext uri="{9D8B030D-6E8A-4147-A177-3AD203B41FA5}">
                      <a16:colId xmlns="" xmlns:a16="http://schemas.microsoft.com/office/drawing/2014/main" val="20006"/>
                    </a:ext>
                  </a:extLst>
                </a:gridCol>
                <a:gridCol w="720080">
                  <a:extLst>
                    <a:ext uri="{9D8B030D-6E8A-4147-A177-3AD203B41FA5}">
                      <a16:colId xmlns="" xmlns:a16="http://schemas.microsoft.com/office/drawing/2014/main" val="20007"/>
                    </a:ext>
                  </a:extLst>
                </a:gridCol>
                <a:gridCol w="2276014">
                  <a:extLst>
                    <a:ext uri="{9D8B030D-6E8A-4147-A177-3AD203B41FA5}">
                      <a16:colId xmlns="" xmlns:a16="http://schemas.microsoft.com/office/drawing/2014/main" val="20008"/>
                    </a:ext>
                  </a:extLst>
                </a:gridCol>
              </a:tblGrid>
              <a:tr h="157644">
                <a:tc>
                  <a:txBody>
                    <a:bodyPr/>
                    <a:lstStyle/>
                    <a:p>
                      <a:pPr algn="ctr" fontAlgn="ctr"/>
                      <a:r>
                        <a:rPr lang="zh-CN" altLang="en-US" sz="1000" b="1" i="0" u="none" strike="noStrike" dirty="0">
                          <a:solidFill>
                            <a:srgbClr val="000000"/>
                          </a:solidFill>
                          <a:latin typeface="Calibri"/>
                        </a:rPr>
                        <a:t>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BF6"/>
                    </a:solidFill>
                  </a:tcPr>
                </a:tc>
                <a:tc gridSpan="2">
                  <a:txBody>
                    <a:bodyPr/>
                    <a:lstStyle/>
                    <a:p>
                      <a:pPr algn="ctr" fontAlgn="ctr"/>
                      <a:r>
                        <a:rPr lang="en-US" sz="1000" b="1" i="0" u="none" strike="noStrike" dirty="0">
                          <a:solidFill>
                            <a:srgbClr val="000000"/>
                          </a:solidFill>
                          <a:latin typeface="Calibri"/>
                        </a:rPr>
                        <a:t>Huawei</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BF6"/>
                    </a:solidFill>
                  </a:tcPr>
                </a:tc>
                <a:tc hMerge="1">
                  <a:txBody>
                    <a:bodyPr/>
                    <a:lstStyle/>
                    <a:p>
                      <a:endParaRPr lang="en-US"/>
                    </a:p>
                  </a:txBody>
                  <a:tcPr/>
                </a:tc>
                <a:tc>
                  <a:txBody>
                    <a:bodyPr/>
                    <a:lstStyle/>
                    <a:p>
                      <a:pPr algn="ctr" fontAlgn="ctr"/>
                      <a:r>
                        <a:rPr lang="en-US" sz="1000" b="1" i="0" u="none" strike="noStrike" dirty="0">
                          <a:solidFill>
                            <a:srgbClr val="000000"/>
                          </a:solidFill>
                          <a:latin typeface="Calibri"/>
                        </a:rPr>
                        <a:t>QC</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BF6"/>
                    </a:solidFill>
                  </a:tcPr>
                </a:tc>
                <a:tc>
                  <a:txBody>
                    <a:bodyPr/>
                    <a:lstStyle/>
                    <a:p>
                      <a:pPr algn="ctr" fontAlgn="ctr"/>
                      <a:r>
                        <a:rPr lang="en-US" sz="1000" b="1" i="0" u="none" strike="noStrike" dirty="0">
                          <a:solidFill>
                            <a:srgbClr val="000000"/>
                          </a:solidFill>
                          <a:latin typeface="Calibri"/>
                        </a:rPr>
                        <a:t>ZTE</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BF6"/>
                    </a:solidFill>
                  </a:tcPr>
                </a:tc>
                <a:tc>
                  <a:txBody>
                    <a:bodyPr/>
                    <a:lstStyle/>
                    <a:p>
                      <a:pPr algn="ctr" fontAlgn="ctr"/>
                      <a:r>
                        <a:rPr lang="en-US" sz="1000" b="1" i="0" u="none" strike="noStrike" dirty="0">
                          <a:solidFill>
                            <a:srgbClr val="000000"/>
                          </a:solidFill>
                          <a:latin typeface="Calibri"/>
                        </a:rPr>
                        <a:t>CATT</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BF6"/>
                    </a:solidFill>
                  </a:tcPr>
                </a:tc>
                <a:tc gridSpan="2">
                  <a:txBody>
                    <a:bodyPr/>
                    <a:lstStyle/>
                    <a:p>
                      <a:pPr algn="ctr" fontAlgn="ctr"/>
                      <a:r>
                        <a:rPr lang="en-US" sz="1000" b="1" i="0" u="none" strike="noStrike" dirty="0">
                          <a:solidFill>
                            <a:srgbClr val="000000"/>
                          </a:solidFill>
                          <a:latin typeface="Calibri"/>
                        </a:rPr>
                        <a:t>Samsung</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BF6"/>
                    </a:solidFill>
                  </a:tcPr>
                </a:tc>
                <a:tc hMerge="1">
                  <a:txBody>
                    <a:bodyPr/>
                    <a:lstStyle/>
                    <a:p>
                      <a:endParaRPr lang="en-US"/>
                    </a:p>
                  </a:txBody>
                  <a:tcPr/>
                </a:tc>
                <a:tc>
                  <a:txBody>
                    <a:bodyPr/>
                    <a:lstStyle/>
                    <a:p>
                      <a:pPr algn="ctr" fontAlgn="ctr"/>
                      <a:r>
                        <a:rPr lang="en-US" sz="1000" b="1" i="0" u="none" strike="noStrike" dirty="0">
                          <a:solidFill>
                            <a:srgbClr val="000000"/>
                          </a:solidFill>
                          <a:latin typeface="Calibri"/>
                        </a:rPr>
                        <a:t>CATR</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BF6"/>
                    </a:solidFill>
                  </a:tcPr>
                </a:tc>
                <a:extLst>
                  <a:ext uri="{0D108BD9-81ED-4DB2-BD59-A6C34878D82A}">
                    <a16:rowId xmlns="" xmlns:a16="http://schemas.microsoft.com/office/drawing/2014/main" val="10000"/>
                  </a:ext>
                </a:extLst>
              </a:tr>
              <a:tr h="157644">
                <a:tc>
                  <a:txBody>
                    <a:bodyPr/>
                    <a:lstStyle/>
                    <a:p>
                      <a:pPr algn="ctr" fontAlgn="ctr"/>
                      <a:r>
                        <a:rPr lang="en-US" sz="1000" b="1" i="0" u="none" strike="noStrike">
                          <a:solidFill>
                            <a:srgbClr val="000000"/>
                          </a:solidFill>
                          <a:latin typeface="Calibri"/>
                        </a:rPr>
                        <a:t>MA</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1" i="0" u="none" strike="noStrike" dirty="0" smtClean="0">
                          <a:solidFill>
                            <a:srgbClr val="000000"/>
                          </a:solidFill>
                          <a:latin typeface="+mn-lt"/>
                        </a:rPr>
                        <a:t>SCMA (R1-1608854)</a:t>
                      </a:r>
                      <a:endParaRPr lang="en-US" sz="1000" b="1" i="0" u="none" strike="noStrike" dirty="0">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1" i="0" u="none" strike="noStrike" dirty="0" smtClean="0">
                          <a:solidFill>
                            <a:srgbClr val="000000"/>
                          </a:solidFill>
                          <a:latin typeface="+mn-lt"/>
                        </a:rPr>
                        <a:t>RSMA (R1-1610120)</a:t>
                      </a:r>
                      <a:endParaRPr lang="en-US" sz="1000" b="1" i="0" u="none" strike="noStrike" dirty="0">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smtClean="0">
                          <a:solidFill>
                            <a:srgbClr val="000000"/>
                          </a:solidFill>
                          <a:latin typeface="+mn-lt"/>
                        </a:rPr>
                        <a:t>MUSA (R1-1608952)</a:t>
                      </a:r>
                      <a:endParaRPr lang="en-US" sz="1000" b="1" i="0" u="none" strike="noStrike" dirty="0">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smtClean="0">
                          <a:solidFill>
                            <a:srgbClr val="000000"/>
                          </a:solidFill>
                          <a:latin typeface="+mn-lt"/>
                        </a:rPr>
                        <a:t>PDMA (R1-1608756)</a:t>
                      </a:r>
                      <a:endParaRPr lang="en-US" sz="1000" b="1" i="0" u="none" strike="noStrike" dirty="0">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1" i="0" u="none" strike="noStrike" dirty="0" smtClean="0">
                          <a:solidFill>
                            <a:srgbClr val="000000"/>
                          </a:solidFill>
                          <a:latin typeface="+mn-lt"/>
                        </a:rPr>
                        <a:t>IGMA (R1-1609042)</a:t>
                      </a:r>
                      <a:endParaRPr lang="en-US" sz="1000" b="1" i="0" u="none" strike="noStrike" dirty="0">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1" i="0" u="none" strike="noStrike" dirty="0" smtClean="0">
                          <a:solidFill>
                            <a:srgbClr val="000000"/>
                          </a:solidFill>
                          <a:latin typeface="+mn-lt"/>
                        </a:rPr>
                        <a:t>SCMA (R1-1609581)</a:t>
                      </a:r>
                      <a:endParaRPr lang="en-US" sz="1000" b="1" i="0" u="none" strike="noStrike" dirty="0">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157644">
                <a:tc>
                  <a:txBody>
                    <a:bodyPr/>
                    <a:lstStyle/>
                    <a:p>
                      <a:pPr algn="ctr" fontAlgn="ctr"/>
                      <a:r>
                        <a:rPr lang="en-US" sz="1000" b="0" i="0" u="none" strike="noStrike">
                          <a:solidFill>
                            <a:srgbClr val="000000"/>
                          </a:solidFill>
                          <a:latin typeface="Calibri"/>
                        </a:rPr>
                        <a:t>Inter-BS distance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a:solidFill>
                            <a:srgbClr val="000000"/>
                          </a:solidFill>
                          <a:latin typeface="Calibri"/>
                        </a:rPr>
                        <a:t>1732m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a:solidFill>
                            <a:srgbClr val="000000"/>
                          </a:solidFill>
                          <a:latin typeface="Calibri"/>
                        </a:rPr>
                        <a:t>1732m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1732m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1732m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a:solidFill>
                            <a:srgbClr val="000000"/>
                          </a:solidFill>
                          <a:latin typeface="Calibri"/>
                        </a:rPr>
                        <a:t>1732m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a:solidFill>
                            <a:srgbClr val="000000"/>
                          </a:solidFill>
                          <a:latin typeface="Calibri"/>
                        </a:rPr>
                        <a:t>1732m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308798">
                <a:tc>
                  <a:txBody>
                    <a:bodyPr/>
                    <a:lstStyle/>
                    <a:p>
                      <a:pPr algn="ctr" fontAlgn="ctr"/>
                      <a:r>
                        <a:rPr lang="en-US" sz="1000" b="0" i="0" u="none" strike="noStrike">
                          <a:solidFill>
                            <a:srgbClr val="000000"/>
                          </a:solidFill>
                          <a:latin typeface="Calibri"/>
                        </a:rPr>
                        <a:t>Simulation bandwidth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a:solidFill>
                            <a:srgbClr val="000000"/>
                          </a:solidFill>
                          <a:latin typeface="Calibri"/>
                        </a:rPr>
                        <a:t>6 PRB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a:solidFill>
                            <a:srgbClr val="000000"/>
                          </a:solidFill>
                          <a:latin typeface="Calibri"/>
                        </a:rPr>
                        <a:t>1.08MHz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6 PRB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4 PRB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a:solidFill>
                            <a:srgbClr val="000000"/>
                          </a:solidFill>
                          <a:latin typeface="Calibri"/>
                        </a:rPr>
                        <a:t>6PRB</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a:solidFill>
                            <a:srgbClr val="000000"/>
                          </a:solidFill>
                          <a:latin typeface="Calibri"/>
                        </a:rPr>
                        <a:t>4 PRB</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157644">
                <a:tc>
                  <a:txBody>
                    <a:bodyPr/>
                    <a:lstStyle/>
                    <a:p>
                      <a:pPr algn="ctr" fontAlgn="ctr"/>
                      <a:r>
                        <a:rPr lang="en-US" sz="1000" b="0" i="0" u="none" strike="noStrike">
                          <a:solidFill>
                            <a:srgbClr val="000000"/>
                          </a:solidFill>
                          <a:latin typeface="Calibri"/>
                        </a:rPr>
                        <a:t>BS antenna tilt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a:solidFill>
                            <a:srgbClr val="000000"/>
                          </a:solidFill>
                          <a:latin typeface="Calibri"/>
                        </a:rPr>
                        <a:t>2 </a:t>
                      </a:r>
                      <a:r>
                        <a:rPr lang="en-US" sz="1000" b="0" i="0" u="none" strike="noStrike" dirty="0" err="1">
                          <a:solidFill>
                            <a:srgbClr val="000000"/>
                          </a:solidFill>
                          <a:latin typeface="Calibri"/>
                        </a:rPr>
                        <a:t>degress</a:t>
                      </a:r>
                      <a:endParaRPr lang="en-US" sz="1000" b="0" i="0" u="none" strike="noStrike" dirty="0">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a:solidFill>
                            <a:srgbClr val="000000"/>
                          </a:solidFill>
                          <a:latin typeface="Calibri"/>
                        </a:rPr>
                        <a:t>6 degress</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No Mechanical downtilt</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12 degree</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a:solidFill>
                            <a:srgbClr val="000000"/>
                          </a:solidFill>
                          <a:latin typeface="Calibri"/>
                        </a:rPr>
                        <a:t>6 </a:t>
                      </a:r>
                      <a:r>
                        <a:rPr lang="en-US" sz="1000" b="0" i="0" u="none" strike="noStrike" dirty="0" smtClean="0">
                          <a:solidFill>
                            <a:srgbClr val="000000"/>
                          </a:solidFill>
                          <a:latin typeface="Calibri"/>
                        </a:rPr>
                        <a:t>degrees</a:t>
                      </a:r>
                      <a:endParaRPr lang="en-US" sz="1000" b="0" i="0" u="none" strike="noStrike" dirty="0">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a:solidFill>
                            <a:srgbClr val="000000"/>
                          </a:solidFill>
                          <a:latin typeface="Calibri"/>
                        </a:rPr>
                        <a:t>100 degree</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367511">
                <a:tc>
                  <a:txBody>
                    <a:bodyPr/>
                    <a:lstStyle/>
                    <a:p>
                      <a:pPr algn="ctr" fontAlgn="ctr"/>
                      <a:r>
                        <a:rPr lang="en-US" sz="1000" b="0" i="0" u="none" strike="noStrike" dirty="0">
                          <a:solidFill>
                            <a:srgbClr val="000000"/>
                          </a:solidFill>
                          <a:latin typeface="Calibri"/>
                        </a:rPr>
                        <a:t>BS antenna element gain + connector loss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a:solidFill>
                            <a:srgbClr val="000000"/>
                          </a:solidFill>
                          <a:latin typeface="Calibri"/>
                        </a:rPr>
                        <a:t>8 </a:t>
                      </a:r>
                      <a:r>
                        <a:rPr lang="en-US" sz="1000" b="0" i="0" u="none" strike="noStrike" dirty="0" err="1">
                          <a:solidFill>
                            <a:srgbClr val="000000"/>
                          </a:solidFill>
                          <a:latin typeface="Calibri"/>
                        </a:rPr>
                        <a:t>dBi</a:t>
                      </a:r>
                      <a:r>
                        <a:rPr lang="en-US" sz="1000" b="0" i="0" u="none" strike="noStrike" dirty="0">
                          <a:solidFill>
                            <a:srgbClr val="000000"/>
                          </a:solidFill>
                          <a:latin typeface="Calibri"/>
                        </a:rPr>
                        <a:t>, including 3dB cable loss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a:solidFill>
                            <a:srgbClr val="000000"/>
                          </a:solidFill>
                          <a:latin typeface="Calibri"/>
                        </a:rPr>
                        <a:t>8 dBi, including 3dB cable loss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8 dBi, including 3dB cable loss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8 </a:t>
                      </a:r>
                      <a:r>
                        <a:rPr lang="en-US" sz="1000" b="0" i="0" u="none" strike="noStrike" dirty="0" err="1">
                          <a:solidFill>
                            <a:srgbClr val="000000"/>
                          </a:solidFill>
                          <a:latin typeface="Calibri"/>
                        </a:rPr>
                        <a:t>dBi</a:t>
                      </a:r>
                      <a:r>
                        <a:rPr lang="en-US" sz="1000" b="0" i="0" u="none" strike="noStrike" dirty="0">
                          <a:solidFill>
                            <a:srgbClr val="000000"/>
                          </a:solidFill>
                          <a:latin typeface="Calibri"/>
                        </a:rPr>
                        <a:t>, including 3dB cable loss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a:solidFill>
                            <a:srgbClr val="000000"/>
                          </a:solidFill>
                          <a:latin typeface="Calibri"/>
                        </a:rPr>
                        <a:t>8 </a:t>
                      </a:r>
                      <a:r>
                        <a:rPr lang="en-US" sz="1000" b="0" i="0" u="none" strike="noStrike" dirty="0" err="1">
                          <a:solidFill>
                            <a:srgbClr val="000000"/>
                          </a:solidFill>
                          <a:latin typeface="Calibri"/>
                        </a:rPr>
                        <a:t>dBi</a:t>
                      </a:r>
                      <a:r>
                        <a:rPr lang="en-US" sz="1000" b="0" i="0" u="none" strike="noStrike" dirty="0">
                          <a:solidFill>
                            <a:srgbClr val="000000"/>
                          </a:solidFill>
                          <a:latin typeface="Calibri"/>
                        </a:rPr>
                        <a:t>, including 3dB cable loss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a:solidFill>
                            <a:srgbClr val="000000"/>
                          </a:solidFill>
                          <a:latin typeface="Calibri"/>
                        </a:rPr>
                        <a:t>8 dBi, including 3dB cable loss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367511">
                <a:tc>
                  <a:txBody>
                    <a:bodyPr/>
                    <a:lstStyle/>
                    <a:p>
                      <a:pPr algn="ctr" fontAlgn="ctr"/>
                      <a:r>
                        <a:rPr lang="en-US" sz="1000" b="0" i="0" u="none" strike="noStrike" dirty="0" smtClean="0">
                          <a:solidFill>
                            <a:srgbClr val="00B0F0"/>
                          </a:solidFill>
                          <a:latin typeface="Calibri"/>
                        </a:rPr>
                        <a:t>BS antenna configuration</a:t>
                      </a:r>
                      <a:endParaRPr lang="en-US" sz="1000" b="0" i="0" u="none" strike="noStrike" dirty="0">
                        <a:solidFill>
                          <a:srgbClr val="00B0F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endParaRPr lang="en-US" sz="1000" b="0" i="0" u="none" strike="noStrike" dirty="0">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endParaRPr lang="en-US" sz="1000" b="0" i="0" u="none" strike="noStrike">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latin typeface="+mn-lt"/>
                        </a:rPr>
                        <a:t>(</a:t>
                      </a:r>
                      <a:r>
                        <a:rPr lang="en-US" sz="1000" b="0" i="0" u="none" strike="noStrike" dirty="0" err="1" smtClean="0">
                          <a:solidFill>
                            <a:srgbClr val="FF0000"/>
                          </a:solidFill>
                          <a:latin typeface="+mn-lt"/>
                        </a:rPr>
                        <a:t>M,N,P,Mg,Ng</a:t>
                      </a:r>
                      <a:r>
                        <a:rPr lang="en-US" sz="1000" b="0" i="0" u="none" strike="noStrike" dirty="0" smtClean="0">
                          <a:solidFill>
                            <a:srgbClr val="FF0000"/>
                          </a:solidFill>
                          <a:latin typeface="+mn-lt"/>
                        </a:rPr>
                        <a:t>) = (1,1,2,1,1), 2 TXRU, one TXRU maps to one antenna element</a:t>
                      </a:r>
                      <a:endParaRPr lang="en-US"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endParaRPr lang="en-US" sz="1000" b="0" i="0" u="none" strike="noStrike" dirty="0">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a:txBody>
                    <a:bodyPr/>
                    <a:lstStyle/>
                    <a:p>
                      <a:pPr algn="ctr" fontAlgn="ctr"/>
                      <a:endParaRPr lang="en-US" sz="1000" b="0" i="0" u="none" strike="noStrike" dirty="0">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7644">
                <a:tc>
                  <a:txBody>
                    <a:bodyPr/>
                    <a:lstStyle/>
                    <a:p>
                      <a:pPr algn="ctr" fontAlgn="ctr"/>
                      <a:r>
                        <a:rPr lang="en-US" sz="1000" b="0" i="0" u="none" strike="noStrike">
                          <a:solidFill>
                            <a:srgbClr val="000000"/>
                          </a:solidFill>
                          <a:latin typeface="Calibri"/>
                        </a:rPr>
                        <a:t>UE antenna gain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a:solidFill>
                            <a:srgbClr val="000000"/>
                          </a:solidFill>
                          <a:latin typeface="Calibri"/>
                        </a:rPr>
                        <a:t>-4dBi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a:solidFill>
                            <a:srgbClr val="000000"/>
                          </a:solidFill>
                          <a:latin typeface="Calibri"/>
                        </a:rPr>
                        <a:t>-4dBi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-4dBi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-4dBi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a:solidFill>
                            <a:srgbClr val="000000"/>
                          </a:solidFill>
                          <a:latin typeface="Calibri"/>
                        </a:rPr>
                        <a:t>-4dBi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a:solidFill>
                            <a:srgbClr val="000000"/>
                          </a:solidFill>
                          <a:latin typeface="Calibri"/>
                        </a:rPr>
                        <a:t>-4dBi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612517">
                <a:tc>
                  <a:txBody>
                    <a:bodyPr/>
                    <a:lstStyle/>
                    <a:p>
                      <a:pPr algn="ctr" fontAlgn="ctr"/>
                      <a:r>
                        <a:rPr lang="en-US" sz="1000" b="0" i="0" u="none" strike="noStrike">
                          <a:solidFill>
                            <a:srgbClr val="000000"/>
                          </a:solidFill>
                          <a:latin typeface="Calibri"/>
                        </a:rPr>
                        <a:t>UL power control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a:solidFill>
                            <a:srgbClr val="000000"/>
                          </a:solidFill>
                          <a:latin typeface="Calibri"/>
                        </a:rPr>
                        <a:t>P0= </a:t>
                      </a:r>
                      <a:r>
                        <a:rPr lang="en-US" sz="1000" b="0" i="0" u="none" strike="noStrike" dirty="0">
                          <a:solidFill>
                            <a:srgbClr val="FF0000"/>
                          </a:solidFill>
                          <a:latin typeface="Calibri"/>
                        </a:rPr>
                        <a:t>-</a:t>
                      </a:r>
                      <a:r>
                        <a:rPr lang="en-US" sz="1000" b="0" i="0" u="none" strike="noStrike" dirty="0" smtClean="0">
                          <a:solidFill>
                            <a:srgbClr val="FF0000"/>
                          </a:solidFill>
                          <a:latin typeface="Calibri"/>
                        </a:rPr>
                        <a:t>97.8dBm</a:t>
                      </a:r>
                      <a:r>
                        <a:rPr lang="en-US" sz="1000" b="0" i="0" u="none" strike="noStrike" dirty="0">
                          <a:solidFill>
                            <a:srgbClr val="000000"/>
                          </a:solidFill>
                          <a:latin typeface="Calibri"/>
                        </a:rPr>
                        <a:t>, alpha=0.9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a:solidFill>
                            <a:srgbClr val="000000"/>
                          </a:solidFill>
                          <a:latin typeface="Calibri"/>
                        </a:rPr>
                        <a:t>P0 = -126.4dBm ,Alpha = 1</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pl-PL" sz="1000" b="0" i="0" u="none" strike="noStrike">
                          <a:solidFill>
                            <a:srgbClr val="000000"/>
                          </a:solidFill>
                          <a:latin typeface="Calibri"/>
                        </a:rPr>
                        <a:t>Po = -100 dBm, alpha = 1</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P0=-95dBm and alpha = 1</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a:solidFill>
                            <a:srgbClr val="000000"/>
                          </a:solidFill>
                          <a:latin typeface="Calibri"/>
                        </a:rPr>
                        <a:t>P0=-90 </a:t>
                      </a:r>
                      <a:r>
                        <a:rPr lang="en-US" sz="1000" b="0" i="0" u="none" strike="noStrike" dirty="0" err="1">
                          <a:solidFill>
                            <a:srgbClr val="000000"/>
                          </a:solidFill>
                          <a:latin typeface="Calibri"/>
                        </a:rPr>
                        <a:t>dBm</a:t>
                      </a:r>
                      <a:r>
                        <a:rPr lang="en-US" sz="1000" b="0" i="0" u="none" strike="noStrike" dirty="0">
                          <a:solidFill>
                            <a:srgbClr val="000000"/>
                          </a:solidFill>
                          <a:latin typeface="Calibri"/>
                        </a:rPr>
                        <a:t>, alpha=1</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a:solidFill>
                            <a:srgbClr val="000000"/>
                          </a:solidFill>
                          <a:latin typeface="Calibri"/>
                        </a:rPr>
                        <a:t>OFDMA: alpha=1, P0= -90 dBm      SCMA: alpha = 1, P0=-95dBm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157644">
                <a:tc>
                  <a:txBody>
                    <a:bodyPr/>
                    <a:lstStyle/>
                    <a:p>
                      <a:pPr algn="ctr" fontAlgn="ctr"/>
                      <a:r>
                        <a:rPr lang="en-US" sz="1000" b="0" i="0" u="none" strike="noStrike">
                          <a:solidFill>
                            <a:srgbClr val="000000"/>
                          </a:solidFill>
                          <a:latin typeface="Calibri"/>
                        </a:rPr>
                        <a:t>Channel estimation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smtClean="0">
                          <a:solidFill>
                            <a:srgbClr val="000000"/>
                          </a:solidFill>
                          <a:latin typeface="Calibri"/>
                        </a:rPr>
                        <a:t>Ideal</a:t>
                      </a:r>
                      <a:r>
                        <a:rPr lang="en-US" sz="1000" b="0" i="0" u="none" strike="noStrike" baseline="0" dirty="0" smtClean="0">
                          <a:solidFill>
                            <a:srgbClr val="000000"/>
                          </a:solidFill>
                          <a:latin typeface="Calibri"/>
                        </a:rPr>
                        <a:t>     </a:t>
                      </a:r>
                      <a:r>
                        <a:rPr lang="en-US" sz="1000" b="0" i="0" u="none" strike="noStrike" dirty="0" smtClean="0">
                          <a:solidFill>
                            <a:srgbClr val="000000"/>
                          </a:solidFill>
                          <a:latin typeface="Calibri"/>
                        </a:rPr>
                        <a:t>|</a:t>
                      </a:r>
                      <a:r>
                        <a:rPr lang="en-US" sz="1000" b="0" i="0" u="none" strike="noStrike" baseline="0" dirty="0" smtClean="0">
                          <a:solidFill>
                            <a:srgbClr val="000000"/>
                          </a:solidFill>
                          <a:latin typeface="Calibri"/>
                        </a:rPr>
                        <a:t>    </a:t>
                      </a:r>
                      <a:r>
                        <a:rPr lang="en-US" sz="1000" b="0" i="0" u="none" strike="noStrike" dirty="0" smtClean="0">
                          <a:solidFill>
                            <a:srgbClr val="000000"/>
                          </a:solidFill>
                          <a:latin typeface="Calibri"/>
                        </a:rPr>
                        <a:t>realistic</a:t>
                      </a:r>
                      <a:endParaRPr lang="en-US" sz="1000" b="0" i="0" u="none" strike="noStrike" dirty="0">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a:solidFill>
                            <a:srgbClr val="000000"/>
                          </a:solidFill>
                          <a:latin typeface="Calibri"/>
                        </a:rPr>
                        <a:t>ideal</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ideal</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ideal</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a:solidFill>
                            <a:srgbClr val="000000"/>
                          </a:solidFill>
                          <a:latin typeface="Calibri"/>
                        </a:rPr>
                        <a:t>ideal, realistic</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a:solidFill>
                            <a:srgbClr val="000000"/>
                          </a:solidFill>
                          <a:latin typeface="Calibri"/>
                        </a:rPr>
                        <a:t>ideal</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611106">
                <a:tc>
                  <a:txBody>
                    <a:bodyPr/>
                    <a:lstStyle/>
                    <a:p>
                      <a:pPr algn="ctr" fontAlgn="ctr"/>
                      <a:r>
                        <a:rPr lang="en-US" sz="1000" b="0" i="0" u="none" strike="noStrike">
                          <a:solidFill>
                            <a:srgbClr val="000000"/>
                          </a:solidFill>
                          <a:latin typeface="Calibri"/>
                        </a:rPr>
                        <a:t>Packet size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a:solidFill>
                            <a:srgbClr val="000000"/>
                          </a:solidFill>
                          <a:latin typeface="Calibri"/>
                        </a:rPr>
                        <a:t>Fixed to 40 bytes as TBS, and </a:t>
                      </a:r>
                      <a:r>
                        <a:rPr lang="en-US" sz="1000" b="0" i="0" u="none" strike="noStrike" dirty="0" smtClean="0">
                          <a:solidFill>
                            <a:srgbClr val="000000"/>
                          </a:solidFill>
                          <a:latin typeface="Calibri"/>
                        </a:rPr>
                        <a:t>the</a:t>
                      </a:r>
                      <a:r>
                        <a:rPr lang="en-US" sz="1000" b="0" i="0" u="none" strike="noStrike" baseline="0" dirty="0" smtClean="0">
                          <a:solidFill>
                            <a:srgbClr val="000000"/>
                          </a:solidFill>
                          <a:latin typeface="Calibri"/>
                        </a:rPr>
                        <a:t> reference scheme </a:t>
                      </a:r>
                      <a:r>
                        <a:rPr lang="en-US" sz="1000" b="0" i="0" u="none" strike="noStrike" dirty="0" smtClean="0">
                          <a:solidFill>
                            <a:srgbClr val="000000"/>
                          </a:solidFill>
                          <a:latin typeface="Calibri"/>
                        </a:rPr>
                        <a:t>is </a:t>
                      </a:r>
                      <a:r>
                        <a:rPr lang="en-US" sz="1000" b="0" i="0" u="none" strike="noStrike" dirty="0">
                          <a:solidFill>
                            <a:srgbClr val="000000"/>
                          </a:solidFill>
                          <a:latin typeface="Calibri"/>
                        </a:rPr>
                        <a:t>segmented to 2 packets</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a:solidFill>
                            <a:srgbClr val="000000"/>
                          </a:solidFill>
                          <a:latin typeface="Calibri"/>
                        </a:rPr>
                        <a:t>Follow TR45.820, TBS of 200 bit is used to segment the packet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Fixed 40 bytes, with segmentation to 2 packets</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Fixed 40 bytes, with segmentation to 2 packets for ODFMA and PDMA.</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a:solidFill>
                            <a:srgbClr val="000000"/>
                          </a:solidFill>
                          <a:latin typeface="Calibri"/>
                        </a:rPr>
                        <a:t>Fixed by 40 bytes, </a:t>
                      </a:r>
                      <a:r>
                        <a:rPr lang="en-US" sz="1000" b="0" i="0" u="none" strike="noStrike" dirty="0" smtClean="0">
                          <a:solidFill>
                            <a:srgbClr val="000000"/>
                          </a:solidFill>
                          <a:latin typeface="Calibri"/>
                        </a:rPr>
                        <a:t>No segmentation</a:t>
                      </a:r>
                      <a:endParaRPr lang="en-US" sz="1000" b="0" i="0" u="none" strike="noStrike" dirty="0">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a:solidFill>
                            <a:srgbClr val="000000"/>
                          </a:solidFill>
                          <a:latin typeface="Calibri"/>
                        </a:rPr>
                        <a:t>Fixed by 20 bytes</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r h="308798">
                <a:tc>
                  <a:txBody>
                    <a:bodyPr/>
                    <a:lstStyle/>
                    <a:p>
                      <a:pPr algn="ctr" fontAlgn="ctr"/>
                      <a:r>
                        <a:rPr lang="en-US" sz="1000" b="0" i="0" u="none" strike="noStrike" dirty="0">
                          <a:solidFill>
                            <a:srgbClr val="000000"/>
                          </a:solidFill>
                          <a:latin typeface="Calibri"/>
                        </a:rPr>
                        <a:t>Packet dropping timer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a:solidFill>
                            <a:srgbClr val="000000"/>
                          </a:solidFill>
                          <a:latin typeface="Calibri"/>
                        </a:rPr>
                        <a:t>1s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dirty="0">
                          <a:solidFill>
                            <a:srgbClr val="000000"/>
                          </a:solidFill>
                          <a:latin typeface="Calibri"/>
                        </a:rPr>
                        <a:t>10s</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1s</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Calibri"/>
                        </a:rPr>
                        <a:t>_</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a:solidFill>
                            <a:srgbClr val="000000"/>
                          </a:solidFill>
                          <a:latin typeface="Calibri"/>
                        </a:rPr>
                        <a:t>1s </a:t>
                      </a:r>
                      <a:r>
                        <a:rPr lang="en-US" sz="1000" b="0" i="0" u="none" strike="noStrike" dirty="0" smtClean="0">
                          <a:solidFill>
                            <a:srgbClr val="000000"/>
                          </a:solidFill>
                          <a:latin typeface="Calibri"/>
                        </a:rPr>
                        <a:t>and </a:t>
                      </a:r>
                      <a:r>
                        <a:rPr lang="en-US" sz="1000" b="0" i="0" u="none" strike="noStrike" dirty="0">
                          <a:solidFill>
                            <a:srgbClr val="000000"/>
                          </a:solidFill>
                          <a:latin typeface="Calibri"/>
                        </a:rPr>
                        <a:t>10s</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altLang="zh-CN" sz="1000" b="0" i="0" u="none" strike="noStrike" dirty="0">
                          <a:solidFill>
                            <a:srgbClr val="000000"/>
                          </a:solidFill>
                          <a:latin typeface="Calibri"/>
                        </a:rPr>
                        <a:t>_</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0"/>
                  </a:ext>
                </a:extLst>
              </a:tr>
              <a:tr h="308798">
                <a:tc>
                  <a:txBody>
                    <a:bodyPr/>
                    <a:lstStyle/>
                    <a:p>
                      <a:pPr algn="ctr" fontAlgn="ctr"/>
                      <a:r>
                        <a:rPr lang="en-US" sz="1000" b="0" i="0" u="none" strike="noStrike" dirty="0" err="1" smtClean="0">
                          <a:solidFill>
                            <a:srgbClr val="FF0000"/>
                          </a:solidFill>
                          <a:latin typeface="Calibri"/>
                        </a:rPr>
                        <a:t>NoMA</a:t>
                      </a:r>
                      <a:r>
                        <a:rPr lang="en-US" sz="1000" b="0" i="0" u="none" strike="noStrike" dirty="0" smtClean="0">
                          <a:solidFill>
                            <a:srgbClr val="FF0000"/>
                          </a:solidFill>
                          <a:latin typeface="Calibri"/>
                        </a:rPr>
                        <a:t> receiver</a:t>
                      </a:r>
                      <a:r>
                        <a:rPr lang="en-US" sz="1000" b="0" i="0" u="none" strike="noStrike" baseline="0" dirty="0" smtClean="0">
                          <a:solidFill>
                            <a:srgbClr val="FF0000"/>
                          </a:solidFill>
                          <a:latin typeface="Calibri"/>
                        </a:rPr>
                        <a:t> type</a:t>
                      </a:r>
                      <a:endParaRPr lang="en-US"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smtClean="0">
                          <a:solidFill>
                            <a:srgbClr val="FF0000"/>
                          </a:solidFill>
                          <a:latin typeface="Calibri"/>
                        </a:rPr>
                        <a:t>MPA</a:t>
                      </a:r>
                      <a:endParaRPr lang="en-US"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dirty="0" smtClean="0">
                          <a:solidFill>
                            <a:srgbClr val="FF0000"/>
                          </a:solidFill>
                          <a:latin typeface="Calibri"/>
                        </a:rPr>
                        <a:t>MMSE-IRC</a:t>
                      </a:r>
                      <a:endParaRPr lang="en-US"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latin typeface="Calibri"/>
                        </a:rPr>
                        <a:t>MMSE-SIC</a:t>
                      </a:r>
                      <a:endParaRPr lang="en-US"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smtClean="0">
                          <a:solidFill>
                            <a:srgbClr val="FF0000"/>
                          </a:solidFill>
                          <a:latin typeface="Calibri"/>
                        </a:rPr>
                        <a:t>MPA</a:t>
                      </a:r>
                      <a:endParaRPr lang="en-US" altLang="zh-CN"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altLang="zh-CN" sz="1000" b="0" i="0" u="none" strike="noStrike" dirty="0" smtClean="0">
                          <a:solidFill>
                            <a:srgbClr val="FF0000"/>
                          </a:solidFill>
                          <a:latin typeface="Calibri"/>
                        </a:rPr>
                        <a:t>Chip</a:t>
                      </a:r>
                      <a:r>
                        <a:rPr lang="en-US" altLang="zh-CN" sz="1000" b="0" i="0" u="none" strike="noStrike" baseline="0" dirty="0" smtClean="0">
                          <a:solidFill>
                            <a:srgbClr val="FF0000"/>
                          </a:solidFill>
                          <a:latin typeface="Calibri"/>
                        </a:rPr>
                        <a:t>-by-chip MAP</a:t>
                      </a:r>
                      <a:endParaRPr lang="en-US"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endParaRPr lang="en-US" altLang="zh-CN" sz="1000" b="0" i="0" u="none" strike="noStrike" dirty="0">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1"/>
                  </a:ext>
                </a:extLst>
              </a:tr>
              <a:tr h="308798">
                <a:tc>
                  <a:txBody>
                    <a:bodyPr/>
                    <a:lstStyle/>
                    <a:p>
                      <a:pPr algn="ctr" fontAlgn="ctr"/>
                      <a:r>
                        <a:rPr lang="en-US" sz="1000" b="0" i="0" u="none" strike="noStrike" dirty="0" smtClean="0">
                          <a:solidFill>
                            <a:srgbClr val="FF0000"/>
                          </a:solidFill>
                          <a:latin typeface="Calibri"/>
                        </a:rPr>
                        <a:t>HARQ signaling</a:t>
                      </a:r>
                      <a:r>
                        <a:rPr lang="en-US" sz="1000" b="0" i="0" u="none" strike="noStrike" baseline="0" dirty="0" smtClean="0">
                          <a:solidFill>
                            <a:srgbClr val="FF0000"/>
                          </a:solidFill>
                          <a:latin typeface="Calibri"/>
                        </a:rPr>
                        <a:t> combining or not?</a:t>
                      </a:r>
                      <a:endParaRPr lang="en-US"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smtClean="0">
                          <a:solidFill>
                            <a:srgbClr val="FF0000"/>
                          </a:solidFill>
                          <a:latin typeface="Calibri"/>
                        </a:rPr>
                        <a:t>Yes</a:t>
                      </a:r>
                      <a:endParaRPr lang="en-US"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dirty="0" smtClean="0">
                          <a:solidFill>
                            <a:srgbClr val="FF0000"/>
                          </a:solidFill>
                          <a:latin typeface="Calibri"/>
                        </a:rPr>
                        <a:t>Yes</a:t>
                      </a:r>
                      <a:endParaRPr lang="en-US"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smtClean="0">
                          <a:solidFill>
                            <a:srgbClr val="FF0000"/>
                          </a:solidFill>
                          <a:latin typeface="+mn-lt"/>
                        </a:rPr>
                        <a:t>No HARQ combine</a:t>
                      </a:r>
                      <a:endParaRPr lang="en-US" altLang="zh-CN" sz="1000" b="0" i="0" u="none" strike="noStrike" dirty="0">
                        <a:solidFill>
                          <a:srgbClr val="FF0000"/>
                        </a:solidFill>
                        <a:latin typeface="+mn-lt"/>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smtClean="0">
                          <a:solidFill>
                            <a:srgbClr val="FF0000"/>
                          </a:solidFill>
                          <a:latin typeface="Calibri"/>
                        </a:rPr>
                        <a:t>Yes</a:t>
                      </a:r>
                      <a:endParaRPr lang="en-US" altLang="zh-CN"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smtClean="0">
                          <a:solidFill>
                            <a:srgbClr val="FF0000"/>
                          </a:solidFill>
                          <a:latin typeface="Calibri"/>
                        </a:rPr>
                        <a:t>Yes (repetition and combining)</a:t>
                      </a:r>
                      <a:endParaRPr lang="en-US"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endParaRPr lang="en-US" altLang="zh-CN" sz="1000" b="0" i="0" u="none" strike="noStrike" dirty="0">
                        <a:solidFill>
                          <a:srgbClr val="00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2"/>
                  </a:ext>
                </a:extLst>
              </a:tr>
              <a:tr h="530848">
                <a:tc>
                  <a:txBody>
                    <a:bodyPr/>
                    <a:lstStyle/>
                    <a:p>
                      <a:pPr algn="ctr" fontAlgn="ctr"/>
                      <a:r>
                        <a:rPr lang="en-US" sz="1000" b="0" i="0" u="none" strike="noStrike" dirty="0">
                          <a:solidFill>
                            <a:srgbClr val="000000"/>
                          </a:solidFill>
                          <a:latin typeface="Calibri"/>
                        </a:rPr>
                        <a:t>HARQ/Repetition</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2">
                  <a:txBody>
                    <a:bodyPr/>
                    <a:lstStyle/>
                    <a:p>
                      <a:pPr algn="ctr" fontAlgn="ctr"/>
                      <a:r>
                        <a:rPr lang="en-US" sz="1000" b="0" i="0" u="none" strike="noStrike" dirty="0">
                          <a:solidFill>
                            <a:srgbClr val="000000"/>
                          </a:solidFill>
                          <a:latin typeface="Calibri"/>
                        </a:rPr>
                        <a:t>Maximum repetition/retransmissions of 32</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ctr"/>
                      <a:r>
                        <a:rPr lang="en-US" sz="1000" b="0" i="0" u="none" strike="noStrike" dirty="0">
                          <a:solidFill>
                            <a:srgbClr val="000000"/>
                          </a:solidFill>
                          <a:latin typeface="Calibri"/>
                        </a:rPr>
                        <a:t>HARQ till packet dropping timer to mimic the TTI bundling.</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HARQ </a:t>
                      </a:r>
                      <a:r>
                        <a:rPr lang="en-US" sz="1000" b="0" i="0" u="none" strike="noStrike" dirty="0" smtClean="0">
                          <a:solidFill>
                            <a:srgbClr val="FF0000"/>
                          </a:solidFill>
                          <a:latin typeface="Calibri"/>
                        </a:rPr>
                        <a:t>with </a:t>
                      </a:r>
                      <a:r>
                        <a:rPr lang="en-US" altLang="zh-CN" sz="1000" b="0" i="0" u="none" strike="noStrike" dirty="0" smtClean="0">
                          <a:solidFill>
                            <a:srgbClr val="FF0000"/>
                          </a:solidFill>
                          <a:latin typeface="+mn-lt"/>
                        </a:rPr>
                        <a:t>random back-off </a:t>
                      </a:r>
                      <a:r>
                        <a:rPr lang="en-US" sz="1000" b="0" i="0" u="none" strike="noStrike" dirty="0" smtClean="0">
                          <a:solidFill>
                            <a:srgbClr val="000000"/>
                          </a:solidFill>
                          <a:latin typeface="Calibri"/>
                        </a:rPr>
                        <a:t>until </a:t>
                      </a:r>
                      <a:r>
                        <a:rPr lang="en-US" sz="1000" b="0" i="0" u="none" strike="noStrike" dirty="0">
                          <a:solidFill>
                            <a:srgbClr val="000000"/>
                          </a:solidFill>
                          <a:latin typeface="Calibri"/>
                        </a:rPr>
                        <a:t>the fixed dropping timer.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Maximal number of HARQ transmissions is 16. </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en-US" sz="1000" b="0" i="0" u="none" strike="noStrike" dirty="0">
                          <a:solidFill>
                            <a:srgbClr val="000000"/>
                          </a:solidFill>
                          <a:latin typeface="Calibri"/>
                        </a:rPr>
                        <a:t>HARQ until the fixed dropping timer</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algn="ctr" fontAlgn="ctr"/>
                      <a:r>
                        <a:rPr lang="en-US" sz="1000" b="0" i="0" u="none" strike="noStrike" dirty="0">
                          <a:solidFill>
                            <a:srgbClr val="000000"/>
                          </a:solidFill>
                          <a:latin typeface="Calibri"/>
                        </a:rPr>
                        <a:t>No repetition or retransmission</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3"/>
                  </a:ext>
                </a:extLst>
              </a:tr>
              <a:tr h="205675">
                <a:tc rowSpan="2">
                  <a:txBody>
                    <a:bodyPr/>
                    <a:lstStyle/>
                    <a:p>
                      <a:pPr algn="ctr" fontAlgn="ctr"/>
                      <a:r>
                        <a:rPr lang="en-US" sz="1000" b="1" i="0" u="none" strike="noStrike" dirty="0">
                          <a:solidFill>
                            <a:srgbClr val="000000"/>
                          </a:solidFill>
                          <a:latin typeface="Calibri"/>
                        </a:rPr>
                        <a:t>OFDMA PAR at target PDR (Packets/ms/sector)</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a:r>
                        <a:rPr lang="en-US" sz="1100" b="1" dirty="0" smtClean="0"/>
                        <a:t>ICE</a:t>
                      </a:r>
                      <a:endParaRPr lang="en-US" sz="1100" b="1" dirty="0"/>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a:r>
                        <a:rPr lang="en-US" sz="1100" b="1" dirty="0" smtClean="0">
                          <a:solidFill>
                            <a:srgbClr val="FF0000"/>
                          </a:solidFill>
                        </a:rPr>
                        <a:t>RCE</a:t>
                      </a:r>
                      <a:endParaRPr lang="en-US" sz="1100" b="1" dirty="0">
                        <a:solidFill>
                          <a:srgbClr val="FF0000"/>
                        </a:solidFill>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en-US" altLang="zh-CN" sz="1000" b="0" i="0" u="none" strike="noStrike" dirty="0">
                          <a:solidFill>
                            <a:srgbClr val="000000"/>
                          </a:solidFill>
                          <a:latin typeface="Calibri"/>
                        </a:rPr>
                        <a:t>_</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1000" b="0" i="0" u="none" strike="noStrike" dirty="0">
                          <a:solidFill>
                            <a:srgbClr val="000000"/>
                          </a:solidFill>
                          <a:latin typeface="Calibri"/>
                        </a:rPr>
                        <a:t>0.18</a:t>
                      </a:r>
                      <a:br>
                        <a:rPr lang="en-US" sz="1000" b="0" i="0" u="none" strike="noStrike" dirty="0">
                          <a:solidFill>
                            <a:srgbClr val="000000"/>
                          </a:solidFill>
                          <a:latin typeface="Calibri"/>
                        </a:rPr>
                      </a:br>
                      <a:r>
                        <a:rPr lang="en-US" sz="1000" b="0" i="0" u="none" strike="noStrike" dirty="0">
                          <a:solidFill>
                            <a:srgbClr val="000000"/>
                          </a:solidFill>
                          <a:latin typeface="Calibri"/>
                        </a:rPr>
                        <a:t>(@PDR = 1%)</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sz="1000" b="0" i="0" u="none" strike="noStrike">
                          <a:solidFill>
                            <a:srgbClr val="000000"/>
                          </a:solidFill>
                          <a:latin typeface="Calibri"/>
                        </a:rPr>
                        <a:t> 0.6</a:t>
                      </a:r>
                      <a:br>
                        <a:rPr lang="en-US" sz="1000" b="0" i="0" u="none" strike="noStrike">
                          <a:solidFill>
                            <a:srgbClr val="000000"/>
                          </a:solidFill>
                          <a:latin typeface="Calibri"/>
                        </a:rPr>
                      </a:br>
                      <a:r>
                        <a:rPr lang="en-US" sz="1000" b="0" i="0" u="none" strike="noStrike">
                          <a:solidFill>
                            <a:srgbClr val="000000"/>
                          </a:solidFill>
                          <a:latin typeface="Calibri"/>
                        </a:rPr>
                        <a:t>(@PDR = 1%)</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gridSpan="2">
                  <a:txBody>
                    <a:bodyPr/>
                    <a:lstStyle/>
                    <a:p>
                      <a:pPr algn="ctr" fontAlgn="ctr"/>
                      <a:r>
                        <a:rPr lang="en-US" sz="1000" b="0" i="0" u="none" strike="noStrike" dirty="0">
                          <a:solidFill>
                            <a:srgbClr val="000000"/>
                          </a:solidFill>
                          <a:latin typeface="Calibri"/>
                        </a:rPr>
                        <a:t>0.052</a:t>
                      </a:r>
                      <a:br>
                        <a:rPr lang="en-US" sz="1000" b="0" i="0" u="none" strike="noStrike" dirty="0">
                          <a:solidFill>
                            <a:srgbClr val="000000"/>
                          </a:solidFill>
                          <a:latin typeface="Calibri"/>
                        </a:rPr>
                      </a:br>
                      <a:r>
                        <a:rPr lang="en-US" sz="1000" b="0" i="0" u="none" strike="noStrike" dirty="0">
                          <a:solidFill>
                            <a:srgbClr val="000000"/>
                          </a:solidFill>
                          <a:latin typeface="Calibri"/>
                        </a:rPr>
                        <a:t>(@PDR = </a:t>
                      </a:r>
                      <a:r>
                        <a:rPr lang="en-US" sz="1000" b="0" i="0" u="none" strike="noStrike" dirty="0" smtClean="0">
                          <a:solidFill>
                            <a:srgbClr val="000000"/>
                          </a:solidFill>
                          <a:latin typeface="Calibri"/>
                        </a:rPr>
                        <a:t>10%, </a:t>
                      </a:r>
                      <a:r>
                        <a:rPr lang="en-US" sz="1000" b="0" i="0" u="none" strike="noStrike" dirty="0">
                          <a:solidFill>
                            <a:srgbClr val="000000"/>
                          </a:solidFill>
                          <a:latin typeface="Calibri"/>
                        </a:rPr>
                        <a:t>1s </a:t>
                      </a:r>
                      <a:r>
                        <a:rPr lang="en-US" sz="1000" b="0" i="0" u="none" strike="noStrike" dirty="0" smtClean="0">
                          <a:solidFill>
                            <a:srgbClr val="000000"/>
                          </a:solidFill>
                          <a:latin typeface="Calibri"/>
                        </a:rPr>
                        <a:t>dropping </a:t>
                      </a:r>
                      <a:r>
                        <a:rPr lang="en-US" sz="1000" b="0" i="0" u="none" strike="noStrike" dirty="0">
                          <a:solidFill>
                            <a:srgbClr val="000000"/>
                          </a:solidFill>
                          <a:latin typeface="Calibri"/>
                        </a:rPr>
                        <a:t>timer</a:t>
                      </a:r>
                      <a:r>
                        <a:rPr lang="en-US" sz="1000" b="0" i="0" u="none" strike="noStrike" dirty="0" smtClean="0">
                          <a:solidFill>
                            <a:srgbClr val="000000"/>
                          </a:solidFill>
                          <a:latin typeface="Calibri"/>
                        </a:rPr>
                        <a:t>)</a:t>
                      </a:r>
                    </a:p>
                    <a:p>
                      <a:pPr algn="ctr" fontAlgn="ctr"/>
                      <a:r>
                        <a:rPr lang="en-US" sz="1000" b="0" i="0" u="none" strike="noStrike" dirty="0" smtClean="0">
                          <a:solidFill>
                            <a:srgbClr val="FF0000"/>
                          </a:solidFill>
                          <a:latin typeface="Calibri"/>
                        </a:rPr>
                        <a:t>Reference scheme</a:t>
                      </a:r>
                      <a:r>
                        <a:rPr lang="en-US" sz="1000" b="0" i="0" u="none" strike="noStrike" baseline="0" dirty="0" smtClean="0">
                          <a:solidFill>
                            <a:srgbClr val="FF0000"/>
                          </a:solidFill>
                          <a:latin typeface="Calibri"/>
                        </a:rPr>
                        <a:t> is only with ideal CE</a:t>
                      </a:r>
                      <a:endParaRPr lang="en-US"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endParaRPr lang="en-US"/>
                    </a:p>
                  </a:txBody>
                  <a:tcPr/>
                </a:tc>
                <a:tc rowSpan="2">
                  <a:txBody>
                    <a:bodyPr/>
                    <a:lstStyle/>
                    <a:p>
                      <a:pPr algn="ctr" fontAlgn="ctr"/>
                      <a:r>
                        <a:rPr lang="en-US" sz="1000" b="0" i="0" u="none" strike="noStrike">
                          <a:solidFill>
                            <a:srgbClr val="000000"/>
                          </a:solidFill>
                          <a:latin typeface="Calibri"/>
                        </a:rPr>
                        <a:t>0.1</a:t>
                      </a:r>
                      <a:br>
                        <a:rPr lang="en-US" sz="1000" b="0" i="0" u="none" strike="noStrike">
                          <a:solidFill>
                            <a:srgbClr val="000000"/>
                          </a:solidFill>
                          <a:latin typeface="Calibri"/>
                        </a:rPr>
                      </a:br>
                      <a:r>
                        <a:rPr lang="en-US" sz="1000" b="0" i="0" u="none" strike="noStrike">
                          <a:solidFill>
                            <a:srgbClr val="000000"/>
                          </a:solidFill>
                          <a:latin typeface="Calibri"/>
                        </a:rPr>
                        <a:t>(@PDR = 1%)</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4"/>
                  </a:ext>
                </a:extLst>
              </a:tr>
              <a:tr h="459952">
                <a:tc vMerge="1">
                  <a:txBody>
                    <a:bodyPr/>
                    <a:lstStyle/>
                    <a:p>
                      <a:endParaRPr lang="en-US"/>
                    </a:p>
                  </a:txBody>
                  <a:tcPr/>
                </a:tc>
                <a:tc>
                  <a:txBody>
                    <a:bodyPr/>
                    <a:lstStyle/>
                    <a:p>
                      <a:pPr algn="ctr" fontAlgn="ctr"/>
                      <a:r>
                        <a:rPr lang="en-US" sz="1000" b="0" i="0" u="none" strike="noStrike" dirty="0">
                          <a:solidFill>
                            <a:srgbClr val="000000"/>
                          </a:solidFill>
                          <a:latin typeface="Calibri"/>
                        </a:rPr>
                        <a:t>0.6</a:t>
                      </a:r>
                      <a:br>
                        <a:rPr lang="en-US" sz="1000" b="0" i="0" u="none" strike="noStrike" dirty="0">
                          <a:solidFill>
                            <a:srgbClr val="000000"/>
                          </a:solidFill>
                          <a:latin typeface="Calibri"/>
                        </a:rPr>
                      </a:br>
                      <a:r>
                        <a:rPr lang="en-US" sz="1000" b="0" i="0" u="none" strike="noStrike" dirty="0">
                          <a:solidFill>
                            <a:srgbClr val="000000"/>
                          </a:solidFill>
                          <a:latin typeface="Calibri"/>
                        </a:rPr>
                        <a:t>(@PDR = 1%)</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dirty="0" smtClean="0">
                          <a:solidFill>
                            <a:srgbClr val="FF0000"/>
                          </a:solidFill>
                          <a:latin typeface="+mn-lt"/>
                        </a:rPr>
                        <a:t>0.5</a:t>
                      </a:r>
                      <a:br>
                        <a:rPr lang="en-US" sz="1000" b="0" i="0" u="none" strike="noStrike" dirty="0" smtClean="0">
                          <a:solidFill>
                            <a:srgbClr val="FF0000"/>
                          </a:solidFill>
                          <a:latin typeface="+mn-lt"/>
                        </a:rPr>
                      </a:br>
                      <a:r>
                        <a:rPr lang="en-US" sz="1000" b="0" i="0" u="none" strike="noStrike" dirty="0" smtClean="0">
                          <a:solidFill>
                            <a:srgbClr val="FF0000"/>
                          </a:solidFill>
                          <a:latin typeface="+mn-lt"/>
                        </a:rPr>
                        <a:t>(@PDR = 1%)</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tc vMerge="1">
                  <a:txBody>
                    <a:bodyPr/>
                    <a:lstStyle/>
                    <a:p>
                      <a:endParaRPr lang="en-US"/>
                    </a:p>
                  </a:txBody>
                  <a:tcPr/>
                </a:tc>
                <a:tc vMerge="1">
                  <a:txBody>
                    <a:bodyPr/>
                    <a:lstStyle/>
                    <a:p>
                      <a:endParaRPr lang="en-US"/>
                    </a:p>
                  </a:txBody>
                  <a:tcPr/>
                </a:tc>
                <a:tc gridSpan="2" vMerge="1">
                  <a:txBody>
                    <a:bodyPr/>
                    <a:lstStyle/>
                    <a:p>
                      <a:endParaRPr lang="en-US"/>
                    </a:p>
                  </a:txBody>
                  <a:tcPr/>
                </a:tc>
                <a:tc hMerge="1" vMerge="1">
                  <a:txBody>
                    <a:bodyPr/>
                    <a:lstStyle/>
                    <a:p>
                      <a:endParaRPr lang="en-US"/>
                    </a:p>
                  </a:txBody>
                  <a:tcPr/>
                </a:tc>
                <a:tc vMerge="1">
                  <a:txBody>
                    <a:bodyPr/>
                    <a:lstStyle/>
                    <a:p>
                      <a:endParaRPr lang="en-US"/>
                    </a:p>
                  </a:txBody>
                  <a:tcPr/>
                </a:tc>
                <a:extLst>
                  <a:ext uri="{0D108BD9-81ED-4DB2-BD59-A6C34878D82A}">
                    <a16:rowId xmlns="" xmlns:a16="http://schemas.microsoft.com/office/drawing/2014/main" val="10015"/>
                  </a:ext>
                </a:extLst>
              </a:tr>
              <a:tr h="200220">
                <a:tc rowSpan="2">
                  <a:txBody>
                    <a:bodyPr/>
                    <a:lstStyle/>
                    <a:p>
                      <a:pPr algn="ctr" fontAlgn="ctr"/>
                      <a:r>
                        <a:rPr lang="en-US" sz="1000" b="1" i="0" u="none" strike="noStrike" dirty="0" err="1">
                          <a:solidFill>
                            <a:srgbClr val="000000"/>
                          </a:solidFill>
                          <a:latin typeface="Calibri"/>
                        </a:rPr>
                        <a:t>NoMA</a:t>
                      </a:r>
                      <a:r>
                        <a:rPr lang="en-US" sz="1000" b="1" i="0" u="none" strike="noStrike" dirty="0">
                          <a:solidFill>
                            <a:srgbClr val="000000"/>
                          </a:solidFill>
                          <a:latin typeface="Calibri"/>
                        </a:rPr>
                        <a:t> PAR at target PDR (Packets/ms/sector)</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en-US" sz="1000" b="0" i="0" u="none" strike="noStrike" dirty="0">
                          <a:solidFill>
                            <a:srgbClr val="000000"/>
                          </a:solidFill>
                          <a:latin typeface="Calibri"/>
                        </a:rPr>
                        <a:t>2.1 </a:t>
                      </a:r>
                      <a:br>
                        <a:rPr lang="en-US" sz="1000" b="0" i="0" u="none" strike="noStrike" dirty="0">
                          <a:solidFill>
                            <a:srgbClr val="000000"/>
                          </a:solidFill>
                          <a:latin typeface="Calibri"/>
                        </a:rPr>
                      </a:br>
                      <a:r>
                        <a:rPr lang="en-US" sz="1000" b="0" i="0" u="none" strike="noStrike" dirty="0">
                          <a:solidFill>
                            <a:srgbClr val="000000"/>
                          </a:solidFill>
                          <a:latin typeface="Calibri"/>
                        </a:rPr>
                        <a:t>(@PDR = 1%)</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dirty="0" smtClean="0">
                          <a:solidFill>
                            <a:srgbClr val="FF0000"/>
                          </a:solidFill>
                          <a:latin typeface="+mn-lt"/>
                        </a:rPr>
                        <a:t>1.5 </a:t>
                      </a:r>
                      <a:br>
                        <a:rPr lang="en-US" sz="1000" b="0" i="0" u="none" strike="noStrike" dirty="0" smtClean="0">
                          <a:solidFill>
                            <a:srgbClr val="FF0000"/>
                          </a:solidFill>
                          <a:latin typeface="+mn-lt"/>
                        </a:rPr>
                      </a:br>
                      <a:r>
                        <a:rPr lang="en-US" sz="1000" b="0" i="0" u="none" strike="noStrike" dirty="0" smtClean="0">
                          <a:solidFill>
                            <a:srgbClr val="FF0000"/>
                          </a:solidFill>
                          <a:latin typeface="+mn-lt"/>
                        </a:rPr>
                        <a:t>(@PDR = 1%)</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en-US" sz="1000" b="0" i="0" u="none" strike="noStrike" dirty="0">
                          <a:solidFill>
                            <a:srgbClr val="000000"/>
                          </a:solidFill>
                          <a:latin typeface="Calibri"/>
                        </a:rPr>
                        <a:t>0.68 </a:t>
                      </a:r>
                      <a:br>
                        <a:rPr lang="en-US" sz="1000" b="0" i="0" u="none" strike="noStrike" dirty="0">
                          <a:solidFill>
                            <a:srgbClr val="000000"/>
                          </a:solidFill>
                          <a:latin typeface="Calibri"/>
                        </a:rPr>
                      </a:br>
                      <a:r>
                        <a:rPr lang="en-US" sz="1000" b="0" i="0" u="none" strike="noStrike" dirty="0">
                          <a:solidFill>
                            <a:srgbClr val="000000"/>
                          </a:solidFill>
                          <a:latin typeface="Calibri"/>
                        </a:rPr>
                        <a:t>(@PDR = 1%)</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en-US" sz="1000" b="0" i="0" u="none" strike="noStrike">
                          <a:solidFill>
                            <a:srgbClr val="000000"/>
                          </a:solidFill>
                          <a:latin typeface="Calibri"/>
                        </a:rPr>
                        <a:t>without secondary spreading: 2, </a:t>
                      </a:r>
                      <a:br>
                        <a:rPr lang="en-US" sz="1000" b="0" i="0" u="none" strike="noStrike">
                          <a:solidFill>
                            <a:srgbClr val="000000"/>
                          </a:solidFill>
                          <a:latin typeface="Calibri"/>
                        </a:rPr>
                      </a:br>
                      <a:r>
                        <a:rPr lang="en-US" sz="1000" b="0" i="0" u="none" strike="noStrike">
                          <a:solidFill>
                            <a:srgbClr val="000000"/>
                          </a:solidFill>
                          <a:latin typeface="Calibri"/>
                        </a:rPr>
                        <a:t>with secondary spreading: 8</a:t>
                      </a:r>
                      <a:br>
                        <a:rPr lang="en-US" sz="1000" b="0" i="0" u="none" strike="noStrike">
                          <a:solidFill>
                            <a:srgbClr val="000000"/>
                          </a:solidFill>
                          <a:latin typeface="Calibri"/>
                        </a:rPr>
                      </a:br>
                      <a:r>
                        <a:rPr lang="en-US" sz="1000" b="0" i="0" u="none" strike="noStrike">
                          <a:solidFill>
                            <a:srgbClr val="000000"/>
                          </a:solidFill>
                          <a:latin typeface="Calibri"/>
                        </a:rPr>
                        <a:t>(@PDR = 1%)</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en-US" sz="1000" b="0" i="0" u="none" strike="noStrike">
                          <a:solidFill>
                            <a:srgbClr val="000000"/>
                          </a:solidFill>
                          <a:latin typeface="Calibri"/>
                        </a:rPr>
                        <a:t>PDMA:1.8 </a:t>
                      </a:r>
                      <a:br>
                        <a:rPr lang="en-US" sz="1000" b="0" i="0" u="none" strike="noStrike">
                          <a:solidFill>
                            <a:srgbClr val="000000"/>
                          </a:solidFill>
                          <a:latin typeface="Calibri"/>
                        </a:rPr>
                      </a:br>
                      <a:r>
                        <a:rPr lang="en-US" sz="1000" b="0" i="0" u="none" strike="noStrike">
                          <a:solidFill>
                            <a:srgbClr val="000000"/>
                          </a:solidFill>
                          <a:latin typeface="Calibri"/>
                        </a:rPr>
                        <a:t>(@PDR = 1%)</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00" b="1" i="0" u="none" strike="noStrike" dirty="0" smtClean="0">
                          <a:solidFill>
                            <a:srgbClr val="FF0000"/>
                          </a:solidFill>
                          <a:latin typeface="Calibri"/>
                        </a:rPr>
                        <a:t>ICE</a:t>
                      </a:r>
                      <a:endParaRPr lang="en-US" sz="1000" b="1"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00" b="1" i="0" u="none" strike="noStrike" dirty="0" smtClean="0">
                          <a:solidFill>
                            <a:srgbClr val="FF0000"/>
                          </a:solidFill>
                          <a:latin typeface="Calibri"/>
                        </a:rPr>
                        <a:t>RCE</a:t>
                      </a:r>
                      <a:endParaRPr lang="en-US" sz="1000" b="1"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rowSpan="2">
                  <a:txBody>
                    <a:bodyPr/>
                    <a:lstStyle/>
                    <a:p>
                      <a:pPr algn="ctr" fontAlgn="ctr"/>
                      <a:r>
                        <a:rPr lang="en-US" sz="1000" b="0" i="0" u="none" strike="noStrike" dirty="0">
                          <a:solidFill>
                            <a:srgbClr val="000000"/>
                          </a:solidFill>
                          <a:latin typeface="Calibri"/>
                        </a:rPr>
                        <a:t>0.2</a:t>
                      </a:r>
                      <a:br>
                        <a:rPr lang="en-US" sz="1000" b="0" i="0" u="none" strike="noStrike" dirty="0">
                          <a:solidFill>
                            <a:srgbClr val="000000"/>
                          </a:solidFill>
                          <a:latin typeface="Calibri"/>
                        </a:rPr>
                      </a:br>
                      <a:r>
                        <a:rPr lang="en-US" sz="1000" b="0" i="0" u="none" strike="noStrike" dirty="0">
                          <a:solidFill>
                            <a:srgbClr val="000000"/>
                          </a:solidFill>
                          <a:latin typeface="Calibri"/>
                        </a:rPr>
                        <a:t>(@PDR = 1%)</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16"/>
                  </a:ext>
                </a:extLst>
              </a:tr>
              <a:tr h="460472">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dirty="0" smtClean="0">
                          <a:solidFill>
                            <a:srgbClr val="FF0000"/>
                          </a:solidFill>
                          <a:latin typeface="+mn-lt"/>
                        </a:rPr>
                        <a:t>0.116  </a:t>
                      </a:r>
                      <a:br>
                        <a:rPr lang="en-US" sz="1000" b="0" i="0" u="none" strike="noStrike" dirty="0" smtClean="0">
                          <a:solidFill>
                            <a:srgbClr val="FF0000"/>
                          </a:solidFill>
                          <a:latin typeface="+mn-lt"/>
                        </a:rPr>
                      </a:br>
                      <a:r>
                        <a:rPr lang="en-US" sz="1000" b="0" i="0" u="none" strike="noStrike" dirty="0" smtClean="0">
                          <a:solidFill>
                            <a:srgbClr val="FF0000"/>
                          </a:solidFill>
                          <a:latin typeface="+mn-lt"/>
                        </a:rPr>
                        <a:t>(@PDR = 1%, 1s)</a:t>
                      </a:r>
                      <a:br>
                        <a:rPr lang="en-US" sz="1000" b="0" i="0" u="none" strike="noStrike" dirty="0" smtClean="0">
                          <a:solidFill>
                            <a:srgbClr val="FF0000"/>
                          </a:solidFill>
                          <a:latin typeface="+mn-lt"/>
                        </a:rPr>
                      </a:br>
                      <a:r>
                        <a:rPr lang="en-US" sz="1000" b="0" i="0" u="none" strike="noStrike" dirty="0" smtClean="0">
                          <a:solidFill>
                            <a:srgbClr val="FF0000"/>
                          </a:solidFill>
                          <a:latin typeface="+mn-lt"/>
                        </a:rPr>
                        <a:t>0.44  </a:t>
                      </a:r>
                      <a:br>
                        <a:rPr lang="en-US" sz="1000" b="0" i="0" u="none" strike="noStrike" dirty="0" smtClean="0">
                          <a:solidFill>
                            <a:srgbClr val="FF0000"/>
                          </a:solidFill>
                          <a:latin typeface="+mn-lt"/>
                        </a:rPr>
                      </a:br>
                      <a:r>
                        <a:rPr lang="en-US" sz="1000" b="0" i="0" u="none" strike="noStrike" dirty="0" smtClean="0">
                          <a:solidFill>
                            <a:srgbClr val="FF0000"/>
                          </a:solidFill>
                          <a:latin typeface="+mn-lt"/>
                        </a:rPr>
                        <a:t>(@PDR = 10%, 1s)</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000" b="0" i="0" u="none" strike="noStrike" dirty="0" smtClean="0">
                          <a:solidFill>
                            <a:srgbClr val="FF0000"/>
                          </a:solidFill>
                          <a:latin typeface="+mn-lt"/>
                        </a:rPr>
                        <a:t>0.08  </a:t>
                      </a:r>
                      <a:br>
                        <a:rPr lang="en-US" sz="1000" b="0" i="0" u="none" strike="noStrike" dirty="0" smtClean="0">
                          <a:solidFill>
                            <a:srgbClr val="FF0000"/>
                          </a:solidFill>
                          <a:latin typeface="+mn-lt"/>
                        </a:rPr>
                      </a:br>
                      <a:r>
                        <a:rPr lang="en-US" sz="1000" b="0" i="0" u="none" strike="noStrike" dirty="0" smtClean="0">
                          <a:solidFill>
                            <a:srgbClr val="FF0000"/>
                          </a:solidFill>
                          <a:latin typeface="+mn-lt"/>
                        </a:rPr>
                        <a:t>(@PDR = 1%, 1s)</a:t>
                      </a:r>
                      <a:br>
                        <a:rPr lang="en-US" sz="1000" b="0" i="0" u="none" strike="noStrike" dirty="0" smtClean="0">
                          <a:solidFill>
                            <a:srgbClr val="FF0000"/>
                          </a:solidFill>
                          <a:latin typeface="+mn-lt"/>
                        </a:rPr>
                      </a:br>
                      <a:r>
                        <a:rPr lang="en-US" sz="1000" b="0" i="0" u="none" strike="noStrike" dirty="0" smtClean="0">
                          <a:solidFill>
                            <a:srgbClr val="FF0000"/>
                          </a:solidFill>
                          <a:latin typeface="+mn-lt"/>
                        </a:rPr>
                        <a:t>0.34  </a:t>
                      </a:r>
                      <a:br>
                        <a:rPr lang="en-US" sz="1000" b="0" i="0" u="none" strike="noStrike" dirty="0" smtClean="0">
                          <a:solidFill>
                            <a:srgbClr val="FF0000"/>
                          </a:solidFill>
                          <a:latin typeface="+mn-lt"/>
                        </a:rPr>
                      </a:br>
                      <a:r>
                        <a:rPr lang="en-US" sz="1000" b="0" i="0" u="none" strike="noStrike" dirty="0" smtClean="0">
                          <a:solidFill>
                            <a:srgbClr val="FF0000"/>
                          </a:solidFill>
                          <a:latin typeface="+mn-lt"/>
                        </a:rPr>
                        <a:t>(@PDR = 10%, 1s)</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vMerge="1">
                  <a:txBody>
                    <a:bodyPr/>
                    <a:lstStyle/>
                    <a:p>
                      <a:endParaRPr lang="en-US"/>
                    </a:p>
                  </a:txBody>
                  <a:tcPr/>
                </a:tc>
                <a:extLst>
                  <a:ext uri="{0D108BD9-81ED-4DB2-BD59-A6C34878D82A}">
                    <a16:rowId xmlns="" xmlns:a16="http://schemas.microsoft.com/office/drawing/2014/main" val="10017"/>
                  </a:ext>
                </a:extLst>
              </a:tr>
              <a:tr h="611106">
                <a:tc>
                  <a:txBody>
                    <a:bodyPr/>
                    <a:lstStyle/>
                    <a:p>
                      <a:pPr algn="ctr" fontAlgn="ctr"/>
                      <a:r>
                        <a:rPr lang="en-US" sz="1000" b="1" i="0" u="none" strike="noStrike" dirty="0">
                          <a:solidFill>
                            <a:srgbClr val="FF0000"/>
                          </a:solidFill>
                          <a:latin typeface="Calibri"/>
                        </a:rPr>
                        <a:t>Gain </a:t>
                      </a:r>
                      <a:r>
                        <a:rPr lang="en-US" sz="1000" b="1" i="0" u="none" strike="noStrike" dirty="0" smtClean="0">
                          <a:solidFill>
                            <a:srgbClr val="FF0000"/>
                          </a:solidFill>
                          <a:latin typeface="Calibri"/>
                        </a:rPr>
                        <a:t>(</a:t>
                      </a:r>
                      <a:r>
                        <a:rPr lang="en-US" sz="1000" b="1" i="0" u="none" strike="noStrike" dirty="0" err="1" smtClean="0">
                          <a:solidFill>
                            <a:srgbClr val="FF0000"/>
                          </a:solidFill>
                          <a:latin typeface="Calibri"/>
                        </a:rPr>
                        <a:t>NoMA</a:t>
                      </a:r>
                      <a:r>
                        <a:rPr lang="en-US" sz="1000" b="1" i="0" u="none" strike="noStrike" dirty="0" smtClean="0">
                          <a:solidFill>
                            <a:srgbClr val="FF0000"/>
                          </a:solidFill>
                          <a:latin typeface="Calibri"/>
                        </a:rPr>
                        <a:t> scheme </a:t>
                      </a:r>
                      <a:r>
                        <a:rPr lang="en-US" sz="1000" b="1" i="0" u="none" strike="noStrike" baseline="0" dirty="0" smtClean="0">
                          <a:solidFill>
                            <a:srgbClr val="FF0000"/>
                          </a:solidFill>
                          <a:latin typeface="Calibri"/>
                        </a:rPr>
                        <a:t>divided by its reference scheme) </a:t>
                      </a:r>
                      <a:endParaRPr lang="en-US" sz="1000" b="1"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000" b="0" i="0" u="none" strike="noStrike" dirty="0">
                          <a:solidFill>
                            <a:srgbClr val="000000"/>
                          </a:solidFill>
                          <a:latin typeface="Calibri"/>
                        </a:rPr>
                        <a:t>350%</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000" b="0" i="0" u="none" strike="noStrike" dirty="0" smtClean="0">
                          <a:solidFill>
                            <a:srgbClr val="FF0000"/>
                          </a:solidFill>
                          <a:latin typeface="Calibri"/>
                        </a:rPr>
                        <a:t>300%</a:t>
                      </a:r>
                      <a:endParaRPr lang="en-US" altLang="zh-CN"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000" b="0" i="0" u="none" strike="noStrike">
                          <a:solidFill>
                            <a:srgbClr val="000000"/>
                          </a:solidFill>
                          <a:latin typeface="Calibri"/>
                        </a:rPr>
                        <a:t>_</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00" b="0" i="0" u="none" strike="noStrike">
                          <a:solidFill>
                            <a:srgbClr val="000000"/>
                          </a:solidFill>
                          <a:latin typeface="Calibri"/>
                        </a:rPr>
                        <a:t>without secondary spreading: 1100%, </a:t>
                      </a:r>
                      <a:br>
                        <a:rPr lang="en-US" sz="1000" b="0" i="0" u="none" strike="noStrike">
                          <a:solidFill>
                            <a:srgbClr val="000000"/>
                          </a:solidFill>
                          <a:latin typeface="Calibri"/>
                        </a:rPr>
                      </a:br>
                      <a:r>
                        <a:rPr lang="en-US" sz="1000" b="0" i="0" u="none" strike="noStrike">
                          <a:solidFill>
                            <a:srgbClr val="000000"/>
                          </a:solidFill>
                          <a:latin typeface="Calibri"/>
                        </a:rPr>
                        <a:t>with secondary spreading: 4400%</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000" b="0" i="0" u="none" strike="noStrike" dirty="0">
                          <a:solidFill>
                            <a:srgbClr val="000000"/>
                          </a:solidFill>
                          <a:latin typeface="Calibri"/>
                        </a:rPr>
                        <a:t>300%</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2">
                  <a:txBody>
                    <a:bodyPr/>
                    <a:lstStyle/>
                    <a:p>
                      <a:pPr algn="ctr" fontAlgn="ctr"/>
                      <a:r>
                        <a:rPr lang="en-US" sz="1000" b="0" i="0" u="none" strike="noStrike" dirty="0" smtClean="0">
                          <a:solidFill>
                            <a:srgbClr val="FF0000"/>
                          </a:solidFill>
                          <a:latin typeface="Calibri"/>
                        </a:rPr>
                        <a:t>860%@</a:t>
                      </a:r>
                      <a:r>
                        <a:rPr lang="en-US" sz="1000" b="0" i="0" u="none" strike="noStrike" dirty="0">
                          <a:solidFill>
                            <a:srgbClr val="FF0000"/>
                          </a:solidFill>
                          <a:latin typeface="Calibri"/>
                        </a:rPr>
                        <a:t>PDR 10</a:t>
                      </a:r>
                      <a:r>
                        <a:rPr lang="en-US" sz="1000" b="0" i="0" u="none" strike="noStrike" dirty="0" smtClean="0">
                          <a:solidFill>
                            <a:srgbClr val="FF0000"/>
                          </a:solidFill>
                          <a:latin typeface="Calibri"/>
                        </a:rPr>
                        <a:t>% with ICE of IGMA;</a:t>
                      </a:r>
                    </a:p>
                    <a:p>
                      <a:pPr algn="ctr" fontAlgn="ctr"/>
                      <a:r>
                        <a:rPr lang="en-US" sz="1000" b="0" i="0" u="none" strike="noStrike" dirty="0" smtClean="0">
                          <a:solidFill>
                            <a:srgbClr val="FF0000"/>
                          </a:solidFill>
                          <a:latin typeface="+mn-lt"/>
                        </a:rPr>
                        <a:t>680%@PDR 10% with RCE of IGMA;</a:t>
                      </a:r>
                      <a:endParaRPr lang="en-US"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ctr"/>
                      <a:r>
                        <a:rPr lang="en-US" sz="1000" b="0" i="0" u="none" strike="noStrike" dirty="0">
                          <a:solidFill>
                            <a:srgbClr val="000000"/>
                          </a:solidFill>
                          <a:latin typeface="Calibri"/>
                        </a:rPr>
                        <a:t>200% (@PDR = 1%)</a:t>
                      </a:r>
                      <a:br>
                        <a:rPr lang="en-US" sz="1000" b="0" i="0" u="none" strike="noStrike" dirty="0">
                          <a:solidFill>
                            <a:srgbClr val="000000"/>
                          </a:solidFill>
                          <a:latin typeface="Calibri"/>
                        </a:rPr>
                      </a:br>
                      <a:r>
                        <a:rPr lang="en-US" sz="1000" b="0" i="0" u="none" strike="noStrike" dirty="0">
                          <a:solidFill>
                            <a:srgbClr val="000000"/>
                          </a:solidFill>
                          <a:latin typeface="Calibri"/>
                        </a:rPr>
                        <a:t>250% (@PDR = 10%)</a:t>
                      </a: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18"/>
                  </a:ext>
                </a:extLst>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16632"/>
            <a:ext cx="8229600" cy="792088"/>
          </a:xfrm>
        </p:spPr>
        <p:txBody>
          <a:bodyPr>
            <a:noAutofit/>
          </a:bodyPr>
          <a:lstStyle/>
          <a:p>
            <a:r>
              <a:rPr lang="en-US" altLang="zh-CN" sz="3600" dirty="0" smtClean="0"/>
              <a:t>Appendix 1: preliminary SLS results (2/2)</a:t>
            </a:r>
            <a:endParaRPr lang="zh-CN" altLang="en-US" sz="3600" dirty="0"/>
          </a:p>
        </p:txBody>
      </p:sp>
      <p:graphicFrame>
        <p:nvGraphicFramePr>
          <p:cNvPr id="5" name="表格 4"/>
          <p:cNvGraphicFramePr>
            <a:graphicFrameLocks noGrp="1"/>
          </p:cNvGraphicFramePr>
          <p:nvPr>
            <p:extLst>
              <p:ext uri="{D42A27DB-BD31-4B8C-83A1-F6EECF244321}">
                <p14:modId xmlns:p14="http://schemas.microsoft.com/office/powerpoint/2010/main" xmlns="" val="3964938892"/>
              </p:ext>
            </p:extLst>
          </p:nvPr>
        </p:nvGraphicFramePr>
        <p:xfrm>
          <a:off x="72007" y="1152268"/>
          <a:ext cx="8964491" cy="7067486"/>
        </p:xfrm>
        <a:graphic>
          <a:graphicData uri="http://schemas.openxmlformats.org/drawingml/2006/table">
            <a:tbl>
              <a:tblPr/>
              <a:tblGrid>
                <a:gridCol w="1055451">
                  <a:extLst>
                    <a:ext uri="{9D8B030D-6E8A-4147-A177-3AD203B41FA5}">
                      <a16:colId xmlns="" xmlns:a16="http://schemas.microsoft.com/office/drawing/2014/main" val="20000"/>
                    </a:ext>
                  </a:extLst>
                </a:gridCol>
                <a:gridCol w="1329596">
                  <a:extLst>
                    <a:ext uri="{9D8B030D-6E8A-4147-A177-3AD203B41FA5}">
                      <a16:colId xmlns="" xmlns:a16="http://schemas.microsoft.com/office/drawing/2014/main" val="20001"/>
                    </a:ext>
                  </a:extLst>
                </a:gridCol>
                <a:gridCol w="1343303">
                  <a:extLst>
                    <a:ext uri="{9D8B030D-6E8A-4147-A177-3AD203B41FA5}">
                      <a16:colId xmlns="" xmlns:a16="http://schemas.microsoft.com/office/drawing/2014/main" val="20002"/>
                    </a:ext>
                  </a:extLst>
                </a:gridCol>
                <a:gridCol w="1247353">
                  <a:extLst>
                    <a:ext uri="{9D8B030D-6E8A-4147-A177-3AD203B41FA5}">
                      <a16:colId xmlns="" xmlns:a16="http://schemas.microsoft.com/office/drawing/2014/main" val="20003"/>
                    </a:ext>
                  </a:extLst>
                </a:gridCol>
                <a:gridCol w="1329596">
                  <a:extLst>
                    <a:ext uri="{9D8B030D-6E8A-4147-A177-3AD203B41FA5}">
                      <a16:colId xmlns="" xmlns:a16="http://schemas.microsoft.com/office/drawing/2014/main" val="20004"/>
                    </a:ext>
                  </a:extLst>
                </a:gridCol>
                <a:gridCol w="1329596">
                  <a:extLst>
                    <a:ext uri="{9D8B030D-6E8A-4147-A177-3AD203B41FA5}">
                      <a16:colId xmlns="" xmlns:a16="http://schemas.microsoft.com/office/drawing/2014/main" val="20005"/>
                    </a:ext>
                  </a:extLst>
                </a:gridCol>
                <a:gridCol w="1329596"/>
              </a:tblGrid>
              <a:tr h="141221">
                <a:tc>
                  <a:txBody>
                    <a:bodyPr/>
                    <a:lstStyle/>
                    <a:p>
                      <a:pPr algn="ctr" fontAlgn="ctr"/>
                      <a:r>
                        <a:rPr lang="zh-CN" altLang="en-US" sz="1000" b="1" i="0" u="none" strike="noStrike" dirty="0">
                          <a:solidFill>
                            <a:srgbClr val="000000"/>
                          </a:solidFill>
                          <a:latin typeface="Calibri"/>
                        </a:rPr>
                        <a:t>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BF6"/>
                    </a:solidFill>
                  </a:tcPr>
                </a:tc>
                <a:tc>
                  <a:txBody>
                    <a:bodyPr/>
                    <a:lstStyle/>
                    <a:p>
                      <a:pPr algn="ctr" fontAlgn="ctr"/>
                      <a:r>
                        <a:rPr lang="en-US" sz="1000" b="1" i="0" u="none" strike="noStrike" dirty="0">
                          <a:solidFill>
                            <a:srgbClr val="000000"/>
                          </a:solidFill>
                          <a:latin typeface="Calibri"/>
                        </a:rPr>
                        <a:t>Intel</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BF6"/>
                    </a:solidFill>
                  </a:tcPr>
                </a:tc>
                <a:tc>
                  <a:txBody>
                    <a:bodyPr/>
                    <a:lstStyle/>
                    <a:p>
                      <a:pPr algn="ctr" fontAlgn="ctr"/>
                      <a:r>
                        <a:rPr lang="en-US" sz="1000" b="1" i="0" u="none" strike="noStrike" dirty="0">
                          <a:solidFill>
                            <a:srgbClr val="000000"/>
                          </a:solidFill>
                          <a:latin typeface="Calibri"/>
                        </a:rPr>
                        <a:t>ETRI</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BF6"/>
                    </a:solidFill>
                  </a:tcPr>
                </a:tc>
                <a:tc>
                  <a:txBody>
                    <a:bodyPr/>
                    <a:lstStyle/>
                    <a:p>
                      <a:pPr algn="ctr" fontAlgn="ctr"/>
                      <a:r>
                        <a:rPr lang="en-US" sz="1000" b="1" i="0" u="none" strike="noStrike" dirty="0" err="1">
                          <a:solidFill>
                            <a:srgbClr val="000000"/>
                          </a:solidFill>
                          <a:latin typeface="Calibri"/>
                        </a:rPr>
                        <a:t>Docomo</a:t>
                      </a:r>
                      <a:endParaRPr lang="en-US" sz="1000" b="1"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BF6"/>
                    </a:solidFill>
                  </a:tcPr>
                </a:tc>
                <a:tc>
                  <a:txBody>
                    <a:bodyPr/>
                    <a:lstStyle/>
                    <a:p>
                      <a:pPr algn="ctr" fontAlgn="ctr"/>
                      <a:r>
                        <a:rPr lang="en-US" sz="1000" b="1" i="0" u="none" strike="noStrike" dirty="0">
                          <a:solidFill>
                            <a:srgbClr val="000000"/>
                          </a:solidFill>
                          <a:latin typeface="Calibri"/>
                        </a:rPr>
                        <a:t>MTK</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BF6"/>
                    </a:solidFill>
                  </a:tcPr>
                </a:tc>
                <a:tc>
                  <a:txBody>
                    <a:bodyPr/>
                    <a:lstStyle/>
                    <a:p>
                      <a:pPr algn="ctr" fontAlgn="ctr"/>
                      <a:r>
                        <a:rPr lang="en-US" sz="1000" b="1" i="0" u="none" strike="noStrike" dirty="0">
                          <a:solidFill>
                            <a:srgbClr val="000000"/>
                          </a:solidFill>
                          <a:latin typeface="Calibri"/>
                        </a:rPr>
                        <a:t>Nokia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BF6"/>
                    </a:solidFill>
                  </a:tcPr>
                </a:tc>
                <a:tc>
                  <a:txBody>
                    <a:bodyPr/>
                    <a:lstStyle/>
                    <a:p>
                      <a:pPr algn="ctr" fontAlgn="ctr"/>
                      <a:r>
                        <a:rPr lang="en-US" sz="1050" b="1" i="0" u="none" strike="noStrike" dirty="0">
                          <a:solidFill>
                            <a:srgbClr val="FF0000"/>
                          </a:solidFill>
                          <a:effectLst/>
                          <a:latin typeface="+mn-lt"/>
                        </a:rPr>
                        <a:t>LG</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EEBF6"/>
                    </a:solidFill>
                  </a:tcPr>
                </a:tc>
                <a:extLst>
                  <a:ext uri="{0D108BD9-81ED-4DB2-BD59-A6C34878D82A}">
                    <a16:rowId xmlns="" xmlns:a16="http://schemas.microsoft.com/office/drawing/2014/main" val="10000"/>
                  </a:ext>
                </a:extLst>
              </a:tr>
              <a:tr h="276704">
                <a:tc>
                  <a:txBody>
                    <a:bodyPr/>
                    <a:lstStyle/>
                    <a:p>
                      <a:pPr algn="ctr" fontAlgn="ctr"/>
                      <a:r>
                        <a:rPr lang="en-US" sz="1000" b="1" i="0" u="none" strike="noStrike" dirty="0">
                          <a:solidFill>
                            <a:srgbClr val="000000"/>
                          </a:solidFill>
                          <a:latin typeface="Calibri"/>
                        </a:rPr>
                        <a:t>MA</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smtClean="0">
                          <a:solidFill>
                            <a:srgbClr val="000000"/>
                          </a:solidFill>
                          <a:latin typeface="+mn-lt"/>
                        </a:rPr>
                        <a:t>LCRS (</a:t>
                      </a:r>
                      <a:r>
                        <a:rPr lang="en-US" sz="1000" b="1" i="0" u="none" strike="noStrike" dirty="0" smtClean="0">
                          <a:solidFill>
                            <a:srgbClr val="FF0000"/>
                          </a:solidFill>
                          <a:latin typeface="+mn-lt"/>
                        </a:rPr>
                        <a:t>R1-1611008</a:t>
                      </a:r>
                      <a:r>
                        <a:rPr lang="en-US" sz="1000" b="1" i="0" u="none" strike="noStrike" dirty="0" smtClean="0">
                          <a:solidFill>
                            <a:srgbClr val="000000"/>
                          </a:solidFill>
                          <a:latin typeface="+mn-lt"/>
                        </a:rPr>
                        <a:t>)</a:t>
                      </a:r>
                      <a:endParaRPr lang="en-US" sz="1000" b="1"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smtClean="0">
                          <a:solidFill>
                            <a:srgbClr val="000000"/>
                          </a:solidFill>
                          <a:latin typeface="+mn-lt"/>
                        </a:rPr>
                        <a:t>LSSA (R1-1609549)</a:t>
                      </a:r>
                      <a:endParaRPr lang="en-US" sz="1000" b="1"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smtClean="0">
                          <a:solidFill>
                            <a:srgbClr val="000000"/>
                          </a:solidFill>
                          <a:latin typeface="+mn-lt"/>
                        </a:rPr>
                        <a:t>NOMA (R1-1610077)</a:t>
                      </a:r>
                      <a:endParaRPr lang="en-US" sz="1000" b="1"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smtClean="0">
                          <a:solidFill>
                            <a:srgbClr val="000000"/>
                          </a:solidFill>
                          <a:latin typeface="Calibri"/>
                        </a:rPr>
                        <a:t>RDMA(R1-1609334</a:t>
                      </a:r>
                      <a:r>
                        <a:rPr lang="en-US" sz="1000" b="1" i="0" u="none" strike="noStrike" dirty="0">
                          <a:solidFill>
                            <a:srgbClr val="000000"/>
                          </a:solidFill>
                          <a:latin typeface="Calibri"/>
                        </a:rPr>
                        <a:t>)</a:t>
                      </a:r>
                      <a:br>
                        <a:rPr lang="en-US" sz="1000" b="1" i="0" u="none" strike="noStrike" dirty="0">
                          <a:solidFill>
                            <a:srgbClr val="000000"/>
                          </a:solidFill>
                          <a:latin typeface="Calibri"/>
                        </a:rPr>
                      </a:br>
                      <a:r>
                        <a:rPr lang="en-US" sz="1000" b="1" i="0" u="none" strike="noStrike" dirty="0" smtClean="0">
                          <a:solidFill>
                            <a:srgbClr val="000000"/>
                          </a:solidFill>
                          <a:latin typeface="Calibri"/>
                        </a:rPr>
                        <a:t>GOCA(R1-1609335</a:t>
                      </a:r>
                      <a:r>
                        <a:rPr lang="en-US" sz="1000" b="1" i="0" u="none" strike="noStrike" dirty="0">
                          <a:solidFill>
                            <a:srgbClr val="000000"/>
                          </a:solidFill>
                          <a:latin typeface="Calibri"/>
                        </a:rPr>
                        <a:t>)</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1" i="0" u="none" strike="noStrike" dirty="0" smtClean="0">
                          <a:solidFill>
                            <a:srgbClr val="000000"/>
                          </a:solidFill>
                          <a:latin typeface="Calibri"/>
                        </a:rPr>
                        <a:t>NOCA (</a:t>
                      </a:r>
                      <a:r>
                        <a:rPr lang="en-GB" sz="1000" b="1" i="0" u="none" strike="noStrike" kern="1200" dirty="0" smtClean="0">
                          <a:solidFill>
                            <a:srgbClr val="000000"/>
                          </a:solidFill>
                          <a:latin typeface="Calibri"/>
                          <a:ea typeface="+mn-ea"/>
                          <a:cs typeface="+mn-cs"/>
                        </a:rPr>
                        <a:t>R1-1609651</a:t>
                      </a:r>
                      <a:r>
                        <a:rPr lang="en-US" sz="1000" b="1" i="0" u="none" strike="noStrike" kern="1200" dirty="0" smtClean="0">
                          <a:solidFill>
                            <a:srgbClr val="000000"/>
                          </a:solidFill>
                          <a:latin typeface="Calibri"/>
                          <a:ea typeface="+mn-ea"/>
                          <a:cs typeface="+mn-cs"/>
                        </a:rPr>
                        <a:t>)</a:t>
                      </a:r>
                      <a:endParaRPr lang="en-US" sz="1000" b="1" i="0" u="none" strike="noStrike" kern="1200" dirty="0">
                        <a:solidFill>
                          <a:srgbClr val="000000"/>
                        </a:solidFill>
                        <a:latin typeface="Calibri"/>
                        <a:ea typeface="+mn-ea"/>
                        <a:cs typeface="+mn-cs"/>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effectLst/>
                          <a:latin typeface="Times New Roman"/>
                        </a:rPr>
                        <a:t>NCMA(R1-1609224)</a:t>
                      </a:r>
                      <a:endParaRPr lang="en-US" sz="1000" b="0" i="0" u="none" strike="noStrike" dirty="0">
                        <a:solidFill>
                          <a:srgbClr val="FF0000"/>
                        </a:solidFill>
                        <a:effectLst/>
                        <a:latin typeface="Times New Roman"/>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141221">
                <a:tc>
                  <a:txBody>
                    <a:bodyPr/>
                    <a:lstStyle/>
                    <a:p>
                      <a:pPr algn="ctr" fontAlgn="ctr"/>
                      <a:r>
                        <a:rPr lang="en-US" sz="1000" b="0" i="0" u="none" strike="noStrike">
                          <a:solidFill>
                            <a:srgbClr val="000000"/>
                          </a:solidFill>
                          <a:latin typeface="Calibri"/>
                        </a:rPr>
                        <a:t>Inter-BS distance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1732m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1732m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1732m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1732m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ISD=500m</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ko-KR" sz="1000" b="0" i="0" u="none" strike="noStrike" dirty="0" smtClean="0">
                          <a:solidFill>
                            <a:srgbClr val="FF0000"/>
                          </a:solidFill>
                          <a:effectLst/>
                          <a:latin typeface="+mn-lt"/>
                        </a:rPr>
                        <a:t>200m, 1732m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141221">
                <a:tc>
                  <a:txBody>
                    <a:bodyPr/>
                    <a:lstStyle/>
                    <a:p>
                      <a:pPr algn="ctr" fontAlgn="ctr"/>
                      <a:r>
                        <a:rPr lang="en-US" sz="1000" b="0" i="0" u="none" strike="noStrike">
                          <a:solidFill>
                            <a:srgbClr val="000000"/>
                          </a:solidFill>
                          <a:latin typeface="Calibri"/>
                        </a:rPr>
                        <a:t>Simulation bandwidth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6PRB</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6RB</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6PRB</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6PRB</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72 PRBs</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effectLst/>
                          <a:latin typeface="+mn-lt"/>
                        </a:rPr>
                        <a:t>6PRB</a:t>
                      </a:r>
                      <a:endParaRPr lang="en-US" sz="1000" b="0" i="0" u="none" strike="noStrike" dirty="0">
                        <a:solidFill>
                          <a:srgbClr val="FF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141221">
                <a:tc>
                  <a:txBody>
                    <a:bodyPr/>
                    <a:lstStyle/>
                    <a:p>
                      <a:pPr algn="ctr" fontAlgn="ctr"/>
                      <a:r>
                        <a:rPr lang="en-US" sz="1000" b="0" i="0" u="none" strike="noStrike">
                          <a:solidFill>
                            <a:srgbClr val="000000"/>
                          </a:solidFill>
                          <a:latin typeface="Calibri"/>
                        </a:rPr>
                        <a:t>BS antenna tilt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smtClean="0">
                          <a:solidFill>
                            <a:srgbClr val="FF0000"/>
                          </a:solidFill>
                          <a:latin typeface="Calibri"/>
                        </a:rPr>
                        <a:t>96</a:t>
                      </a:r>
                      <a:r>
                        <a:rPr lang="en-US" altLang="zh-CN" sz="1000" b="0" i="0" u="none" strike="noStrike" baseline="0" dirty="0" smtClean="0">
                          <a:solidFill>
                            <a:srgbClr val="FF0000"/>
                          </a:solidFill>
                          <a:latin typeface="Calibri"/>
                        </a:rPr>
                        <a:t> degree</a:t>
                      </a:r>
                      <a:endParaRPr lang="en-US" altLang="zh-CN"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102 degree</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No Mechanical downtilt</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96 degree</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latin typeface="Calibri"/>
                        </a:rPr>
                        <a:t>_</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smtClean="0">
                          <a:solidFill>
                            <a:srgbClr val="FF0000"/>
                          </a:solidFill>
                          <a:effectLst/>
                          <a:latin typeface="+mn-lt"/>
                        </a:rPr>
                        <a:t>102 degree</a:t>
                      </a:r>
                      <a:endParaRPr lang="en-US" altLang="ko-KR" sz="1000" b="0" i="0" u="none" strike="noStrike" dirty="0">
                        <a:solidFill>
                          <a:srgbClr val="FF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276704">
                <a:tc>
                  <a:txBody>
                    <a:bodyPr/>
                    <a:lstStyle/>
                    <a:p>
                      <a:pPr algn="ctr" fontAlgn="ctr"/>
                      <a:r>
                        <a:rPr lang="en-US" sz="1000" b="0" i="0" u="none" strike="noStrike" dirty="0">
                          <a:solidFill>
                            <a:srgbClr val="000000"/>
                          </a:solidFill>
                          <a:latin typeface="Calibri"/>
                        </a:rPr>
                        <a:t>BS antenna element gain + connector loss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8 dBi, including 3dB cable loss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8 dBi, including 3dB cable loss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8 dBi, including 3dB cable loss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8 dBi, including 3dB cable loss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8 dBi, including 3dB cable loss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effectLst/>
                          <a:latin typeface="+mn-lt"/>
                        </a:rPr>
                        <a:t> 8 </a:t>
                      </a:r>
                      <a:r>
                        <a:rPr lang="en-US" sz="1000" b="0" i="0" u="none" strike="noStrike" dirty="0" err="1" smtClean="0">
                          <a:solidFill>
                            <a:srgbClr val="FF0000"/>
                          </a:solidFill>
                          <a:effectLst/>
                          <a:latin typeface="+mn-lt"/>
                        </a:rPr>
                        <a:t>dBi</a:t>
                      </a:r>
                      <a:r>
                        <a:rPr lang="en-US" sz="1000" b="0" i="0" u="none" strike="noStrike" dirty="0" smtClean="0">
                          <a:solidFill>
                            <a:srgbClr val="FF0000"/>
                          </a:solidFill>
                          <a:effectLst/>
                          <a:latin typeface="+mn-lt"/>
                        </a:rPr>
                        <a:t>, including 3dB cable los</a:t>
                      </a:r>
                      <a:endParaRPr lang="en-US" sz="1000" b="0" i="0" u="none" strike="noStrike" dirty="0">
                        <a:solidFill>
                          <a:srgbClr val="FF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276704">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000" b="0" i="0" u="none" strike="noStrike" dirty="0" smtClean="0">
                          <a:solidFill>
                            <a:srgbClr val="00B0F0"/>
                          </a:solidFill>
                          <a:latin typeface="+mn-lt"/>
                        </a:rPr>
                        <a:t>BS antenna configuration</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FF0000"/>
                          </a:solidFill>
                          <a:effectLst/>
                          <a:latin typeface="Arial" panose="020B0604020202020204" pitchFamily="34" charset="0"/>
                          <a:ea typeface="宋体" panose="02010600030101010101" pitchFamily="2" charset="-122"/>
                        </a:rPr>
                        <a:t>(</a:t>
                      </a:r>
                      <a:r>
                        <a:rPr lang="en-US" sz="1000" b="0" i="0" u="none" strike="noStrike" dirty="0" err="1">
                          <a:solidFill>
                            <a:srgbClr val="FF0000"/>
                          </a:solidFill>
                          <a:effectLst/>
                          <a:latin typeface="Arial" panose="020B0604020202020204" pitchFamily="34" charset="0"/>
                          <a:ea typeface="宋体" panose="02010600030101010101" pitchFamily="2" charset="-122"/>
                        </a:rPr>
                        <a:t>M,N,P,Mg,Ng</a:t>
                      </a:r>
                      <a:r>
                        <a:rPr lang="en-US" sz="1000" b="0" i="0" u="none" strike="noStrike" dirty="0">
                          <a:solidFill>
                            <a:srgbClr val="FF0000"/>
                          </a:solidFill>
                          <a:effectLst/>
                          <a:latin typeface="Arial" panose="020B0604020202020204" pitchFamily="34" charset="0"/>
                          <a:ea typeface="宋体" panose="02010600030101010101" pitchFamily="2" charset="-122"/>
                        </a:rPr>
                        <a:t>) = (1,1,2,1,1), 2 TXRU, one TXRU maps to one antenna element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1221">
                <a:tc>
                  <a:txBody>
                    <a:bodyPr/>
                    <a:lstStyle/>
                    <a:p>
                      <a:pPr algn="ctr" fontAlgn="ctr"/>
                      <a:r>
                        <a:rPr lang="en-US" sz="1000" b="0" i="0" u="none" strike="noStrike" dirty="0">
                          <a:solidFill>
                            <a:srgbClr val="000000"/>
                          </a:solidFill>
                          <a:latin typeface="Calibri"/>
                        </a:rPr>
                        <a:t>UE antenna gain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-4dBi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-4dBi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-4dBi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-4dBi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-4dBi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effectLst/>
                          <a:latin typeface="+mn-lt"/>
                        </a:rPr>
                        <a:t>-4dBi</a:t>
                      </a:r>
                      <a:endParaRPr lang="en-US" sz="1000" b="0" i="0" u="none" strike="noStrike" dirty="0">
                        <a:solidFill>
                          <a:srgbClr val="FF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452483">
                <a:tc>
                  <a:txBody>
                    <a:bodyPr/>
                    <a:lstStyle/>
                    <a:p>
                      <a:pPr algn="ctr" fontAlgn="ctr"/>
                      <a:r>
                        <a:rPr lang="en-US" sz="1000" b="0" i="0" u="none" strike="noStrike" dirty="0">
                          <a:solidFill>
                            <a:srgbClr val="000000"/>
                          </a:solidFill>
                          <a:latin typeface="Calibri"/>
                        </a:rPr>
                        <a:t>UL power control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fixed target SNR =</a:t>
                      </a:r>
                      <a:r>
                        <a:rPr lang="en-US" sz="1000" b="0" i="0" u="none" strike="noStrike" dirty="0">
                          <a:solidFill>
                            <a:srgbClr val="FF0000"/>
                          </a:solidFill>
                          <a:latin typeface="Calibri"/>
                        </a:rPr>
                        <a:t> </a:t>
                      </a:r>
                      <a:r>
                        <a:rPr lang="en-US" sz="1000" b="0" i="0" u="none" strike="noStrike" dirty="0" smtClean="0">
                          <a:solidFill>
                            <a:srgbClr val="FF0000"/>
                          </a:solidFill>
                          <a:latin typeface="Calibri"/>
                        </a:rPr>
                        <a:t>3 dB</a:t>
                      </a:r>
                      <a:endParaRPr lang="en-US"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Alpha=1, P0= -90 dBm</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dirty="0" smtClean="0">
                          <a:solidFill>
                            <a:srgbClr val="FF0000"/>
                          </a:solidFill>
                          <a:latin typeface="+mn-lt"/>
                        </a:rPr>
                        <a:t>Alpha=1, P0= -90 dBm</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Alpha = 1, P0 = -95dBm</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Alpha = 0.8, </a:t>
                      </a:r>
                      <a:br>
                        <a:rPr lang="en-US" sz="1000" b="0" i="0" u="none" strike="noStrike" dirty="0">
                          <a:solidFill>
                            <a:srgbClr val="000000"/>
                          </a:solidFill>
                          <a:latin typeface="Calibri"/>
                        </a:rPr>
                      </a:br>
                      <a:r>
                        <a:rPr lang="en-US" sz="1000" b="0" i="0" u="none" strike="noStrike" dirty="0">
                          <a:solidFill>
                            <a:srgbClr val="000000"/>
                          </a:solidFill>
                          <a:latin typeface="Calibri"/>
                        </a:rPr>
                        <a:t/>
                      </a:r>
                      <a:br>
                        <a:rPr lang="en-US" sz="1000" b="0" i="0" u="none" strike="noStrike" dirty="0">
                          <a:solidFill>
                            <a:srgbClr val="000000"/>
                          </a:solidFill>
                          <a:latin typeface="Calibri"/>
                        </a:rPr>
                      </a:br>
                      <a:r>
                        <a:rPr lang="en-US" sz="1000" b="0" i="0" u="none" strike="noStrike" dirty="0">
                          <a:solidFill>
                            <a:srgbClr val="000000"/>
                          </a:solidFill>
                          <a:latin typeface="Calibri"/>
                        </a:rPr>
                        <a:t>P0 = -80dBm</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smtClean="0">
                          <a:solidFill>
                            <a:srgbClr val="FF0000"/>
                          </a:solidFill>
                          <a:latin typeface="+mn-lt"/>
                        </a:rPr>
                        <a:t>Alpha=1, P0= -90 dBm</a:t>
                      </a:r>
                      <a:endParaRPr lang="en-US" altLang="ko-KR" sz="1000" b="0" i="0" u="none" strike="noStrike" dirty="0">
                        <a:solidFill>
                          <a:srgbClr val="FF0000"/>
                        </a:solidFill>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141221">
                <a:tc>
                  <a:txBody>
                    <a:bodyPr/>
                    <a:lstStyle/>
                    <a:p>
                      <a:pPr algn="ctr" fontAlgn="ctr"/>
                      <a:r>
                        <a:rPr lang="en-US" sz="1000" b="0" i="0" u="none" strike="noStrike" dirty="0">
                          <a:solidFill>
                            <a:srgbClr val="000000"/>
                          </a:solidFill>
                          <a:latin typeface="Calibri"/>
                        </a:rPr>
                        <a:t>Channel estimation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ideal</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ideal</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ideal, realistic</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ideal</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ideal</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effectLst/>
                          <a:latin typeface="+mn-lt"/>
                        </a:rPr>
                        <a:t>ideal</a:t>
                      </a:r>
                      <a:endParaRPr lang="en-US" sz="1000" b="0" i="0" u="none" strike="noStrike" dirty="0">
                        <a:solidFill>
                          <a:srgbClr val="FF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547670">
                <a:tc>
                  <a:txBody>
                    <a:bodyPr/>
                    <a:lstStyle/>
                    <a:p>
                      <a:pPr algn="ctr" fontAlgn="ctr"/>
                      <a:r>
                        <a:rPr lang="en-US" sz="1000" b="0" i="0" u="none" strike="noStrike" dirty="0">
                          <a:solidFill>
                            <a:srgbClr val="000000"/>
                          </a:solidFill>
                          <a:latin typeface="Calibri"/>
                        </a:rPr>
                        <a:t>Packet size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20 bytes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20 bytes</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20~200 Bytes based on TR45.820; Fixed packet size 40 Bytes (segmentation unknown)</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Fixed 40 Bytes,</a:t>
                      </a:r>
                      <a:br>
                        <a:rPr lang="en-US" sz="1000" b="0" i="0" u="none" strike="noStrike" dirty="0">
                          <a:solidFill>
                            <a:srgbClr val="000000"/>
                          </a:solidFill>
                          <a:latin typeface="Calibri"/>
                        </a:rPr>
                      </a:br>
                      <a:r>
                        <a:rPr lang="en-US" sz="1000" b="0" i="0" u="none" strike="noStrike" dirty="0">
                          <a:solidFill>
                            <a:srgbClr val="000000"/>
                          </a:solidFill>
                          <a:latin typeface="Calibri"/>
                        </a:rPr>
                        <a:t>segmented into 2 20Bytes</a:t>
                      </a:r>
                      <a:r>
                        <a:rPr lang="en-US" sz="1000" b="0" i="0" u="none" strike="noStrike" dirty="0">
                          <a:solidFill>
                            <a:srgbClr val="FF0000"/>
                          </a:solidFill>
                          <a:latin typeface="Calibri"/>
                        </a:rPr>
                        <a:t> </a:t>
                      </a:r>
                      <a:r>
                        <a:rPr lang="en-US" sz="1000" b="0" i="0" u="none" strike="noStrike" dirty="0" smtClean="0">
                          <a:solidFill>
                            <a:srgbClr val="FF0000"/>
                          </a:solidFill>
                          <a:latin typeface="Calibri"/>
                        </a:rPr>
                        <a:t>packets</a:t>
                      </a:r>
                      <a:r>
                        <a:rPr lang="en-US" sz="1000" b="0" i="0" u="none" strike="noStrike" dirty="0" smtClean="0">
                          <a:solidFill>
                            <a:srgbClr val="000000"/>
                          </a:solidFill>
                          <a:latin typeface="Calibri"/>
                        </a:rPr>
                        <a:t>. </a:t>
                      </a:r>
                      <a:r>
                        <a:rPr lang="en-US" sz="1000" b="0" i="0" u="none" strike="noStrike" dirty="0">
                          <a:solidFill>
                            <a:srgbClr val="000000"/>
                          </a:solidFill>
                          <a:latin typeface="Calibri"/>
                        </a:rPr>
                        <a:t/>
                      </a:r>
                      <a:br>
                        <a:rPr lang="en-US" sz="1000" b="0" i="0" u="none" strike="noStrike" dirty="0">
                          <a:solidFill>
                            <a:srgbClr val="000000"/>
                          </a:solidFill>
                          <a:latin typeface="Calibri"/>
                        </a:rPr>
                      </a:br>
                      <a:endParaRPr lang="en-US"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100bytes by using 72 PRB</a:t>
                      </a:r>
                      <a:br>
                        <a:rPr lang="en-US" sz="1000" b="0" i="0" u="none" strike="noStrike" dirty="0">
                          <a:solidFill>
                            <a:srgbClr val="000000"/>
                          </a:solidFill>
                          <a:latin typeface="Calibri"/>
                        </a:rPr>
                      </a:br>
                      <a:endParaRPr lang="en-US"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effectLst/>
                          <a:latin typeface="+mn-lt"/>
                        </a:rPr>
                        <a:t>20 bytes (no segmentation)</a:t>
                      </a:r>
                      <a:endParaRPr lang="en-US" sz="1000" b="0" i="0" u="none" strike="noStrike" dirty="0">
                        <a:solidFill>
                          <a:srgbClr val="FF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r h="180993">
                <a:tc>
                  <a:txBody>
                    <a:bodyPr/>
                    <a:lstStyle/>
                    <a:p>
                      <a:pPr algn="ctr" fontAlgn="ctr"/>
                      <a:r>
                        <a:rPr lang="en-US" sz="1000" b="0" i="0" u="none" strike="noStrike" dirty="0">
                          <a:solidFill>
                            <a:srgbClr val="000000"/>
                          </a:solidFill>
                          <a:latin typeface="Calibri"/>
                        </a:rPr>
                        <a:t>Packet dropping timer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latin typeface="Calibri"/>
                        </a:rPr>
                        <a:t>128ms</a:t>
                      </a:r>
                      <a:endParaRPr lang="en-US"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000" b="0" i="0" u="none" strike="noStrike" dirty="0" smtClean="0">
                          <a:solidFill>
                            <a:srgbClr val="000000"/>
                          </a:solidFill>
                          <a:latin typeface="+mn-lt"/>
                        </a:rPr>
                        <a:t>_</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1s and 10s</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1 s</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a:solidFill>
                            <a:srgbClr val="000000"/>
                          </a:solidFill>
                          <a:latin typeface="Calibri"/>
                        </a:rPr>
                        <a:t>_</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effectLst/>
                          <a:latin typeface="+mn-lt"/>
                        </a:rPr>
                        <a:t>-</a:t>
                      </a:r>
                      <a:endParaRPr lang="en-US" sz="1000" b="0" i="0" u="none" strike="noStrike" dirty="0">
                        <a:solidFill>
                          <a:srgbClr val="FF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0"/>
                  </a:ext>
                </a:extLst>
              </a:tr>
              <a:tr h="232477">
                <a:tc>
                  <a:txBody>
                    <a:bodyPr/>
                    <a:lstStyle/>
                    <a:p>
                      <a:pPr algn="ctr" fontAlgn="ctr"/>
                      <a:r>
                        <a:rPr lang="en-US" sz="1000" b="0" i="0" u="none" strike="noStrike" dirty="0" err="1" smtClean="0">
                          <a:solidFill>
                            <a:srgbClr val="FF0000"/>
                          </a:solidFill>
                          <a:latin typeface="Calibri"/>
                        </a:rPr>
                        <a:t>NoMA</a:t>
                      </a:r>
                      <a:r>
                        <a:rPr lang="en-US" sz="1000" b="0" i="0" u="none" strike="noStrike" dirty="0" smtClean="0">
                          <a:solidFill>
                            <a:srgbClr val="FF0000"/>
                          </a:solidFill>
                          <a:latin typeface="Calibri"/>
                        </a:rPr>
                        <a:t> receiver</a:t>
                      </a:r>
                      <a:r>
                        <a:rPr lang="en-US" sz="1000" b="0" i="0" u="none" strike="noStrike" baseline="0" dirty="0" smtClean="0">
                          <a:solidFill>
                            <a:srgbClr val="FF0000"/>
                          </a:solidFill>
                          <a:latin typeface="Calibri"/>
                        </a:rPr>
                        <a:t> type</a:t>
                      </a:r>
                      <a:endParaRPr lang="en-US"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smtClean="0">
                          <a:solidFill>
                            <a:srgbClr val="FF0000"/>
                          </a:solidFill>
                          <a:latin typeface="Calibri"/>
                        </a:rPr>
                        <a:t>MMSE-PIC (selective)</a:t>
                      </a:r>
                      <a:endParaRPr lang="en-US" altLang="zh-CN"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latin typeface="Calibri"/>
                        </a:rPr>
                        <a:t>MMSE-IRC</a:t>
                      </a:r>
                      <a:r>
                        <a:rPr lang="ja-JP" altLang="en-US" sz="1000" b="0" i="0" u="none" strike="noStrike" baseline="0" dirty="0" smtClean="0">
                          <a:solidFill>
                            <a:srgbClr val="FF0000"/>
                          </a:solidFill>
                          <a:latin typeface="Calibri"/>
                        </a:rPr>
                        <a:t> </a:t>
                      </a:r>
                      <a:r>
                        <a:rPr lang="en-US" altLang="ja-JP" sz="1000" b="0" i="0" u="none" strike="noStrike" baseline="0" dirty="0" smtClean="0">
                          <a:solidFill>
                            <a:srgbClr val="FF0000"/>
                          </a:solidFill>
                          <a:latin typeface="Calibri"/>
                        </a:rPr>
                        <a:t>+ SIC</a:t>
                      </a:r>
                      <a:endParaRPr lang="en-US"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latin typeface="Calibri"/>
                        </a:rPr>
                        <a:t>MF-SIC+MMSE-IRC</a:t>
                      </a:r>
                      <a:endParaRPr lang="en-US"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altLang="zh-CN"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effectLst/>
                          <a:latin typeface="+mn-lt"/>
                        </a:rPr>
                        <a:t>MMSE IRC+</a:t>
                      </a:r>
                      <a:r>
                        <a:rPr lang="en-US" sz="1000" b="0" i="0" u="none" strike="noStrike" baseline="0" dirty="0" smtClean="0">
                          <a:solidFill>
                            <a:srgbClr val="FF0000"/>
                          </a:solidFill>
                          <a:effectLst/>
                          <a:latin typeface="+mn-lt"/>
                        </a:rPr>
                        <a:t>SIC</a:t>
                      </a:r>
                      <a:endParaRPr lang="en-US" sz="1000" b="0" i="0" u="none" strike="noStrike" dirty="0">
                        <a:solidFill>
                          <a:srgbClr val="FF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1"/>
                  </a:ext>
                </a:extLst>
              </a:tr>
              <a:tr h="180993">
                <a:tc>
                  <a:txBody>
                    <a:bodyPr/>
                    <a:lstStyle/>
                    <a:p>
                      <a:pPr algn="ctr" fontAlgn="ctr"/>
                      <a:r>
                        <a:rPr lang="en-US" sz="1000" b="0" i="0" u="none" strike="noStrike" dirty="0" smtClean="0">
                          <a:solidFill>
                            <a:srgbClr val="FF0000"/>
                          </a:solidFill>
                          <a:latin typeface="Calibri"/>
                        </a:rPr>
                        <a:t>HARQ signaling</a:t>
                      </a:r>
                      <a:r>
                        <a:rPr lang="en-US" sz="1000" b="0" i="0" u="none" strike="noStrike" baseline="0" dirty="0" smtClean="0">
                          <a:solidFill>
                            <a:srgbClr val="FF0000"/>
                          </a:solidFill>
                          <a:latin typeface="Calibri"/>
                        </a:rPr>
                        <a:t> combining or not?</a:t>
                      </a:r>
                      <a:endParaRPr lang="en-US" sz="1000" b="0" i="0" u="none" strike="noStrike" dirty="0">
                        <a:solidFill>
                          <a:srgbClr val="FF0000"/>
                        </a:solidFill>
                        <a:latin typeface="Calibri"/>
                      </a:endParaRPr>
                    </a:p>
                  </a:txBody>
                  <a:tcPr marL="6544" marR="6544" marT="65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smtClean="0">
                          <a:solidFill>
                            <a:srgbClr val="FF0000"/>
                          </a:solidFill>
                          <a:latin typeface="Calibri"/>
                        </a:rPr>
                        <a:t>combined</a:t>
                      </a:r>
                      <a:endParaRPr lang="en-US" altLang="zh-CN"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latin typeface="Calibri"/>
                        </a:rPr>
                        <a:t>Yes/No</a:t>
                      </a:r>
                      <a:r>
                        <a:rPr lang="en-US" sz="1000" b="0" i="0" u="none" strike="noStrike" baseline="0" dirty="0" smtClean="0">
                          <a:solidFill>
                            <a:srgbClr val="FF0000"/>
                          </a:solidFill>
                          <a:latin typeface="Calibri"/>
                        </a:rPr>
                        <a:t> </a:t>
                      </a:r>
                      <a:endParaRPr lang="en-US"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latin typeface="Calibri"/>
                        </a:rPr>
                        <a:t>No HARQ combine</a:t>
                      </a:r>
                      <a:endParaRPr lang="en-US"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en-US" altLang="zh-CN"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effectLst/>
                          <a:latin typeface="+mn-lt"/>
                        </a:rPr>
                        <a:t>No HARQ</a:t>
                      </a:r>
                      <a:r>
                        <a:rPr lang="en-US" sz="1000" b="0" i="0" u="none" strike="noStrike" baseline="0" dirty="0" smtClean="0">
                          <a:solidFill>
                            <a:srgbClr val="FF0000"/>
                          </a:solidFill>
                          <a:effectLst/>
                          <a:latin typeface="+mn-lt"/>
                        </a:rPr>
                        <a:t> combining</a:t>
                      </a:r>
                      <a:endParaRPr lang="en-US" sz="1000" b="0" i="0" u="none" strike="noStrike" dirty="0">
                        <a:solidFill>
                          <a:srgbClr val="FF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2"/>
                  </a:ext>
                </a:extLst>
              </a:tr>
              <a:tr h="392152">
                <a:tc>
                  <a:txBody>
                    <a:bodyPr/>
                    <a:lstStyle/>
                    <a:p>
                      <a:pPr algn="ctr" fontAlgn="ctr"/>
                      <a:r>
                        <a:rPr lang="en-US" sz="1000" b="0" i="0" u="none" strike="noStrike" dirty="0">
                          <a:solidFill>
                            <a:srgbClr val="000000"/>
                          </a:solidFill>
                          <a:latin typeface="Calibri"/>
                        </a:rPr>
                        <a:t>HARQ/Repetition</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00" b="0" i="0" u="none" strike="noStrike" dirty="0" smtClean="0">
                          <a:solidFill>
                            <a:srgbClr val="FF0000"/>
                          </a:solidFill>
                          <a:latin typeface="Calibri"/>
                        </a:rPr>
                        <a:t>Max of 15 HARQ</a:t>
                      </a:r>
                      <a:r>
                        <a:rPr lang="en-US" sz="1000" b="0" i="0" u="none" strike="noStrike" baseline="0" dirty="0" smtClean="0">
                          <a:solidFill>
                            <a:srgbClr val="FF0000"/>
                          </a:solidFill>
                          <a:latin typeface="Calibri"/>
                        </a:rPr>
                        <a:t> retransmission; synchronous HARQ</a:t>
                      </a:r>
                      <a:endParaRPr lang="en-US"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latin typeface="Calibri"/>
                        </a:rPr>
                        <a:t>Max. 1</a:t>
                      </a:r>
                      <a:r>
                        <a:rPr lang="en-US" sz="1000" b="0" i="0" u="none" strike="noStrike" baseline="0" dirty="0" smtClean="0">
                          <a:solidFill>
                            <a:srgbClr val="FF0000"/>
                          </a:solidFill>
                          <a:latin typeface="Calibri"/>
                        </a:rPr>
                        <a:t> HARQ </a:t>
                      </a:r>
                      <a:r>
                        <a:rPr lang="en-US" sz="1000" b="0" i="0" u="none" strike="noStrike" dirty="0" smtClean="0">
                          <a:solidFill>
                            <a:srgbClr val="FF0000"/>
                          </a:solidFill>
                          <a:latin typeface="Calibri"/>
                        </a:rPr>
                        <a:t>retransmission for comparison</a:t>
                      </a:r>
                      <a:endParaRPr lang="en-US"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dirty="0" smtClean="0">
                          <a:solidFill>
                            <a:srgbClr val="FF0000"/>
                          </a:solidFill>
                          <a:latin typeface="+mn-lt"/>
                        </a:rPr>
                        <a:t>HARQ/no HARQ</a:t>
                      </a:r>
                      <a:br>
                        <a:rPr lang="en-US" altLang="zh-CN" sz="1000" b="0" i="0" u="none" strike="noStrike" dirty="0" smtClean="0">
                          <a:solidFill>
                            <a:srgbClr val="FF0000"/>
                          </a:solidFill>
                          <a:latin typeface="+mn-lt"/>
                        </a:rPr>
                      </a:br>
                      <a:r>
                        <a:rPr lang="en-US" altLang="zh-CN" sz="1000" b="0" i="0" u="none" strike="noStrike" dirty="0" smtClean="0">
                          <a:solidFill>
                            <a:srgbClr val="FF0000"/>
                          </a:solidFill>
                          <a:latin typeface="+mn-lt"/>
                        </a:rPr>
                        <a:t>random back-off</a:t>
                      </a:r>
                      <a:endParaRPr lang="en-US" altLang="zh-CN" sz="1000" b="0" i="0" u="none" strike="noStrike" dirty="0">
                        <a:solidFill>
                          <a:srgbClr val="FF0000"/>
                        </a:solidFill>
                        <a:latin typeface="+mn-lt"/>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HARQ </a:t>
                      </a:r>
                      <a:r>
                        <a:rPr lang="en-US" sz="1000" b="0" i="0" u="none" strike="noStrike" dirty="0" smtClean="0">
                          <a:solidFill>
                            <a:srgbClr val="FF0000"/>
                          </a:solidFill>
                          <a:latin typeface="Calibri"/>
                        </a:rPr>
                        <a:t>random back-off </a:t>
                      </a:r>
                      <a:r>
                        <a:rPr lang="en-US" sz="1000" b="0" i="0" u="none" strike="noStrike" dirty="0" smtClean="0">
                          <a:solidFill>
                            <a:srgbClr val="000000"/>
                          </a:solidFill>
                          <a:latin typeface="Calibri"/>
                        </a:rPr>
                        <a:t>until </a:t>
                      </a:r>
                      <a:r>
                        <a:rPr lang="en-US" sz="1000" b="0" i="0" u="none" strike="noStrike" dirty="0">
                          <a:solidFill>
                            <a:srgbClr val="000000"/>
                          </a:solidFill>
                          <a:latin typeface="Calibri"/>
                        </a:rPr>
                        <a:t>the fixed dropping timer.      </a:t>
                      </a:r>
                      <a:r>
                        <a:rPr lang="en-US" sz="1000" b="0" i="0" u="none" strike="noStrike" dirty="0" smtClean="0">
                          <a:solidFill>
                            <a:srgbClr val="000000"/>
                          </a:solidFill>
                          <a:latin typeface="Calibri"/>
                        </a:rPr>
                        <a:t>                                                  </a:t>
                      </a:r>
                      <a:endParaRPr lang="en-US" sz="1000" b="0" i="0" u="none" strike="noStrike" dirty="0">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latin typeface="Calibri"/>
                        </a:rPr>
                        <a:t>Max number of HARQ transmission: 1</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ko-KR" sz="1000" b="0" i="0" u="none" strike="noStrike" baseline="0" dirty="0" smtClean="0">
                          <a:solidFill>
                            <a:srgbClr val="FF0000"/>
                          </a:solidFill>
                          <a:effectLst/>
                          <a:latin typeface="+mn-lt"/>
                        </a:rPr>
                        <a:t>Max. number of retrial : 10</a:t>
                      </a:r>
                      <a:endParaRPr lang="en-US" altLang="ko-KR" sz="1000" b="0" i="0" u="none" strike="noStrike" dirty="0" smtClean="0">
                        <a:solidFill>
                          <a:srgbClr val="FF0000"/>
                        </a:solidFill>
                        <a:effectLst/>
                        <a:latin typeface="+mn-lt"/>
                      </a:endParaRPr>
                    </a:p>
                    <a:p>
                      <a:pPr algn="ctr" fontAlgn="ctr"/>
                      <a:r>
                        <a:rPr lang="en-US" sz="1000" b="0" i="0" u="none" strike="noStrike" dirty="0" smtClean="0">
                          <a:solidFill>
                            <a:srgbClr val="FF0000"/>
                          </a:solidFill>
                          <a:effectLst/>
                          <a:latin typeface="+mn-lt"/>
                        </a:rPr>
                        <a:t> </a:t>
                      </a:r>
                      <a:endParaRPr lang="en-US" sz="1000" b="0" i="0" u="none" strike="noStrike" dirty="0">
                        <a:solidFill>
                          <a:srgbClr val="FF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3"/>
                  </a:ext>
                </a:extLst>
              </a:tr>
              <a:tr h="412187">
                <a:tc>
                  <a:txBody>
                    <a:bodyPr/>
                    <a:lstStyle/>
                    <a:p>
                      <a:pPr algn="ctr" fontAlgn="ctr"/>
                      <a:r>
                        <a:rPr lang="en-US" sz="1000" b="0" i="0" u="none" strike="noStrike">
                          <a:solidFill>
                            <a:srgbClr val="000000"/>
                          </a:solidFill>
                          <a:latin typeface="Calibri"/>
                        </a:rPr>
                        <a:t>OFDMA PAR at target PDR (Packets/ms/sector)</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00" b="0" i="0" u="none" strike="noStrike" dirty="0" smtClean="0">
                          <a:solidFill>
                            <a:srgbClr val="FF0000"/>
                          </a:solidFill>
                          <a:latin typeface="Calibri"/>
                        </a:rPr>
                        <a:t>0.9 </a:t>
                      </a:r>
                      <a:r>
                        <a:rPr lang="en-US" sz="1000" b="0" i="0" u="none" strike="noStrike" dirty="0">
                          <a:solidFill>
                            <a:srgbClr val="FF0000"/>
                          </a:solidFill>
                          <a:latin typeface="Calibri"/>
                        </a:rPr>
                        <a:t>@PDR </a:t>
                      </a:r>
                      <a:r>
                        <a:rPr lang="en-US" sz="1000" b="0" i="0" u="none" strike="noStrike" dirty="0" smtClean="0">
                          <a:solidFill>
                            <a:srgbClr val="FF0000"/>
                          </a:solidFill>
                          <a:latin typeface="Calibri"/>
                        </a:rPr>
                        <a:t>4%</a:t>
                      </a:r>
                      <a:endParaRPr lang="en-US"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latin typeface="Calibri"/>
                        </a:rPr>
                        <a:t>0.25 @ PDR 1%</a:t>
                      </a:r>
                      <a:endParaRPr lang="en-US"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1000" b="0" i="0" u="none" strike="noStrike">
                          <a:solidFill>
                            <a:srgbClr val="000000"/>
                          </a:solidFill>
                          <a:latin typeface="Calibri"/>
                        </a:rPr>
                        <a:t>_</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PDR floor at 2.5% </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a:solidFill>
                            <a:srgbClr val="000000"/>
                          </a:solidFill>
                          <a:latin typeface="Calibri"/>
                        </a:rPr>
                        <a:t>OFDMA:1.2</a:t>
                      </a:r>
                      <a:br>
                        <a:rPr lang="en-US" sz="1000" b="0" i="0" u="none" strike="noStrike">
                          <a:solidFill>
                            <a:srgbClr val="000000"/>
                          </a:solidFill>
                          <a:latin typeface="Calibri"/>
                        </a:rPr>
                      </a:br>
                      <a:r>
                        <a:rPr lang="en-US" sz="1000" b="0" i="0" u="none" strike="noStrike">
                          <a:solidFill>
                            <a:srgbClr val="000000"/>
                          </a:solidFill>
                          <a:latin typeface="Calibri"/>
                        </a:rPr>
                        <a:t>(PDR@ 10%)</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smtClean="0">
                          <a:solidFill>
                            <a:srgbClr val="FF0000"/>
                          </a:solidFill>
                          <a:effectLst/>
                          <a:latin typeface="+mn-lt"/>
                        </a:rPr>
                        <a:t>ISD 200m: 4.1 (PDR@1%)</a:t>
                      </a:r>
                    </a:p>
                    <a:p>
                      <a:pPr algn="ctr" fontAlgn="ctr"/>
                      <a:r>
                        <a:rPr lang="en-US" sz="1000" b="0" i="0" u="none" strike="noStrike" dirty="0" smtClean="0">
                          <a:solidFill>
                            <a:srgbClr val="FF0000"/>
                          </a:solidFill>
                          <a:effectLst/>
                          <a:latin typeface="+mn-lt"/>
                        </a:rPr>
                        <a:t>ISD 1732m: - (PDR@10%)</a:t>
                      </a:r>
                      <a:endParaRPr lang="en-US" sz="1000" b="0" i="0" u="none" strike="noStrike" dirty="0">
                        <a:solidFill>
                          <a:srgbClr val="FF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4"/>
                  </a:ext>
                </a:extLst>
              </a:tr>
              <a:tr h="818636">
                <a:tc>
                  <a:txBody>
                    <a:bodyPr/>
                    <a:lstStyle/>
                    <a:p>
                      <a:pPr algn="ctr" fontAlgn="ctr"/>
                      <a:r>
                        <a:rPr lang="en-US" sz="1000" b="0" i="0" u="none" strike="noStrike" dirty="0" err="1">
                          <a:solidFill>
                            <a:srgbClr val="000000"/>
                          </a:solidFill>
                          <a:latin typeface="Calibri"/>
                        </a:rPr>
                        <a:t>NoMA</a:t>
                      </a:r>
                      <a:r>
                        <a:rPr lang="en-US" sz="1000" b="0" i="0" u="none" strike="noStrike" dirty="0">
                          <a:solidFill>
                            <a:srgbClr val="000000"/>
                          </a:solidFill>
                          <a:latin typeface="Calibri"/>
                        </a:rPr>
                        <a:t> PAR at target PDR (Packets/ms/sector)</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000" b="0" i="0" u="none" strike="noStrike" dirty="0">
                          <a:solidFill>
                            <a:srgbClr val="000000"/>
                          </a:solidFill>
                          <a:latin typeface="Calibri"/>
                        </a:rPr>
                        <a:t/>
                      </a:r>
                      <a:br>
                        <a:rPr lang="zh-CN" altLang="en-US" sz="1000" b="0" i="0" u="none" strike="noStrike" dirty="0">
                          <a:solidFill>
                            <a:srgbClr val="000000"/>
                          </a:solidFill>
                          <a:latin typeface="Calibri"/>
                        </a:rPr>
                      </a:br>
                      <a:r>
                        <a:rPr lang="en-US" altLang="zh-CN" sz="1000" b="0" i="0" u="none" strike="noStrike" dirty="0" smtClean="0">
                          <a:solidFill>
                            <a:srgbClr val="FF0000"/>
                          </a:solidFill>
                          <a:latin typeface="Calibri"/>
                        </a:rPr>
                        <a:t>2.5 @PDR 4% </a:t>
                      </a:r>
                      <a:endParaRPr lang="en-US" altLang="zh-CN"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00" b="0" i="0" u="none" strike="noStrike" dirty="0" smtClean="0">
                          <a:solidFill>
                            <a:srgbClr val="FF0000"/>
                          </a:solidFill>
                          <a:latin typeface="Calibri"/>
                        </a:rPr>
                        <a:t>0.8 @ PDR 1%</a:t>
                      </a:r>
                      <a:endParaRPr lang="en-US"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00" b="0" i="0" u="none" strike="noStrike">
                          <a:solidFill>
                            <a:srgbClr val="000000"/>
                          </a:solidFill>
                          <a:latin typeface="Calibri"/>
                        </a:rPr>
                        <a:t>0.1</a:t>
                      </a:r>
                      <a:br>
                        <a:rPr lang="en-US" sz="1000" b="0" i="0" u="none" strike="noStrike">
                          <a:solidFill>
                            <a:srgbClr val="000000"/>
                          </a:solidFill>
                          <a:latin typeface="Calibri"/>
                        </a:rPr>
                      </a:br>
                      <a:r>
                        <a:rPr lang="en-US" sz="1000" b="0" i="0" u="none" strike="noStrike">
                          <a:solidFill>
                            <a:srgbClr val="000000"/>
                          </a:solidFill>
                          <a:latin typeface="Calibri"/>
                        </a:rPr>
                        <a:t>(@PDR = 1%, 1s drpping timer)</a:t>
                      </a:r>
                      <a:br>
                        <a:rPr lang="en-US" sz="1000" b="0" i="0" u="none" strike="noStrike">
                          <a:solidFill>
                            <a:srgbClr val="000000"/>
                          </a:solidFill>
                          <a:latin typeface="Calibri"/>
                        </a:rPr>
                      </a:br>
                      <a:r>
                        <a:rPr lang="en-US" sz="1000" b="0" i="0" u="none" strike="noStrike">
                          <a:solidFill>
                            <a:srgbClr val="000000"/>
                          </a:solidFill>
                          <a:latin typeface="Calibri"/>
                        </a:rPr>
                        <a:t>0.25</a:t>
                      </a:r>
                      <a:br>
                        <a:rPr lang="en-US" sz="1000" b="0" i="0" u="none" strike="noStrike">
                          <a:solidFill>
                            <a:srgbClr val="000000"/>
                          </a:solidFill>
                          <a:latin typeface="Calibri"/>
                        </a:rPr>
                      </a:br>
                      <a:r>
                        <a:rPr lang="en-US" sz="1000" b="0" i="0" u="none" strike="noStrike">
                          <a:solidFill>
                            <a:srgbClr val="000000"/>
                          </a:solidFill>
                          <a:latin typeface="Calibri"/>
                        </a:rPr>
                        <a:t>(@PDR = 1%, 10s drpping timer)</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00" b="0" i="0" u="none" strike="noStrike">
                          <a:solidFill>
                            <a:srgbClr val="000000"/>
                          </a:solidFill>
                          <a:latin typeface="Calibri"/>
                        </a:rPr>
                        <a:t>RDMA:0.7</a:t>
                      </a:r>
                      <a:br>
                        <a:rPr lang="en-US" sz="1000" b="0" i="0" u="none" strike="noStrike">
                          <a:solidFill>
                            <a:srgbClr val="000000"/>
                          </a:solidFill>
                          <a:latin typeface="Calibri"/>
                        </a:rPr>
                      </a:br>
                      <a:r>
                        <a:rPr lang="en-US" sz="1000" b="0" i="0" u="none" strike="noStrike">
                          <a:solidFill>
                            <a:srgbClr val="000000"/>
                          </a:solidFill>
                          <a:latin typeface="Calibri"/>
                        </a:rPr>
                        <a:t>GOCA: 0.75</a:t>
                      </a:r>
                      <a:br>
                        <a:rPr lang="en-US" sz="1000" b="0" i="0" u="none" strike="noStrike">
                          <a:solidFill>
                            <a:srgbClr val="000000"/>
                          </a:solidFill>
                          <a:latin typeface="Calibri"/>
                        </a:rPr>
                      </a:br>
                      <a:r>
                        <a:rPr lang="en-US" sz="1000" b="0" i="0" u="none" strike="noStrike">
                          <a:solidFill>
                            <a:srgbClr val="000000"/>
                          </a:solidFill>
                          <a:latin typeface="Calibri"/>
                        </a:rPr>
                        <a:t>(PDR@ 1%)</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00" b="0" i="0" u="none" strike="noStrike">
                          <a:solidFill>
                            <a:srgbClr val="000000"/>
                          </a:solidFill>
                          <a:latin typeface="Calibri"/>
                        </a:rPr>
                        <a:t>NOCA: 6.2</a:t>
                      </a:r>
                      <a:br>
                        <a:rPr lang="en-US" sz="1000" b="0" i="0" u="none" strike="noStrike">
                          <a:solidFill>
                            <a:srgbClr val="000000"/>
                          </a:solidFill>
                          <a:latin typeface="Calibri"/>
                        </a:rPr>
                      </a:br>
                      <a:r>
                        <a:rPr lang="en-US" sz="1000" b="0" i="0" u="none" strike="noStrike">
                          <a:solidFill>
                            <a:srgbClr val="000000"/>
                          </a:solidFill>
                          <a:latin typeface="Calibri"/>
                        </a:rPr>
                        <a:t>(PDR@ 10%)</a:t>
                      </a:r>
                      <a:br>
                        <a:rPr lang="en-US" sz="1000" b="0" i="0" u="none" strike="noStrike">
                          <a:solidFill>
                            <a:srgbClr val="000000"/>
                          </a:solidFill>
                          <a:latin typeface="Calibri"/>
                        </a:rPr>
                      </a:br>
                      <a:endParaRPr lang="en-US" sz="1000" b="0" i="0" u="none" strike="noStrike">
                        <a:solidFill>
                          <a:srgbClr val="00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00" b="0" i="0" u="none" strike="noStrike" dirty="0" smtClean="0">
                          <a:solidFill>
                            <a:srgbClr val="FF0000"/>
                          </a:solidFill>
                          <a:effectLst/>
                          <a:latin typeface="+mn-lt"/>
                        </a:rPr>
                        <a:t>ISD 200m: 7.3 (PDR@1%)</a:t>
                      </a:r>
                    </a:p>
                    <a:p>
                      <a:pPr algn="ctr" fontAlgn="ctr"/>
                      <a:r>
                        <a:rPr lang="en-US" sz="1000" b="0" i="0" u="none" strike="noStrike" dirty="0" smtClean="0">
                          <a:solidFill>
                            <a:srgbClr val="FF0000"/>
                          </a:solidFill>
                          <a:effectLst/>
                          <a:latin typeface="+mn-lt"/>
                        </a:rPr>
                        <a:t>ISD 1732m: 1.3 (PDR@10%)</a:t>
                      </a:r>
                      <a:endParaRPr lang="en-US" sz="1000" b="0" i="0" u="none" strike="noStrike" dirty="0">
                        <a:solidFill>
                          <a:srgbClr val="FF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15"/>
                  </a:ext>
                </a:extLst>
              </a:tr>
              <a:tr h="547670">
                <a:tc>
                  <a:txBody>
                    <a:bodyPr/>
                    <a:lstStyle/>
                    <a:p>
                      <a:pPr algn="ctr" fontAlgn="ctr"/>
                      <a:r>
                        <a:rPr lang="en-US" sz="1000" b="1" i="0" u="none" strike="noStrike" dirty="0" smtClean="0">
                          <a:solidFill>
                            <a:srgbClr val="FF0000"/>
                          </a:solidFill>
                          <a:latin typeface="+mn-lt"/>
                        </a:rPr>
                        <a:t>Gain (</a:t>
                      </a:r>
                      <a:r>
                        <a:rPr lang="en-US" sz="1000" b="1" i="0" u="none" strike="noStrike" dirty="0" err="1" smtClean="0">
                          <a:solidFill>
                            <a:srgbClr val="FF0000"/>
                          </a:solidFill>
                          <a:latin typeface="+mn-lt"/>
                        </a:rPr>
                        <a:t>NoMA</a:t>
                      </a:r>
                      <a:r>
                        <a:rPr lang="en-US" sz="1000" b="1" i="0" u="none" strike="noStrike" dirty="0" smtClean="0">
                          <a:solidFill>
                            <a:srgbClr val="FF0000"/>
                          </a:solidFill>
                          <a:latin typeface="+mn-lt"/>
                        </a:rPr>
                        <a:t> scheme </a:t>
                      </a:r>
                      <a:r>
                        <a:rPr lang="en-US" sz="1000" b="1" i="0" u="none" strike="noStrike" baseline="0" dirty="0" smtClean="0">
                          <a:solidFill>
                            <a:srgbClr val="FF0000"/>
                          </a:solidFill>
                          <a:latin typeface="+mn-lt"/>
                        </a:rPr>
                        <a:t>divided by its reference scheme)</a:t>
                      </a:r>
                      <a:endParaRPr lang="en-US" sz="1000" b="1" i="0" u="none" strike="noStrike" dirty="0">
                        <a:solidFill>
                          <a:srgbClr val="FF0000"/>
                        </a:solidFill>
                        <a:latin typeface="+mn-lt"/>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000" b="0" i="0" u="none" strike="noStrike" dirty="0" smtClean="0">
                          <a:solidFill>
                            <a:srgbClr val="FF0000"/>
                          </a:solidFill>
                          <a:latin typeface="Calibri"/>
                        </a:rPr>
                        <a:t>278%</a:t>
                      </a:r>
                      <a:endParaRPr lang="en-US" altLang="zh-CN" sz="1000" b="0" i="0" u="none" strike="noStrike" dirty="0">
                        <a:solidFill>
                          <a:srgbClr val="FF0000"/>
                        </a:solidFill>
                        <a:latin typeface="Calibri"/>
                      </a:endParaRP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00" b="0" i="0" u="none" strike="noStrike" dirty="0" smtClean="0">
                          <a:solidFill>
                            <a:srgbClr val="FF0000"/>
                          </a:solidFill>
                          <a:latin typeface="Calibri"/>
                        </a:rPr>
                        <a:t>320% @ PDR 1%</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zh-CN" sz="1000" b="0" i="0" u="none" strike="noStrike" dirty="0">
                          <a:solidFill>
                            <a:srgbClr val="000000"/>
                          </a:solidFill>
                          <a:latin typeface="Calibri"/>
                        </a:rPr>
                        <a:t>_</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00" b="0" i="0" u="none" strike="noStrike">
                          <a:solidFill>
                            <a:srgbClr val="000000"/>
                          </a:solidFill>
                          <a:latin typeface="Calibri"/>
                        </a:rPr>
                        <a:t>RDMA: 215%</a:t>
                      </a:r>
                      <a:br>
                        <a:rPr lang="en-US" sz="1000" b="0" i="0" u="none" strike="noStrike">
                          <a:solidFill>
                            <a:srgbClr val="000000"/>
                          </a:solidFill>
                          <a:latin typeface="Calibri"/>
                        </a:rPr>
                      </a:br>
                      <a:r>
                        <a:rPr lang="en-US" sz="1000" b="0" i="0" u="none" strike="noStrike">
                          <a:solidFill>
                            <a:srgbClr val="000000"/>
                          </a:solidFill>
                          <a:latin typeface="Calibri"/>
                        </a:rPr>
                        <a:t>GOCA: 218%</a:t>
                      </a:r>
                      <a:br>
                        <a:rPr lang="en-US" sz="1000" b="0" i="0" u="none" strike="noStrike">
                          <a:solidFill>
                            <a:srgbClr val="000000"/>
                          </a:solidFill>
                          <a:latin typeface="Calibri"/>
                        </a:rPr>
                      </a:br>
                      <a:r>
                        <a:rPr lang="en-US" sz="1000" b="0" i="0" u="none" strike="noStrike">
                          <a:solidFill>
                            <a:srgbClr val="000000"/>
                          </a:solidFill>
                          <a:latin typeface="Calibri"/>
                        </a:rPr>
                        <a:t>(@PDR 10%)</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00" b="0" i="0" u="none" strike="noStrike" dirty="0">
                          <a:solidFill>
                            <a:srgbClr val="000000"/>
                          </a:solidFill>
                          <a:latin typeface="Calibri"/>
                        </a:rPr>
                        <a:t>516% @PDR 10%</a:t>
                      </a:r>
                    </a:p>
                  </a:txBody>
                  <a:tcPr marL="6455" marR="6455" marT="64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000" b="0" i="0" u="none" strike="noStrike" dirty="0" smtClean="0">
                          <a:solidFill>
                            <a:srgbClr val="FF0000"/>
                          </a:solidFill>
                          <a:effectLst/>
                          <a:latin typeface="+mn-lt"/>
                        </a:rPr>
                        <a:t>ISD 200m: 178% (PDR@1%)</a:t>
                      </a:r>
                    </a:p>
                    <a:p>
                      <a:pPr algn="ctr" fontAlgn="ctr"/>
                      <a:r>
                        <a:rPr lang="en-US" sz="1000" b="0" i="0" u="none" strike="noStrike" dirty="0" smtClean="0">
                          <a:solidFill>
                            <a:srgbClr val="FF0000"/>
                          </a:solidFill>
                          <a:effectLst/>
                          <a:latin typeface="+mn-lt"/>
                        </a:rPr>
                        <a:t>ISD 1732m: - (PDR@10%)</a:t>
                      </a:r>
                      <a:endParaRPr lang="en-US" sz="1000" b="0" i="0" u="none" strike="noStrike" dirty="0">
                        <a:solidFill>
                          <a:srgbClr val="FF0000"/>
                        </a:solidFill>
                        <a:effectLst/>
                        <a:latin typeface="+mn-lt"/>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16"/>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Reference 1</a:t>
            </a:r>
            <a:endParaRPr lang="zh-CN" altLang="en-US" dirty="0"/>
          </a:p>
        </p:txBody>
      </p:sp>
      <p:sp>
        <p:nvSpPr>
          <p:cNvPr id="3" name="内容占位符 2"/>
          <p:cNvSpPr>
            <a:spLocks noGrp="1"/>
          </p:cNvSpPr>
          <p:nvPr>
            <p:ph idx="1"/>
          </p:nvPr>
        </p:nvSpPr>
        <p:spPr/>
        <p:txBody>
          <a:bodyPr>
            <a:normAutofit fontScale="70000" lnSpcReduction="20000"/>
          </a:bodyPr>
          <a:lstStyle/>
          <a:p>
            <a:pPr marL="914400" indent="-914400">
              <a:spcAft>
                <a:spcPts val="0"/>
              </a:spcAft>
              <a:buNone/>
            </a:pPr>
            <a:r>
              <a:rPr lang="en-GB" altLang="zh-CN" b="1" dirty="0" smtClean="0">
                <a:latin typeface="Times"/>
                <a:ea typeface="Batang"/>
                <a:cs typeface="Times New Roman"/>
              </a:rPr>
              <a:t>R1-1610745	</a:t>
            </a:r>
            <a:r>
              <a:rPr lang="en-GB" altLang="zh-CN" dirty="0" smtClean="0">
                <a:latin typeface="Times"/>
                <a:ea typeface="Batang"/>
                <a:cs typeface="Times New Roman"/>
              </a:rPr>
              <a:t>WF on summary of UL non-orthogonal MA progress	</a:t>
            </a:r>
            <a:r>
              <a:rPr lang="en-US" altLang="zh-CN" dirty="0" smtClean="0">
                <a:latin typeface="Times"/>
                <a:ea typeface="Batang"/>
                <a:cs typeface="Times New Roman"/>
              </a:rPr>
              <a:t>Huawei, HiSilicon</a:t>
            </a:r>
            <a:endParaRPr lang="zh-CN" altLang="zh-CN" dirty="0" smtClean="0">
              <a:latin typeface="Times"/>
              <a:ea typeface="Batang"/>
              <a:cs typeface="Times New Roman"/>
            </a:endParaRPr>
          </a:p>
          <a:p>
            <a:pPr marL="914400" indent="-914400">
              <a:spcAft>
                <a:spcPts val="0"/>
              </a:spcAft>
              <a:buNone/>
            </a:pPr>
            <a:r>
              <a:rPr lang="en-US" altLang="zh-CN" dirty="0" smtClean="0">
                <a:highlight>
                  <a:srgbClr val="00FF00"/>
                </a:highlight>
                <a:latin typeface="Times"/>
                <a:ea typeface="Batang"/>
                <a:cs typeface="Times New Roman"/>
              </a:rPr>
              <a:t>Agreements:</a:t>
            </a:r>
            <a:endParaRPr lang="zh-CN" altLang="zh-CN" dirty="0" smtClean="0">
              <a:latin typeface="Times"/>
              <a:ea typeface="Batang"/>
              <a:cs typeface="Times New Roman"/>
            </a:endParaRPr>
          </a:p>
          <a:p>
            <a:pPr lvl="0">
              <a:buFont typeface="Arial"/>
              <a:buChar char="•"/>
              <a:tabLst>
                <a:tab pos="457200" algn="l"/>
              </a:tabLst>
            </a:pPr>
            <a:r>
              <a:rPr lang="en-US" altLang="zh-CN" dirty="0" smtClean="0">
                <a:latin typeface="Times"/>
                <a:ea typeface="Batang"/>
                <a:cs typeface="Times New Roman"/>
              </a:rPr>
              <a:t>Capture the observations on page 4, and slides 7-10 into TR 38.802, with the following updates:</a:t>
            </a:r>
            <a:endParaRPr lang="zh-CN" altLang="zh-CN" dirty="0" smtClean="0">
              <a:latin typeface="Times"/>
              <a:ea typeface="Batang"/>
              <a:cs typeface="Times New Roman"/>
            </a:endParaRPr>
          </a:p>
          <a:p>
            <a:pPr lvl="1">
              <a:buFont typeface="Arial"/>
              <a:buChar char="•"/>
              <a:tabLst>
                <a:tab pos="914400" algn="l"/>
              </a:tabLst>
            </a:pPr>
            <a:r>
              <a:rPr lang="en-US" altLang="zh-CN" dirty="0" smtClean="0">
                <a:latin typeface="Times"/>
                <a:ea typeface="Batang"/>
                <a:cs typeface="Times New Roman"/>
              </a:rPr>
              <a:t>Non-orthogonal MA schemes using </a:t>
            </a:r>
            <a:r>
              <a:rPr lang="en-US" altLang="zh-CN" dirty="0" smtClean="0">
                <a:solidFill>
                  <a:srgbClr val="FF0000"/>
                </a:solidFill>
                <a:latin typeface="Times"/>
                <a:ea typeface="Batang"/>
                <a:cs typeface="Times New Roman"/>
              </a:rPr>
              <a:t>an </a:t>
            </a:r>
            <a:r>
              <a:rPr lang="en-US" altLang="zh-CN" dirty="0" smtClean="0">
                <a:latin typeface="Times"/>
                <a:ea typeface="Batang"/>
                <a:cs typeface="Times New Roman"/>
              </a:rPr>
              <a:t>advanced receiver </a:t>
            </a:r>
            <a:r>
              <a:rPr lang="en-US" altLang="zh-CN" strike="sngStrike" dirty="0" smtClean="0">
                <a:solidFill>
                  <a:srgbClr val="FF0000"/>
                </a:solidFill>
                <a:latin typeface="Times"/>
                <a:ea typeface="Batang"/>
                <a:cs typeface="Times New Roman"/>
              </a:rPr>
              <a:t>(e.g. SCMA, MUSA, IGMA)</a:t>
            </a:r>
            <a:r>
              <a:rPr lang="en-US" altLang="zh-CN" dirty="0" smtClean="0">
                <a:latin typeface="Times"/>
                <a:ea typeface="Batang"/>
                <a:cs typeface="Times New Roman"/>
              </a:rPr>
              <a:t> have little or no performance loss due to MA signature (except RS) collision.</a:t>
            </a:r>
            <a:endParaRPr lang="zh-CN" altLang="zh-CN" dirty="0" smtClean="0">
              <a:latin typeface="Times"/>
              <a:ea typeface="Batang"/>
              <a:cs typeface="Times New Roman"/>
            </a:endParaRPr>
          </a:p>
          <a:p>
            <a:pPr lvl="1">
              <a:buFont typeface="Arial"/>
              <a:buChar char="•"/>
              <a:tabLst>
                <a:tab pos="914400" algn="l"/>
              </a:tabLst>
            </a:pPr>
            <a:r>
              <a:rPr lang="en-GB" altLang="zh-CN" dirty="0" smtClean="0">
                <a:latin typeface="Times"/>
                <a:ea typeface="Batang"/>
                <a:cs typeface="Times New Roman"/>
              </a:rPr>
              <a:t>Some </a:t>
            </a:r>
            <a:r>
              <a:rPr lang="en-GB" altLang="zh-CN" strike="sngStrike" dirty="0" err="1" smtClean="0">
                <a:solidFill>
                  <a:srgbClr val="FF0000"/>
                </a:solidFill>
                <a:latin typeface="Times"/>
                <a:ea typeface="Batang"/>
                <a:cs typeface="Times New Roman"/>
              </a:rPr>
              <a:t>N</a:t>
            </a:r>
            <a:r>
              <a:rPr lang="en-GB" altLang="zh-CN" u="sng" dirty="0" err="1" smtClean="0">
                <a:solidFill>
                  <a:srgbClr val="FF0000"/>
                </a:solidFill>
                <a:latin typeface="Times"/>
                <a:ea typeface="Batang"/>
                <a:cs typeface="Times New Roman"/>
              </a:rPr>
              <a:t>n</a:t>
            </a:r>
            <a:r>
              <a:rPr lang="en-GB" altLang="zh-CN" dirty="0" err="1" smtClean="0">
                <a:latin typeface="Times"/>
                <a:ea typeface="Batang"/>
                <a:cs typeface="Times New Roman"/>
              </a:rPr>
              <a:t>on</a:t>
            </a:r>
            <a:r>
              <a:rPr lang="en-GB" altLang="zh-CN" dirty="0" smtClean="0">
                <a:latin typeface="Times"/>
                <a:ea typeface="Batang"/>
                <a:cs typeface="Times New Roman"/>
              </a:rPr>
              <a:t>-orthogonal MA </a:t>
            </a:r>
            <a:r>
              <a:rPr lang="en-GB" altLang="zh-CN" u="sng" dirty="0" smtClean="0">
                <a:solidFill>
                  <a:srgbClr val="FF0000"/>
                </a:solidFill>
                <a:latin typeface="Times"/>
                <a:ea typeface="Batang"/>
                <a:cs typeface="Times New Roman"/>
              </a:rPr>
              <a:t>results combined with narrowband and/or repetition operations</a:t>
            </a:r>
            <a:r>
              <a:rPr lang="en-GB" altLang="zh-CN" dirty="0" smtClean="0">
                <a:latin typeface="Times"/>
                <a:ea typeface="Batang"/>
                <a:cs typeface="Times New Roman"/>
              </a:rPr>
              <a:t> can </a:t>
            </a:r>
            <a:r>
              <a:rPr lang="en-GB" altLang="zh-CN" strike="sngStrike" dirty="0" smtClean="0">
                <a:solidFill>
                  <a:srgbClr val="FF0000"/>
                </a:solidFill>
                <a:latin typeface="Times"/>
                <a:ea typeface="Batang"/>
                <a:cs typeface="Times New Roman"/>
              </a:rPr>
              <a:t>potentially</a:t>
            </a:r>
            <a:r>
              <a:rPr lang="en-GB" altLang="zh-CN" dirty="0" smtClean="0">
                <a:latin typeface="Times"/>
                <a:ea typeface="Batang"/>
                <a:cs typeface="Times New Roman"/>
              </a:rPr>
              <a:t> reach</a:t>
            </a:r>
            <a:endParaRPr lang="zh-CN" altLang="zh-CN" dirty="0" smtClean="0">
              <a:latin typeface="Times"/>
              <a:ea typeface="Batang"/>
              <a:cs typeface="Times New Roman"/>
            </a:endParaRPr>
          </a:p>
          <a:p>
            <a:pPr lvl="1">
              <a:buFont typeface="Arial"/>
              <a:buChar char="•"/>
              <a:tabLst>
                <a:tab pos="914400" algn="l"/>
              </a:tabLst>
            </a:pPr>
            <a:r>
              <a:rPr lang="en-GB" altLang="zh-CN" dirty="0" smtClean="0">
                <a:latin typeface="Times"/>
                <a:ea typeface="Batang"/>
                <a:cs typeface="Times New Roman"/>
              </a:rPr>
              <a:t>Non-orthogonal MA</a:t>
            </a:r>
            <a:r>
              <a:rPr lang="en-GB" altLang="zh-CN" u="sng" dirty="0" smtClean="0">
                <a:solidFill>
                  <a:srgbClr val="FF0000"/>
                </a:solidFill>
                <a:latin typeface="Times"/>
                <a:ea typeface="Batang"/>
                <a:cs typeface="Times New Roman"/>
              </a:rPr>
              <a:t>, in some of the evaluated scenarios,</a:t>
            </a:r>
            <a:r>
              <a:rPr lang="en-GB" altLang="zh-CN" dirty="0" smtClean="0">
                <a:latin typeface="Times"/>
                <a:ea typeface="Batang"/>
                <a:cs typeface="Times New Roman"/>
              </a:rPr>
              <a:t> provides significant gain in terms of UL link-level sum throughput and overloading capability with ideal and realistic channel estimation </a:t>
            </a:r>
            <a:r>
              <a:rPr lang="en-GB" altLang="zh-CN" strike="sngStrike" dirty="0" smtClean="0">
                <a:solidFill>
                  <a:srgbClr val="FF0000"/>
                </a:solidFill>
                <a:latin typeface="Times"/>
                <a:ea typeface="Batang"/>
                <a:cs typeface="Times New Roman"/>
              </a:rPr>
              <a:t>in the evaluated scenarios</a:t>
            </a:r>
            <a:endParaRPr lang="zh-CN" altLang="zh-CN" dirty="0" smtClean="0">
              <a:latin typeface="Times"/>
              <a:ea typeface="Batang"/>
              <a:cs typeface="Times New Roman"/>
            </a:endParaRPr>
          </a:p>
          <a:p>
            <a:pPr lvl="1">
              <a:buFont typeface="Arial"/>
              <a:buChar char="•"/>
              <a:tabLst>
                <a:tab pos="914400" algn="l"/>
              </a:tabLst>
            </a:pPr>
            <a:r>
              <a:rPr lang="en-US" altLang="zh-CN" dirty="0" smtClean="0">
                <a:latin typeface="Times"/>
                <a:ea typeface="Batang"/>
                <a:cs typeface="Times New Roman"/>
              </a:rPr>
              <a:t>Slides 9-10 are to be updated based on updated simulation results submitted to this meeting</a:t>
            </a:r>
            <a:endParaRPr lang="zh-CN" altLang="zh-CN" dirty="0" smtClean="0">
              <a:latin typeface="Times"/>
              <a:ea typeface="Batang"/>
              <a:cs typeface="Times New Roman"/>
            </a:endParaRP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Information 1</a:t>
            </a:r>
            <a:endParaRPr lang="zh-CN" altLang="en-US" dirty="0"/>
          </a:p>
        </p:txBody>
      </p:sp>
      <p:sp>
        <p:nvSpPr>
          <p:cNvPr id="3" name="内容占位符 2"/>
          <p:cNvSpPr>
            <a:spLocks noGrp="1"/>
          </p:cNvSpPr>
          <p:nvPr>
            <p:ph idx="1"/>
          </p:nvPr>
        </p:nvSpPr>
        <p:spPr/>
        <p:txBody>
          <a:bodyPr/>
          <a:lstStyle/>
          <a:p>
            <a:r>
              <a:rPr lang="en-GB" altLang="zh-CN" dirty="0" smtClean="0"/>
              <a:t>Slides 9-10 in R1-1610745 </a:t>
            </a:r>
            <a:r>
              <a:rPr lang="en-US" altLang="zh-CN" dirty="0" smtClean="0"/>
              <a:t>are to be updated according to updated simulation results submitted to this meeting</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xmlns="" val="4282652619"/>
              </p:ext>
            </p:extLst>
          </p:nvPr>
        </p:nvGraphicFramePr>
        <p:xfrm>
          <a:off x="395536" y="1070627"/>
          <a:ext cx="8208913" cy="5743960"/>
        </p:xfrm>
        <a:graphic>
          <a:graphicData uri="http://schemas.openxmlformats.org/drawingml/2006/table">
            <a:tbl>
              <a:tblPr firstRow="1" bandRow="1">
                <a:tableStyleId>{5C22544A-7EE6-4342-B048-85BDC9FD1C3A}</a:tableStyleId>
              </a:tblPr>
              <a:tblGrid>
                <a:gridCol w="1246062">
                  <a:extLst>
                    <a:ext uri="{9D8B030D-6E8A-4147-A177-3AD203B41FA5}">
                      <a16:colId xmlns="" xmlns:a16="http://schemas.microsoft.com/office/drawing/2014/main" val="20000"/>
                    </a:ext>
                  </a:extLst>
                </a:gridCol>
                <a:gridCol w="1099341">
                  <a:extLst>
                    <a:ext uri="{9D8B030D-6E8A-4147-A177-3AD203B41FA5}">
                      <a16:colId xmlns="" xmlns:a16="http://schemas.microsoft.com/office/drawing/2014/main" val="20001"/>
                    </a:ext>
                  </a:extLst>
                </a:gridCol>
                <a:gridCol w="1172702">
                  <a:extLst>
                    <a:ext uri="{9D8B030D-6E8A-4147-A177-3AD203B41FA5}">
                      <a16:colId xmlns="" xmlns:a16="http://schemas.microsoft.com/office/drawing/2014/main" val="20002"/>
                    </a:ext>
                  </a:extLst>
                </a:gridCol>
                <a:gridCol w="1172702">
                  <a:extLst>
                    <a:ext uri="{9D8B030D-6E8A-4147-A177-3AD203B41FA5}">
                      <a16:colId xmlns="" xmlns:a16="http://schemas.microsoft.com/office/drawing/2014/main" val="20003"/>
                    </a:ext>
                  </a:extLst>
                </a:gridCol>
                <a:gridCol w="1172702">
                  <a:extLst>
                    <a:ext uri="{9D8B030D-6E8A-4147-A177-3AD203B41FA5}">
                      <a16:colId xmlns="" xmlns:a16="http://schemas.microsoft.com/office/drawing/2014/main" val="20004"/>
                    </a:ext>
                  </a:extLst>
                </a:gridCol>
                <a:gridCol w="1172702">
                  <a:extLst>
                    <a:ext uri="{9D8B030D-6E8A-4147-A177-3AD203B41FA5}">
                      <a16:colId xmlns="" xmlns:a16="http://schemas.microsoft.com/office/drawing/2014/main" val="20005"/>
                    </a:ext>
                  </a:extLst>
                </a:gridCol>
                <a:gridCol w="1172702">
                  <a:extLst>
                    <a:ext uri="{9D8B030D-6E8A-4147-A177-3AD203B41FA5}">
                      <a16:colId xmlns="" xmlns:a16="http://schemas.microsoft.com/office/drawing/2014/main" val="20006"/>
                    </a:ext>
                  </a:extLst>
                </a:gridCol>
              </a:tblGrid>
              <a:tr h="245996">
                <a:tc>
                  <a:txBody>
                    <a:bodyPr/>
                    <a:lstStyle/>
                    <a:p>
                      <a:pPr algn="ctr"/>
                      <a:endParaRPr lang="en-US" altLang="zh-CN" sz="1100" dirty="0" smtClean="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SCMA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MUSA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PDMA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b="1" kern="1200" dirty="0" smtClean="0">
                          <a:solidFill>
                            <a:schemeClr val="tx1"/>
                          </a:solidFill>
                          <a:latin typeface="+mn-lt"/>
                          <a:ea typeface="+mn-ea"/>
                          <a:cs typeface="+mn-cs"/>
                        </a:rPr>
                        <a:t>LDS-SVE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b="1" kern="1200" dirty="0" smtClean="0">
                          <a:solidFill>
                            <a:schemeClr val="tx1"/>
                          </a:solidFill>
                          <a:latin typeface="+mn-lt"/>
                          <a:ea typeface="+mn-ea"/>
                          <a:cs typeface="+mn-cs"/>
                        </a:rPr>
                        <a:t>IGMA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NCMA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0"/>
                  </a:ext>
                </a:extLst>
              </a:tr>
              <a:tr h="1041866">
                <a:tc>
                  <a:txBody>
                    <a:bodyPr/>
                    <a:lstStyle/>
                    <a:p>
                      <a:pPr algn="ctr"/>
                      <a:r>
                        <a:rPr lang="en-US" altLang="zh-CN" sz="1100" dirty="0" smtClean="0">
                          <a:solidFill>
                            <a:schemeClr val="tx1"/>
                          </a:solidFill>
                          <a:latin typeface="+mn-lt"/>
                        </a:rPr>
                        <a:t>Contributions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R1-164037</a:t>
                      </a:r>
                    </a:p>
                    <a:p>
                      <a:pPr algn="ctr"/>
                      <a:r>
                        <a:rPr lang="en-US" altLang="zh-CN" sz="1100" dirty="0" smtClean="0">
                          <a:solidFill>
                            <a:schemeClr val="tx1"/>
                          </a:solidFill>
                          <a:latin typeface="+mn-lt"/>
                        </a:rPr>
                        <a:t>R1-166094</a:t>
                      </a:r>
                    </a:p>
                    <a:p>
                      <a:pPr algn="ctr"/>
                      <a:r>
                        <a:rPr lang="en-US" altLang="zh-CN" sz="1100" dirty="0" smtClean="0">
                          <a:solidFill>
                            <a:schemeClr val="tx1"/>
                          </a:solidFill>
                          <a:latin typeface="+mn-lt"/>
                        </a:rPr>
                        <a:t>R1-167105</a:t>
                      </a:r>
                    </a:p>
                    <a:p>
                      <a:pPr algn="ctr"/>
                      <a:r>
                        <a:rPr lang="en-US" altLang="zh-CN" sz="1100" dirty="0" smtClean="0">
                          <a:solidFill>
                            <a:schemeClr val="tx1"/>
                          </a:solidFill>
                          <a:latin typeface="+mn-lt"/>
                        </a:rPr>
                        <a:t>R1-165435</a:t>
                      </a:r>
                    </a:p>
                    <a:p>
                      <a:pPr algn="ctr"/>
                      <a:r>
                        <a:rPr lang="en-US" altLang="zh-CN" sz="1100" dirty="0" smtClean="0">
                          <a:solidFill>
                            <a:schemeClr val="tx1"/>
                          </a:solidFill>
                          <a:latin typeface="+mn-lt"/>
                        </a:rPr>
                        <a:t>R1-167602</a:t>
                      </a:r>
                    </a:p>
                    <a:p>
                      <a:pPr algn="ctr"/>
                      <a:r>
                        <a:rPr lang="en-US" altLang="zh-CN" sz="1100" dirty="0" smtClean="0">
                          <a:solidFill>
                            <a:schemeClr val="tx1"/>
                          </a:solidFill>
                          <a:latin typeface="+mn-lt"/>
                        </a:rPr>
                        <a:t>R1-166094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R1-166404</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R1-1608953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R1-165287</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R1-167870</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R1-165435</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R1-167602</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R1-1608755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R1-164329</a:t>
                      </a:r>
                    </a:p>
                    <a:p>
                      <a:pPr algn="ctr"/>
                      <a:r>
                        <a:rPr lang="en-US" altLang="zh-CN" sz="1100" dirty="0" smtClean="0">
                          <a:solidFill>
                            <a:schemeClr val="tx1"/>
                          </a:solidFill>
                          <a:latin typeface="+mn-lt"/>
                        </a:rPr>
                        <a:t>R1-166670</a:t>
                      </a:r>
                    </a:p>
                    <a:p>
                      <a:pPr algn="ctr"/>
                      <a:r>
                        <a:rPr lang="en-US" altLang="zh-CN" sz="1100" dirty="0" smtClean="0">
                          <a:solidFill>
                            <a:schemeClr val="tx1"/>
                          </a:solidFill>
                          <a:latin typeface="+mn-lt"/>
                        </a:rPr>
                        <a:t>R1-1608801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rgbClr val="FF0000"/>
                          </a:solidFill>
                          <a:latin typeface="+mn-lt"/>
                        </a:rPr>
                        <a:t>R1-163992</a:t>
                      </a:r>
                    </a:p>
                    <a:p>
                      <a:pPr algn="ctr"/>
                      <a:r>
                        <a:rPr lang="en-US" altLang="zh-CN" sz="1100" dirty="0" smtClean="0">
                          <a:solidFill>
                            <a:schemeClr val="tx1"/>
                          </a:solidFill>
                          <a:latin typeface="+mn-lt"/>
                        </a:rPr>
                        <a:t>R1-166750</a:t>
                      </a:r>
                    </a:p>
                    <a:p>
                      <a:pPr algn="ctr"/>
                      <a:r>
                        <a:rPr lang="en-US" altLang="zh-CN" sz="1100" dirty="0" smtClean="0">
                          <a:solidFill>
                            <a:schemeClr val="tx1"/>
                          </a:solidFill>
                          <a:latin typeface="+mn-lt"/>
                        </a:rPr>
                        <a:t>R1-1609041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tx1"/>
                          </a:solidFill>
                          <a:latin typeface="+mn-lt"/>
                          <a:ea typeface="+mn-ea"/>
                          <a:cs typeface="+mn-cs"/>
                        </a:rPr>
                        <a:t>R1-164557</a:t>
                      </a:r>
                      <a:endParaRPr lang="zh-CN" altLang="zh-CN" sz="1100" kern="1200" dirty="0" smtClean="0">
                        <a:solidFill>
                          <a:schemeClr val="tx1"/>
                        </a:solidFill>
                        <a:latin typeface="+mn-lt"/>
                        <a:ea typeface="+mn-ea"/>
                        <a:cs typeface="+mn-cs"/>
                      </a:endParaRPr>
                    </a:p>
                    <a:p>
                      <a:pPr algn="ctr"/>
                      <a:r>
                        <a:rPr lang="en-US" altLang="zh-CN" sz="1100" dirty="0" smtClean="0">
                          <a:solidFill>
                            <a:schemeClr val="tx1"/>
                          </a:solidFill>
                          <a:latin typeface="+mn-lt"/>
                        </a:rPr>
                        <a:t>R1-166876</a:t>
                      </a:r>
                    </a:p>
                    <a:p>
                      <a:pPr algn="ctr"/>
                      <a:r>
                        <a:rPr lang="en-US" altLang="zh-CN" sz="1100" dirty="0" smtClean="0">
                          <a:solidFill>
                            <a:schemeClr val="tx1"/>
                          </a:solidFill>
                          <a:latin typeface="+mn-lt"/>
                        </a:rPr>
                        <a:t>R1-1609223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1"/>
                  </a:ext>
                </a:extLst>
              </a:tr>
              <a:tr h="882692">
                <a:tc>
                  <a:txBody>
                    <a:bodyPr/>
                    <a:lstStyle/>
                    <a:p>
                      <a:pPr algn="ctr"/>
                      <a:r>
                        <a:rPr lang="en-US" altLang="zh-CN" sz="1100" dirty="0" smtClean="0">
                          <a:solidFill>
                            <a:schemeClr val="tx1"/>
                          </a:solidFill>
                          <a:latin typeface="+mn-lt"/>
                        </a:rPr>
                        <a:t>Spectral</a:t>
                      </a:r>
                      <a:r>
                        <a:rPr lang="en-US" altLang="zh-CN" sz="1100" baseline="0" dirty="0" smtClean="0">
                          <a:solidFill>
                            <a:schemeClr val="tx1"/>
                          </a:solidFill>
                          <a:latin typeface="+mn-lt"/>
                        </a:rPr>
                        <a:t> efficiency (</a:t>
                      </a:r>
                      <a:r>
                        <a:rPr lang="en-US" altLang="zh-CN" sz="1100" baseline="0" dirty="0" smtClean="0">
                          <a:solidFill>
                            <a:srgbClr val="FF0000"/>
                          </a:solidFill>
                          <a:latin typeface="+mn-lt"/>
                        </a:rPr>
                        <a:t>Bit/RE</a:t>
                      </a:r>
                      <a:r>
                        <a:rPr lang="en-US" altLang="zh-CN" sz="1100" baseline="0" dirty="0" smtClean="0">
                          <a:solidFill>
                            <a:schemeClr val="tx1"/>
                          </a:solidFill>
                          <a:latin typeface="+mn-lt"/>
                        </a:rPr>
                        <a:t> per UE)</a:t>
                      </a:r>
                      <a:endParaRPr lang="en-US" altLang="zh-CN" sz="1100" dirty="0" smtClean="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0.05~0.5</a:t>
                      </a:r>
                      <a:endParaRPr lang="en-US" altLang="zh-CN" sz="1100" baseline="0" dirty="0" smtClean="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0.125, </a:t>
                      </a:r>
                      <a:r>
                        <a:rPr lang="en-US" altLang="zh-CN" sz="1100" dirty="0" smtClean="0">
                          <a:solidFill>
                            <a:srgbClr val="FF0000"/>
                          </a:solidFill>
                          <a:latin typeface="+mn-lt"/>
                        </a:rPr>
                        <a:t>0.25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0.0833,0.125</a:t>
                      </a:r>
                      <a:r>
                        <a:rPr lang="en-US" altLang="zh-CN" sz="1100" dirty="0" smtClean="0">
                          <a:solidFill>
                            <a:schemeClr val="tx1"/>
                          </a:solidFill>
                          <a:latin typeface="+mn-lt"/>
                        </a:rPr>
                        <a:t>, 0.25, 0.375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0.36, 0.375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baseline="0" dirty="0" smtClean="0">
                          <a:solidFill>
                            <a:srgbClr val="FF0000"/>
                          </a:solidFill>
                          <a:latin typeface="+mn-lt"/>
                        </a:rPr>
                        <a:t>0.083,0.171,</a:t>
                      </a:r>
                    </a:p>
                    <a:p>
                      <a:pPr algn="ctr"/>
                      <a:r>
                        <a:rPr lang="en-US" altLang="zh-CN" sz="1100" baseline="0" dirty="0" smtClean="0">
                          <a:solidFill>
                            <a:srgbClr val="FF0000"/>
                          </a:solidFill>
                          <a:latin typeface="+mn-lt"/>
                        </a:rPr>
                        <a:t>0.222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rgbClr val="FF0000"/>
                          </a:solidFill>
                          <a:latin typeface="+mn-lt"/>
                        </a:rPr>
                        <a:t>0.0625,</a:t>
                      </a:r>
                    </a:p>
                    <a:p>
                      <a:pPr algn="ctr"/>
                      <a:r>
                        <a:rPr lang="en-US" altLang="zh-CN" sz="1100" dirty="0" smtClean="0">
                          <a:solidFill>
                            <a:srgbClr val="FF0000"/>
                          </a:solidFill>
                          <a:latin typeface="+mn-lt"/>
                        </a:rPr>
                        <a:t>0.25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2"/>
                  </a:ext>
                </a:extLst>
              </a:tr>
              <a:tr h="723518">
                <a:tc>
                  <a:txBody>
                    <a:bodyPr/>
                    <a:lstStyle/>
                    <a:p>
                      <a:pPr algn="ctr"/>
                      <a:r>
                        <a:rPr lang="en-US" altLang="zh-CN" sz="1100" dirty="0" smtClean="0">
                          <a:solidFill>
                            <a:schemeClr val="tx1"/>
                          </a:solidFill>
                          <a:latin typeface="+mn-lt"/>
                        </a:rPr>
                        <a:t>Number of UEs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4, 6, 8, 12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4</a:t>
                      </a:r>
                      <a:r>
                        <a:rPr lang="en-US" altLang="zh-CN" sz="1100" dirty="0" smtClean="0">
                          <a:solidFill>
                            <a:srgbClr val="FF0000"/>
                          </a:solidFill>
                          <a:latin typeface="+mn-lt"/>
                        </a:rPr>
                        <a:t>~40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4, 8, 12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baseline="0" dirty="0" smtClean="0">
                          <a:solidFill>
                            <a:schemeClr val="tx1"/>
                          </a:solidFill>
                          <a:latin typeface="+mn-lt"/>
                        </a:rPr>
                        <a:t>6</a:t>
                      </a:r>
                      <a:endParaRPr lang="en-US" altLang="zh-CN" sz="1100" dirty="0" smtClean="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6,</a:t>
                      </a:r>
                      <a:r>
                        <a:rPr lang="en-US" altLang="zh-CN" sz="1100" dirty="0" smtClean="0">
                          <a:solidFill>
                            <a:srgbClr val="FF0000"/>
                          </a:solidFill>
                          <a:latin typeface="+mn-lt"/>
                        </a:rPr>
                        <a:t>8</a:t>
                      </a:r>
                      <a:br>
                        <a:rPr lang="en-US" altLang="zh-CN" sz="1100" dirty="0" smtClean="0">
                          <a:solidFill>
                            <a:srgbClr val="FF0000"/>
                          </a:solidFill>
                          <a:latin typeface="+mn-lt"/>
                        </a:rPr>
                      </a:br>
                      <a:r>
                        <a:rPr lang="en-US" altLang="zh-CN" sz="1100" dirty="0" smtClean="0">
                          <a:solidFill>
                            <a:srgbClr val="FF0000"/>
                          </a:solidFill>
                          <a:latin typeface="+mn-lt"/>
                        </a:rPr>
                        <a:t>(10</a:t>
                      </a:r>
                      <a:r>
                        <a:rPr lang="en-US" altLang="zh-CN" sz="1100" baseline="0" dirty="0" smtClean="0">
                          <a:solidFill>
                            <a:srgbClr val="FF0000"/>
                          </a:solidFill>
                          <a:latin typeface="+mn-lt"/>
                        </a:rPr>
                        <a:t>~</a:t>
                      </a:r>
                      <a:r>
                        <a:rPr lang="en-US" altLang="zh-CN" sz="1100" dirty="0" smtClean="0">
                          <a:solidFill>
                            <a:srgbClr val="FF0000"/>
                          </a:solidFill>
                          <a:latin typeface="+mn-lt"/>
                        </a:rPr>
                        <a:t>16 not</a:t>
                      </a:r>
                      <a:r>
                        <a:rPr lang="en-US" altLang="zh-CN" sz="1100" baseline="0" dirty="0" smtClean="0">
                          <a:solidFill>
                            <a:srgbClr val="FF0000"/>
                          </a:solidFill>
                          <a:latin typeface="+mn-lt"/>
                        </a:rPr>
                        <a:t> compared with OFDMA)</a:t>
                      </a:r>
                      <a:endParaRPr lang="en-US" altLang="zh-CN" sz="1100" dirty="0" smtClean="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rgbClr val="FF0000"/>
                          </a:solidFill>
                          <a:latin typeface="+mn-lt"/>
                        </a:rPr>
                        <a:t>4, 6, 8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3"/>
                  </a:ext>
                </a:extLst>
              </a:tr>
              <a:tr h="564344">
                <a:tc>
                  <a:txBody>
                    <a:bodyPr/>
                    <a:lstStyle/>
                    <a:p>
                      <a:pPr algn="ctr"/>
                      <a:r>
                        <a:rPr lang="en-US" altLang="zh-CN" sz="1100" dirty="0" smtClean="0">
                          <a:solidFill>
                            <a:schemeClr val="tx1"/>
                          </a:solidFill>
                          <a:latin typeface="+mn-lt"/>
                        </a:rPr>
                        <a:t>Channel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TDL-A</a:t>
                      </a:r>
                      <a:r>
                        <a:rPr lang="en-US" altLang="zh-CN" sz="1100" baseline="0" dirty="0" smtClean="0">
                          <a:solidFill>
                            <a:schemeClr val="tx1"/>
                          </a:solidFill>
                          <a:latin typeface="+mn-lt"/>
                        </a:rPr>
                        <a:t>,</a:t>
                      </a:r>
                    </a:p>
                    <a:p>
                      <a:pPr algn="ctr"/>
                      <a:r>
                        <a:rPr lang="en-US" altLang="zh-CN" sz="1100" baseline="0" dirty="0" smtClean="0">
                          <a:solidFill>
                            <a:schemeClr val="tx1"/>
                          </a:solidFill>
                          <a:latin typeface="+mn-lt"/>
                        </a:rPr>
                        <a:t>TDL-C,</a:t>
                      </a:r>
                    </a:p>
                    <a:p>
                      <a:pPr algn="ctr"/>
                      <a:r>
                        <a:rPr lang="en-US" altLang="zh-CN" sz="1100" baseline="0" dirty="0" smtClean="0">
                          <a:solidFill>
                            <a:schemeClr val="tx1"/>
                          </a:solidFill>
                          <a:latin typeface="+mn-lt"/>
                        </a:rPr>
                        <a:t>EPA</a:t>
                      </a:r>
                      <a:endParaRPr lang="en-US" altLang="zh-CN" sz="1100" dirty="0" smtClean="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TDL-A</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TDL-C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TDL-A,</a:t>
                      </a:r>
                      <a:r>
                        <a:rPr lang="en-US" altLang="zh-CN" sz="1100" baseline="0" dirty="0" smtClean="0">
                          <a:solidFill>
                            <a:schemeClr val="tx1"/>
                          </a:solidFill>
                          <a:latin typeface="+mn-lt"/>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baseline="0" dirty="0" smtClean="0">
                          <a:solidFill>
                            <a:schemeClr val="tx1"/>
                          </a:solidFill>
                          <a:latin typeface="+mn-lt"/>
                        </a:rPr>
                        <a:t>TDL-C,</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baseline="0" dirty="0" smtClean="0">
                          <a:solidFill>
                            <a:schemeClr val="tx1"/>
                          </a:solidFill>
                          <a:latin typeface="+mn-lt"/>
                        </a:rPr>
                        <a:t>EPA</a:t>
                      </a:r>
                      <a:endParaRPr lang="en-US" altLang="zh-CN" sz="1100" dirty="0" smtClean="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TDL-A,</a:t>
                      </a:r>
                      <a:r>
                        <a:rPr lang="en-US" altLang="zh-CN" sz="1100" baseline="0" dirty="0" smtClean="0">
                          <a:solidFill>
                            <a:schemeClr val="tx1"/>
                          </a:solidFill>
                          <a:latin typeface="+mn-lt"/>
                        </a:rPr>
                        <a:t> </a:t>
                      </a:r>
                    </a:p>
                    <a:p>
                      <a:pPr algn="ctr"/>
                      <a:r>
                        <a:rPr lang="en-US" altLang="zh-CN" sz="1100" baseline="0" dirty="0" smtClean="0">
                          <a:solidFill>
                            <a:schemeClr val="tx1"/>
                          </a:solidFill>
                          <a:latin typeface="+mn-lt"/>
                        </a:rPr>
                        <a:t>TDL-B, </a:t>
                      </a:r>
                    </a:p>
                    <a:p>
                      <a:pPr algn="ctr"/>
                      <a:r>
                        <a:rPr lang="en-US" altLang="zh-CN" sz="1100" baseline="0" dirty="0" smtClean="0">
                          <a:solidFill>
                            <a:schemeClr val="tx1"/>
                          </a:solidFill>
                          <a:latin typeface="+mn-lt"/>
                        </a:rPr>
                        <a:t>TDL-C</a:t>
                      </a:r>
                      <a:endParaRPr lang="en-US" altLang="zh-CN" sz="1100" dirty="0" smtClean="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TDL-A</a:t>
                      </a:r>
                      <a:r>
                        <a:rPr lang="en-US" altLang="zh-CN" sz="1100" baseline="0" dirty="0" smtClean="0">
                          <a:solidFill>
                            <a:schemeClr val="tx1"/>
                          </a:solidFill>
                          <a:latin typeface="+mn-lt"/>
                        </a:rPr>
                        <a:t>,</a:t>
                      </a:r>
                    </a:p>
                    <a:p>
                      <a:pPr algn="ctr"/>
                      <a:r>
                        <a:rPr lang="en-US" altLang="zh-CN" sz="1100" baseline="0" dirty="0" smtClean="0">
                          <a:solidFill>
                            <a:schemeClr val="tx1"/>
                          </a:solidFill>
                          <a:latin typeface="+mn-lt"/>
                        </a:rPr>
                        <a:t>TDL-C,</a:t>
                      </a:r>
                      <a:endParaRPr lang="en-US" altLang="zh-CN" sz="1100" dirty="0" smtClean="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TDL-C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4"/>
                  </a:ext>
                </a:extLst>
              </a:tr>
              <a:tr h="405170">
                <a:tc>
                  <a:txBody>
                    <a:bodyPr/>
                    <a:lstStyle/>
                    <a:p>
                      <a:pPr algn="ctr"/>
                      <a:r>
                        <a:rPr lang="en-US" altLang="zh-CN" sz="1100" dirty="0" smtClean="0">
                          <a:solidFill>
                            <a:schemeClr val="tx1"/>
                          </a:solidFill>
                          <a:latin typeface="+mn-lt"/>
                        </a:rPr>
                        <a:t>Antenna </a:t>
                      </a:r>
                      <a:r>
                        <a:rPr lang="en-US" altLang="zh-CN" sz="1100" dirty="0" err="1" smtClean="0">
                          <a:solidFill>
                            <a:schemeClr val="tx1"/>
                          </a:solidFill>
                          <a:latin typeface="+mn-lt"/>
                        </a:rPr>
                        <a:t>Config</a:t>
                      </a:r>
                      <a:r>
                        <a:rPr lang="en-US" altLang="zh-CN" sz="1100" dirty="0" smtClean="0">
                          <a:solidFill>
                            <a:schemeClr val="tx1"/>
                          </a:solidFill>
                          <a:latin typeface="+mn-lt"/>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1T2R </a:t>
                      </a:r>
                    </a:p>
                    <a:p>
                      <a:pPr algn="ctr"/>
                      <a:r>
                        <a:rPr lang="en-US" altLang="zh-CN" sz="1100" dirty="0" smtClean="0">
                          <a:solidFill>
                            <a:schemeClr val="tx1"/>
                          </a:solidFill>
                          <a:latin typeface="+mn-lt"/>
                        </a:rPr>
                        <a:t>1T4R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1T2R</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1T4R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1T2R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1T2R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1T2R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1T2R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5"/>
                  </a:ext>
                </a:extLst>
              </a:tr>
              <a:tr h="405170">
                <a:tc>
                  <a:txBody>
                    <a:bodyPr/>
                    <a:lstStyle/>
                    <a:p>
                      <a:pPr algn="ctr"/>
                      <a:r>
                        <a:rPr lang="en-US" altLang="zh-CN" sz="1100" dirty="0" smtClean="0">
                          <a:solidFill>
                            <a:schemeClr val="tx1"/>
                          </a:solidFill>
                          <a:latin typeface="+mn-lt"/>
                        </a:rPr>
                        <a:t>SNR distribution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Equal/</a:t>
                      </a:r>
                      <a:br>
                        <a:rPr lang="en-US" altLang="zh-CN" sz="1100" dirty="0" smtClean="0">
                          <a:solidFill>
                            <a:schemeClr val="tx1"/>
                          </a:solidFill>
                          <a:latin typeface="+mn-lt"/>
                        </a:rPr>
                      </a:br>
                      <a:r>
                        <a:rPr lang="en-US" altLang="zh-CN" sz="1100" dirty="0" smtClean="0">
                          <a:solidFill>
                            <a:schemeClr val="tx1"/>
                          </a:solidFill>
                          <a:latin typeface="+mn-lt"/>
                        </a:rPr>
                        <a:t>unequal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Equal/</a:t>
                      </a:r>
                      <a:br>
                        <a:rPr lang="en-US" altLang="zh-CN" sz="1100" dirty="0" smtClean="0">
                          <a:solidFill>
                            <a:schemeClr val="tx1"/>
                          </a:solidFill>
                          <a:latin typeface="+mn-lt"/>
                        </a:rPr>
                      </a:br>
                      <a:r>
                        <a:rPr lang="en-US" altLang="zh-CN" sz="1100" dirty="0" smtClean="0">
                          <a:solidFill>
                            <a:schemeClr val="tx1"/>
                          </a:solidFill>
                          <a:latin typeface="+mn-lt"/>
                        </a:rPr>
                        <a:t>unequal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Equal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Equal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Equal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Equal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6"/>
                  </a:ext>
                </a:extLst>
              </a:tr>
              <a:tr h="463218">
                <a:tc>
                  <a:txBody>
                    <a:bodyPr/>
                    <a:lstStyle/>
                    <a:p>
                      <a:pPr algn="ctr"/>
                      <a:r>
                        <a:rPr lang="en-US" altLang="zh-CN" sz="1100" dirty="0" smtClean="0">
                          <a:solidFill>
                            <a:schemeClr val="tx1"/>
                          </a:solidFill>
                          <a:latin typeface="+mn-lt"/>
                        </a:rPr>
                        <a:t>MA signature allocation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Fixed/</a:t>
                      </a:r>
                      <a:br>
                        <a:rPr lang="en-US" altLang="zh-CN" sz="1100" dirty="0" smtClean="0">
                          <a:solidFill>
                            <a:schemeClr val="tx1"/>
                          </a:solidFill>
                          <a:latin typeface="+mn-lt"/>
                        </a:rPr>
                      </a:br>
                      <a:r>
                        <a:rPr lang="en-US" altLang="zh-CN" sz="1100" dirty="0" smtClean="0">
                          <a:solidFill>
                            <a:schemeClr val="tx1"/>
                          </a:solidFill>
                          <a:latin typeface="+mn-lt"/>
                        </a:rPr>
                        <a:t>random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Random,</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No</a:t>
                      </a:r>
                      <a:r>
                        <a:rPr lang="en-US" altLang="zh-CN" sz="1100" baseline="0" dirty="0" smtClean="0">
                          <a:solidFill>
                            <a:srgbClr val="FF0000"/>
                          </a:solidFill>
                          <a:latin typeface="+mn-lt"/>
                        </a:rPr>
                        <a:t> dedicate RS</a:t>
                      </a:r>
                      <a:endParaRPr lang="en-US" altLang="zh-CN" sz="1100" dirty="0" smtClean="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Fixed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Fixed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Fixed/</a:t>
                      </a:r>
                      <a:br>
                        <a:rPr lang="en-US" altLang="zh-CN" sz="1100" dirty="0" smtClean="0">
                          <a:solidFill>
                            <a:schemeClr val="tx1"/>
                          </a:solidFill>
                          <a:latin typeface="+mn-lt"/>
                        </a:rPr>
                      </a:br>
                      <a:r>
                        <a:rPr lang="en-US" altLang="zh-CN" sz="1100" dirty="0" smtClean="0">
                          <a:solidFill>
                            <a:schemeClr val="tx1"/>
                          </a:solidFill>
                          <a:latin typeface="+mn-lt"/>
                        </a:rPr>
                        <a:t>random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Fixed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7"/>
                  </a:ext>
                </a:extLst>
              </a:tr>
              <a:tr h="405170">
                <a:tc>
                  <a:txBody>
                    <a:bodyPr/>
                    <a:lstStyle/>
                    <a:p>
                      <a:pPr algn="ctr"/>
                      <a:r>
                        <a:rPr lang="en-US" altLang="zh-CN" sz="1100" dirty="0" smtClean="0">
                          <a:solidFill>
                            <a:schemeClr val="tx1"/>
                          </a:solidFill>
                          <a:latin typeface="+mn-lt"/>
                        </a:rPr>
                        <a:t>Channel estimation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Ideal/</a:t>
                      </a:r>
                    </a:p>
                    <a:p>
                      <a:pPr algn="ctr"/>
                      <a:r>
                        <a:rPr lang="en-US" altLang="zh-CN" sz="1100" dirty="0" smtClean="0">
                          <a:solidFill>
                            <a:schemeClr val="tx1"/>
                          </a:solidFill>
                          <a:latin typeface="+mn-lt"/>
                        </a:rPr>
                        <a:t>realistic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Ideal/</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realistic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Ideal/</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realistic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Ideal/</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realistic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Ideal/</a:t>
                      </a:r>
                      <a:br>
                        <a:rPr lang="en-US" altLang="zh-CN" sz="1100" dirty="0" smtClean="0">
                          <a:solidFill>
                            <a:schemeClr val="tx1"/>
                          </a:solidFill>
                          <a:latin typeface="+mn-lt"/>
                        </a:rPr>
                      </a:br>
                      <a:r>
                        <a:rPr lang="en-US" altLang="zh-CN" sz="1100" dirty="0" smtClean="0">
                          <a:solidFill>
                            <a:schemeClr val="tx1"/>
                          </a:solidFill>
                          <a:latin typeface="+mn-lt"/>
                        </a:rPr>
                        <a:t>realistic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Ideal/</a:t>
                      </a:r>
                      <a:br>
                        <a:rPr lang="en-US" altLang="zh-CN" sz="1100" dirty="0" smtClean="0">
                          <a:solidFill>
                            <a:schemeClr val="tx1"/>
                          </a:solidFill>
                          <a:latin typeface="+mn-lt"/>
                        </a:rPr>
                      </a:br>
                      <a:r>
                        <a:rPr lang="en-US" altLang="zh-CN" sz="1100" dirty="0" smtClean="0">
                          <a:solidFill>
                            <a:schemeClr val="tx1"/>
                          </a:solidFill>
                          <a:latin typeface="+mn-lt"/>
                        </a:rPr>
                        <a:t>realistic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8"/>
                  </a:ext>
                </a:extLst>
              </a:tr>
              <a:tr h="405170">
                <a:tc>
                  <a:txBody>
                    <a:bodyPr/>
                    <a:lstStyle/>
                    <a:p>
                      <a:pPr algn="ctr"/>
                      <a:r>
                        <a:rPr lang="en-US" altLang="zh-CN" sz="1100" dirty="0" smtClean="0">
                          <a:solidFill>
                            <a:schemeClr val="tx1"/>
                          </a:solidFill>
                          <a:latin typeface="+mn-lt"/>
                        </a:rPr>
                        <a:t>Timing offset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Within CP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Within CP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Within CP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Within CP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Within CP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Within CP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9"/>
                  </a:ext>
                </a:extLst>
              </a:tr>
            </a:tbl>
          </a:graphicData>
        </a:graphic>
      </p:graphicFrame>
      <p:sp>
        <p:nvSpPr>
          <p:cNvPr id="7" name="标题 1"/>
          <p:cNvSpPr>
            <a:spLocks noGrp="1"/>
          </p:cNvSpPr>
          <p:nvPr>
            <p:ph type="title"/>
          </p:nvPr>
        </p:nvSpPr>
        <p:spPr>
          <a:xfrm>
            <a:off x="457200" y="44624"/>
            <a:ext cx="8686800" cy="648072"/>
          </a:xfrm>
        </p:spPr>
        <p:txBody>
          <a:bodyPr>
            <a:normAutofit fontScale="90000"/>
          </a:bodyPr>
          <a:lstStyle/>
          <a:p>
            <a:r>
              <a:rPr lang="en-US" altLang="zh-CN" dirty="0" smtClean="0"/>
              <a:t>Appendix 1:</a:t>
            </a:r>
            <a:r>
              <a:rPr lang="zh-CN" altLang="en-US" dirty="0" smtClean="0"/>
              <a:t> </a:t>
            </a:r>
            <a:r>
              <a:rPr lang="en-US" altLang="zh-CN" dirty="0" smtClean="0"/>
              <a:t>LLS evaluation, Table 3 (1/2)</a:t>
            </a:r>
            <a:endParaRPr lang="zh-CN" altLang="en-US" dirty="0"/>
          </a:p>
        </p:txBody>
      </p:sp>
      <p:sp>
        <p:nvSpPr>
          <p:cNvPr id="4" name="内容占位符 2"/>
          <p:cNvSpPr>
            <a:spLocks noGrp="1"/>
          </p:cNvSpPr>
          <p:nvPr>
            <p:ph idx="1"/>
          </p:nvPr>
        </p:nvSpPr>
        <p:spPr>
          <a:xfrm>
            <a:off x="251520" y="665920"/>
            <a:ext cx="8686800" cy="674848"/>
          </a:xfrm>
        </p:spPr>
        <p:txBody>
          <a:bodyPr>
            <a:noAutofit/>
          </a:bodyPr>
          <a:lstStyle/>
          <a:p>
            <a:pPr>
              <a:buFont typeface="Arial"/>
              <a:buChar char="–"/>
              <a:tabLst>
                <a:tab pos="247650" algn="l"/>
              </a:tabLst>
            </a:pPr>
            <a:r>
              <a:rPr lang="en-US" altLang="zh-CN" sz="2000" kern="100" dirty="0" smtClean="0">
                <a:cs typeface="Times New Roman"/>
              </a:rPr>
              <a:t>Table of contributions comparing non-orthogonal MA schemes with OFDMA</a:t>
            </a:r>
            <a:endParaRPr lang="zh-CN" altLang="zh-CN" sz="2000" kern="100" dirty="0" smtClean="0">
              <a:cs typeface="Times New Roman"/>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xmlns="" val="2154985978"/>
              </p:ext>
            </p:extLst>
          </p:nvPr>
        </p:nvGraphicFramePr>
        <p:xfrm>
          <a:off x="0" y="1196752"/>
          <a:ext cx="9036496" cy="4872832"/>
        </p:xfrm>
        <a:graphic>
          <a:graphicData uri="http://schemas.openxmlformats.org/drawingml/2006/table">
            <a:tbl>
              <a:tblPr firstRow="1" bandRow="1">
                <a:tableStyleId>{5C22544A-7EE6-4342-B048-85BDC9FD1C3A}</a:tableStyleId>
              </a:tblPr>
              <a:tblGrid>
                <a:gridCol w="1057104">
                  <a:extLst>
                    <a:ext uri="{9D8B030D-6E8A-4147-A177-3AD203B41FA5}">
                      <a16:colId xmlns="" xmlns:a16="http://schemas.microsoft.com/office/drawing/2014/main" val="20000"/>
                    </a:ext>
                  </a:extLst>
                </a:gridCol>
                <a:gridCol w="1042092">
                  <a:extLst>
                    <a:ext uri="{9D8B030D-6E8A-4147-A177-3AD203B41FA5}">
                      <a16:colId xmlns="" xmlns:a16="http://schemas.microsoft.com/office/drawing/2014/main" val="20001"/>
                    </a:ext>
                  </a:extLst>
                </a:gridCol>
                <a:gridCol w="1042092">
                  <a:extLst>
                    <a:ext uri="{9D8B030D-6E8A-4147-A177-3AD203B41FA5}">
                      <a16:colId xmlns="" xmlns:a16="http://schemas.microsoft.com/office/drawing/2014/main" val="20002"/>
                    </a:ext>
                  </a:extLst>
                </a:gridCol>
                <a:gridCol w="1042092">
                  <a:extLst>
                    <a:ext uri="{9D8B030D-6E8A-4147-A177-3AD203B41FA5}">
                      <a16:colId xmlns="" xmlns:a16="http://schemas.microsoft.com/office/drawing/2014/main" val="20003"/>
                    </a:ext>
                  </a:extLst>
                </a:gridCol>
                <a:gridCol w="1042092">
                  <a:extLst>
                    <a:ext uri="{9D8B030D-6E8A-4147-A177-3AD203B41FA5}">
                      <a16:colId xmlns="" xmlns:a16="http://schemas.microsoft.com/office/drawing/2014/main" val="20004"/>
                    </a:ext>
                  </a:extLst>
                </a:gridCol>
                <a:gridCol w="1018482">
                  <a:extLst>
                    <a:ext uri="{9D8B030D-6E8A-4147-A177-3AD203B41FA5}">
                      <a16:colId xmlns="" xmlns:a16="http://schemas.microsoft.com/office/drawing/2014/main" val="20005"/>
                    </a:ext>
                  </a:extLst>
                </a:gridCol>
                <a:gridCol w="1018482">
                  <a:extLst>
                    <a:ext uri="{9D8B030D-6E8A-4147-A177-3AD203B41FA5}">
                      <a16:colId xmlns="" xmlns:a16="http://schemas.microsoft.com/office/drawing/2014/main" val="20006"/>
                    </a:ext>
                  </a:extLst>
                </a:gridCol>
                <a:gridCol w="981972">
                  <a:extLst>
                    <a:ext uri="{9D8B030D-6E8A-4147-A177-3AD203B41FA5}">
                      <a16:colId xmlns="" xmlns:a16="http://schemas.microsoft.com/office/drawing/2014/main" val="20007"/>
                    </a:ext>
                  </a:extLst>
                </a:gridCol>
                <a:gridCol w="792088">
                  <a:extLst>
                    <a:ext uri="{9D8B030D-6E8A-4147-A177-3AD203B41FA5}">
                      <a16:colId xmlns="" xmlns:a16="http://schemas.microsoft.com/office/drawing/2014/main" val="20008"/>
                    </a:ext>
                  </a:extLst>
                </a:gridCol>
              </a:tblGrid>
              <a:tr h="213205">
                <a:tc>
                  <a:txBody>
                    <a:bodyPr/>
                    <a:lstStyle/>
                    <a:p>
                      <a:pPr algn="ctr"/>
                      <a:endParaRPr lang="en-US" altLang="zh-CN" sz="1100" dirty="0" smtClean="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NOCA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LSSA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NOMA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GOCA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RDMA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LCRS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rgbClr val="FF0000"/>
                          </a:solidFill>
                          <a:latin typeface="+mn-lt"/>
                        </a:rPr>
                        <a:t>MU MIMO over NB-</a:t>
                      </a:r>
                      <a:r>
                        <a:rPr lang="en-US" altLang="zh-CN" sz="1100" dirty="0" err="1" smtClean="0">
                          <a:solidFill>
                            <a:srgbClr val="FF0000"/>
                          </a:solidFill>
                          <a:latin typeface="+mn-lt"/>
                        </a:rPr>
                        <a:t>IoT</a:t>
                      </a:r>
                      <a:endParaRPr lang="en-US" altLang="zh-CN" sz="1100" dirty="0" smtClean="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rgbClr val="FF0000"/>
                          </a:solidFill>
                          <a:latin typeface="+mn-lt"/>
                        </a:rPr>
                        <a:t>RSMA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0"/>
                  </a:ext>
                </a:extLst>
              </a:tr>
              <a:tr h="749032">
                <a:tc>
                  <a:txBody>
                    <a:bodyPr/>
                    <a:lstStyle/>
                    <a:p>
                      <a:pPr algn="ctr"/>
                      <a:r>
                        <a:rPr lang="en-US" altLang="zh-CN" sz="1100" dirty="0" smtClean="0">
                          <a:solidFill>
                            <a:schemeClr val="tx1"/>
                          </a:solidFill>
                          <a:latin typeface="+mn-lt"/>
                        </a:rPr>
                        <a:t>Contributions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R1-165019</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R1-167249</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R1-1609651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R1-167340</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R1-1609548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R1-167537</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R1-1610078</a:t>
                      </a:r>
                      <a:endParaRPr lang="en-US" altLang="zh-CN" sz="1100" dirty="0" smtClean="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R1-167536</a:t>
                      </a:r>
                    </a:p>
                    <a:p>
                      <a:pPr algn="ctr"/>
                      <a:r>
                        <a:rPr lang="en-US" altLang="zh-CN" sz="1100" dirty="0" smtClean="0">
                          <a:solidFill>
                            <a:schemeClr val="tx1"/>
                          </a:solidFill>
                          <a:latin typeface="+mn-lt"/>
                        </a:rPr>
                        <a:t>R1-1609332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R1-167536</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R1-1609332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R1-167700</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R1-1609497</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R1-1610918</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R1-1610375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R1-167872</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R1-1609613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R1-1610118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1"/>
                  </a:ext>
                </a:extLst>
              </a:tr>
              <a:tr h="639615">
                <a:tc>
                  <a:txBody>
                    <a:bodyPr/>
                    <a:lstStyle/>
                    <a:p>
                      <a:pPr algn="ctr"/>
                      <a:r>
                        <a:rPr lang="en-US" altLang="zh-CN" sz="1100" dirty="0" smtClean="0">
                          <a:solidFill>
                            <a:schemeClr val="tx1"/>
                          </a:solidFill>
                          <a:latin typeface="+mn-lt"/>
                        </a:rPr>
                        <a:t>Spectral</a:t>
                      </a:r>
                      <a:r>
                        <a:rPr lang="en-US" altLang="zh-CN" sz="1100" baseline="0" dirty="0" smtClean="0">
                          <a:solidFill>
                            <a:schemeClr val="tx1"/>
                          </a:solidFill>
                          <a:latin typeface="+mn-lt"/>
                        </a:rPr>
                        <a:t> efficiency (</a:t>
                      </a:r>
                      <a:r>
                        <a:rPr lang="en-US" altLang="zh-CN" sz="1100" baseline="0" dirty="0" smtClean="0">
                          <a:solidFill>
                            <a:srgbClr val="FF0000"/>
                          </a:solidFill>
                          <a:latin typeface="+mn-lt"/>
                        </a:rPr>
                        <a:t>Bits/RE </a:t>
                      </a:r>
                      <a:r>
                        <a:rPr lang="en-US" altLang="zh-CN" sz="1100" baseline="0" dirty="0" smtClean="0">
                          <a:solidFill>
                            <a:schemeClr val="tx1"/>
                          </a:solidFill>
                          <a:latin typeface="+mn-lt"/>
                        </a:rPr>
                        <a:t>per UE)</a:t>
                      </a:r>
                      <a:endParaRPr lang="en-US" altLang="zh-CN" sz="1100" dirty="0" smtClean="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1/12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baseline="0" dirty="0" smtClean="0">
                          <a:solidFill>
                            <a:schemeClr val="tx1"/>
                          </a:solidFill>
                          <a:latin typeface="+mn-lt"/>
                        </a:rPr>
                        <a:t>0.0926, 0.111</a:t>
                      </a:r>
                      <a:endParaRPr lang="en-US" altLang="zh-CN" sz="1100" dirty="0" smtClean="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0.144, </a:t>
                      </a:r>
                      <a:r>
                        <a:rPr lang="en-US" altLang="zh-CN" sz="1100" dirty="0" smtClean="0">
                          <a:solidFill>
                            <a:schemeClr val="tx1"/>
                          </a:solidFill>
                          <a:latin typeface="+mn-lt"/>
                        </a:rPr>
                        <a:t>0.25, 0.5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0" i="0" u="none" strike="noStrike" dirty="0" smtClean="0">
                          <a:solidFill>
                            <a:srgbClr val="FF0000"/>
                          </a:solidFill>
                          <a:latin typeface="Calibri"/>
                        </a:rPr>
                        <a:t>0.157</a:t>
                      </a:r>
                    </a:p>
                    <a:p>
                      <a:pPr algn="ctr" fontAlgn="ctr"/>
                      <a:r>
                        <a:rPr lang="en-US" altLang="zh-CN" sz="1200" b="0" i="0" u="none" strike="noStrike" dirty="0" smtClean="0">
                          <a:solidFill>
                            <a:srgbClr val="FF0000"/>
                          </a:solidFill>
                          <a:latin typeface="Calibri"/>
                        </a:rPr>
                        <a:t>0.222</a:t>
                      </a:r>
                      <a:endParaRPr lang="en-US" altLang="zh-CN" sz="1200" b="0" i="0" u="none" strike="noStrike" dirty="0">
                        <a:solidFill>
                          <a:srgbClr val="FF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100" b="0" i="0" u="none" strike="noStrike" dirty="0" smtClean="0">
                          <a:solidFill>
                            <a:srgbClr val="FF0000"/>
                          </a:solidFill>
                          <a:latin typeface="+mn-lt"/>
                        </a:rPr>
                        <a:t>0.157</a:t>
                      </a:r>
                    </a:p>
                    <a:p>
                      <a:pPr algn="ctr" fontAlgn="ctr"/>
                      <a:r>
                        <a:rPr lang="en-US" altLang="zh-CN" sz="1100" b="0" i="0" u="none" strike="noStrike" dirty="0" smtClean="0">
                          <a:solidFill>
                            <a:srgbClr val="FF0000"/>
                          </a:solidFill>
                          <a:latin typeface="+mn-lt"/>
                        </a:rPr>
                        <a:t>0.222</a:t>
                      </a:r>
                      <a:endParaRPr lang="en-US" altLang="zh-CN" sz="1100" b="0" i="0" u="none" strike="noStrike"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0.001~</a:t>
                      </a:r>
                      <a:r>
                        <a:rPr lang="en-US" altLang="zh-CN" sz="1100" dirty="0" smtClean="0">
                          <a:solidFill>
                            <a:srgbClr val="FF0000"/>
                          </a:solidFill>
                          <a:latin typeface="+mn-lt"/>
                        </a:rPr>
                        <a:t>0.33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1.25, 0.625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0.25, 0.375. 0.5, 0.75, 1</a:t>
                      </a:r>
                      <a:r>
                        <a:rPr lang="en-US" altLang="zh-CN" sz="1100" baseline="0" dirty="0" smtClean="0">
                          <a:solidFill>
                            <a:srgbClr val="FF0000"/>
                          </a:solidFill>
                          <a:latin typeface="+mn-lt"/>
                        </a:rPr>
                        <a:t> </a:t>
                      </a:r>
                      <a:endParaRPr lang="en-US" altLang="zh-CN" sz="1100" dirty="0" smtClean="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2"/>
                  </a:ext>
                </a:extLst>
              </a:tr>
              <a:tr h="353536">
                <a:tc>
                  <a:txBody>
                    <a:bodyPr/>
                    <a:lstStyle/>
                    <a:p>
                      <a:pPr algn="ctr"/>
                      <a:r>
                        <a:rPr lang="en-US" altLang="zh-CN" sz="1100" dirty="0" smtClean="0">
                          <a:solidFill>
                            <a:schemeClr val="tx1"/>
                          </a:solidFill>
                          <a:latin typeface="+mn-lt"/>
                        </a:rPr>
                        <a:t>Number of UEs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12, 18, 24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4, 6, 8, 12, 24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2</a:t>
                      </a:r>
                      <a:r>
                        <a:rPr lang="en-US" altLang="zh-CN" sz="1100" dirty="0" smtClean="0">
                          <a:solidFill>
                            <a:srgbClr val="FF0000"/>
                          </a:solidFill>
                          <a:latin typeface="+mn-lt"/>
                        </a:rPr>
                        <a:t>, 4, 8, 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6, 8, 12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6, 8, 12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1, 8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3"/>
                  </a:ext>
                </a:extLst>
              </a:tr>
              <a:tr h="486603">
                <a:tc>
                  <a:txBody>
                    <a:bodyPr/>
                    <a:lstStyle/>
                    <a:p>
                      <a:pPr algn="ctr"/>
                      <a:r>
                        <a:rPr lang="en-US" altLang="zh-CN" sz="1100" dirty="0" smtClean="0">
                          <a:solidFill>
                            <a:schemeClr val="tx1"/>
                          </a:solidFill>
                          <a:latin typeface="+mn-lt"/>
                        </a:rPr>
                        <a:t>Channel Type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ETU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TDL-C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TDL-C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TDL-A</a:t>
                      </a:r>
                      <a:r>
                        <a:rPr lang="en-US" altLang="zh-CN" sz="1100" baseline="0" dirty="0" smtClean="0">
                          <a:solidFill>
                            <a:schemeClr val="tx1"/>
                          </a:solidFill>
                          <a:latin typeface="+mn-lt"/>
                        </a:rPr>
                        <a:t>,</a:t>
                      </a:r>
                    </a:p>
                    <a:p>
                      <a:pPr algn="ctr"/>
                      <a:r>
                        <a:rPr lang="en-US" altLang="zh-CN" sz="1100" baseline="0" dirty="0" smtClean="0">
                          <a:solidFill>
                            <a:schemeClr val="tx1"/>
                          </a:solidFill>
                          <a:latin typeface="+mn-lt"/>
                        </a:rPr>
                        <a:t>TDL-C</a:t>
                      </a:r>
                      <a:endParaRPr lang="en-US" altLang="zh-CN" sz="1100" dirty="0" smtClean="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TDL-A,</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TDL-C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EPA, EVA,TDL-A,</a:t>
                      </a:r>
                      <a:r>
                        <a:rPr lang="en-US" altLang="zh-CN" sz="1100" baseline="0" dirty="0" smtClean="0">
                          <a:solidFill>
                            <a:schemeClr val="tx1"/>
                          </a:solidFill>
                          <a:latin typeface="+mn-lt"/>
                        </a:rPr>
                        <a:t> TDL-C</a:t>
                      </a:r>
                      <a:endParaRPr lang="en-US" altLang="zh-CN" sz="1100" dirty="0" smtClean="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TDL-C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TDL-A</a:t>
                      </a:r>
                      <a:br>
                        <a:rPr lang="en-US" altLang="zh-CN" sz="1100" dirty="0" smtClean="0">
                          <a:solidFill>
                            <a:srgbClr val="FF0000"/>
                          </a:solidFill>
                          <a:latin typeface="+mn-lt"/>
                        </a:rPr>
                      </a:br>
                      <a:r>
                        <a:rPr lang="en-US" altLang="zh-CN" sz="1100" dirty="0" smtClean="0">
                          <a:solidFill>
                            <a:srgbClr val="FF0000"/>
                          </a:solidFill>
                          <a:latin typeface="+mn-lt"/>
                        </a:rPr>
                        <a:t>TDL-C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4"/>
                  </a:ext>
                </a:extLst>
              </a:tr>
              <a:tr h="355341">
                <a:tc>
                  <a:txBody>
                    <a:bodyPr/>
                    <a:lstStyle/>
                    <a:p>
                      <a:pPr algn="ctr"/>
                      <a:r>
                        <a:rPr lang="en-US" altLang="zh-CN" sz="1100" dirty="0" smtClean="0">
                          <a:solidFill>
                            <a:schemeClr val="tx1"/>
                          </a:solidFill>
                          <a:latin typeface="+mn-lt"/>
                        </a:rPr>
                        <a:t>Antenna </a:t>
                      </a:r>
                      <a:r>
                        <a:rPr lang="en-US" altLang="zh-CN" sz="1100" dirty="0" err="1" smtClean="0">
                          <a:solidFill>
                            <a:schemeClr val="tx1"/>
                          </a:solidFill>
                          <a:latin typeface="+mn-lt"/>
                        </a:rPr>
                        <a:t>Config</a:t>
                      </a:r>
                      <a:r>
                        <a:rPr lang="en-US" altLang="zh-CN" sz="1100" dirty="0" smtClean="0">
                          <a:solidFill>
                            <a:schemeClr val="tx1"/>
                          </a:solidFill>
                          <a:latin typeface="+mn-lt"/>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1T2R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1T2R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1T2R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1T2R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1T2R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1T2R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1T2R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1T2R</a:t>
                      </a:r>
                      <a:br>
                        <a:rPr lang="en-US" altLang="zh-CN" sz="1100" dirty="0" smtClean="0">
                          <a:solidFill>
                            <a:srgbClr val="FF0000"/>
                          </a:solidFill>
                          <a:latin typeface="+mn-lt"/>
                        </a:rPr>
                      </a:br>
                      <a:r>
                        <a:rPr lang="en-US" altLang="zh-CN" sz="1100" dirty="0" smtClean="0">
                          <a:solidFill>
                            <a:srgbClr val="FF0000"/>
                          </a:solidFill>
                          <a:latin typeface="+mn-lt"/>
                        </a:rPr>
                        <a:t>1T4R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5"/>
                  </a:ext>
                </a:extLst>
              </a:tr>
              <a:tr h="355341">
                <a:tc>
                  <a:txBody>
                    <a:bodyPr/>
                    <a:lstStyle/>
                    <a:p>
                      <a:pPr algn="ctr"/>
                      <a:r>
                        <a:rPr lang="en-US" altLang="zh-CN" sz="1100" dirty="0" smtClean="0">
                          <a:solidFill>
                            <a:schemeClr val="tx1"/>
                          </a:solidFill>
                          <a:latin typeface="+mn-lt"/>
                        </a:rPr>
                        <a:t>SNR distribution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Equal/</a:t>
                      </a:r>
                      <a:br>
                        <a:rPr lang="en-US" altLang="zh-CN" sz="1100" dirty="0" smtClean="0">
                          <a:solidFill>
                            <a:schemeClr val="tx1"/>
                          </a:solidFill>
                          <a:latin typeface="+mn-lt"/>
                        </a:rPr>
                      </a:br>
                      <a:r>
                        <a:rPr lang="en-US" altLang="zh-CN" sz="1100" dirty="0" smtClean="0">
                          <a:solidFill>
                            <a:schemeClr val="tx1"/>
                          </a:solidFill>
                          <a:latin typeface="+mn-lt"/>
                        </a:rPr>
                        <a:t>unequal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Equal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Equal/</a:t>
                      </a:r>
                      <a:br>
                        <a:rPr lang="en-US" altLang="zh-CN" sz="1100" dirty="0" smtClean="0">
                          <a:solidFill>
                            <a:schemeClr val="tx1"/>
                          </a:solidFill>
                          <a:latin typeface="+mn-lt"/>
                        </a:rPr>
                      </a:br>
                      <a:r>
                        <a:rPr lang="en-US" altLang="zh-CN" sz="1100" dirty="0" smtClean="0">
                          <a:solidFill>
                            <a:schemeClr val="tx1"/>
                          </a:solidFill>
                          <a:latin typeface="+mn-lt"/>
                        </a:rPr>
                        <a:t>unequal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Equal/</a:t>
                      </a:r>
                      <a:br>
                        <a:rPr lang="en-US" altLang="zh-CN" sz="1100" dirty="0" smtClean="0">
                          <a:solidFill>
                            <a:schemeClr val="tx1"/>
                          </a:solidFill>
                          <a:latin typeface="+mn-lt"/>
                        </a:rPr>
                      </a:br>
                      <a:r>
                        <a:rPr lang="en-US" altLang="zh-CN" sz="1100" dirty="0" smtClean="0">
                          <a:solidFill>
                            <a:schemeClr val="tx1"/>
                          </a:solidFill>
                          <a:latin typeface="+mn-lt"/>
                        </a:rPr>
                        <a:t>unequal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Equal/</a:t>
                      </a:r>
                      <a:br>
                        <a:rPr lang="en-US" altLang="zh-CN" sz="1100" dirty="0" smtClean="0">
                          <a:solidFill>
                            <a:schemeClr val="tx1"/>
                          </a:solidFill>
                          <a:latin typeface="+mn-lt"/>
                        </a:rPr>
                      </a:br>
                      <a:r>
                        <a:rPr lang="en-US" altLang="zh-CN" sz="1100" dirty="0" smtClean="0">
                          <a:solidFill>
                            <a:schemeClr val="tx1"/>
                          </a:solidFill>
                          <a:latin typeface="+mn-lt"/>
                        </a:rPr>
                        <a:t>unequal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Equal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Equal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Equal/</a:t>
                      </a:r>
                      <a:br>
                        <a:rPr lang="en-US" altLang="zh-CN" sz="1100" dirty="0" smtClean="0">
                          <a:solidFill>
                            <a:srgbClr val="FF0000"/>
                          </a:solidFill>
                          <a:latin typeface="+mn-lt"/>
                        </a:rPr>
                      </a:br>
                      <a:r>
                        <a:rPr lang="en-US" altLang="zh-CN" sz="1100" dirty="0" err="1" smtClean="0">
                          <a:solidFill>
                            <a:srgbClr val="FF0000"/>
                          </a:solidFill>
                          <a:latin typeface="+mn-lt"/>
                        </a:rPr>
                        <a:t>uneuqal</a:t>
                      </a:r>
                      <a:endParaRPr lang="en-US" altLang="zh-CN" sz="1100" dirty="0" smtClean="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6"/>
                  </a:ext>
                </a:extLst>
              </a:tr>
              <a:tr h="497478">
                <a:tc>
                  <a:txBody>
                    <a:bodyPr/>
                    <a:lstStyle/>
                    <a:p>
                      <a:pPr algn="ctr"/>
                      <a:r>
                        <a:rPr lang="en-US" altLang="zh-CN" sz="1100" dirty="0" smtClean="0">
                          <a:solidFill>
                            <a:schemeClr val="tx1"/>
                          </a:solidFill>
                          <a:latin typeface="+mn-lt"/>
                        </a:rPr>
                        <a:t>MA signature allocation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Fixed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Fixed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Fixed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Fixed/</a:t>
                      </a:r>
                      <a:br>
                        <a:rPr lang="en-US" altLang="zh-CN" sz="1100" dirty="0" smtClean="0">
                          <a:solidFill>
                            <a:schemeClr val="tx1"/>
                          </a:solidFill>
                          <a:latin typeface="+mn-lt"/>
                        </a:rPr>
                      </a:br>
                      <a:r>
                        <a:rPr lang="en-US" altLang="zh-CN" sz="1100" dirty="0" smtClean="0">
                          <a:solidFill>
                            <a:schemeClr val="tx1"/>
                          </a:solidFill>
                          <a:latin typeface="+mn-lt"/>
                        </a:rPr>
                        <a:t>random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Fixed/</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random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Fixed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Fixed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Fixed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7"/>
                  </a:ext>
                </a:extLst>
              </a:tr>
              <a:tr h="355341">
                <a:tc>
                  <a:txBody>
                    <a:bodyPr/>
                    <a:lstStyle/>
                    <a:p>
                      <a:pPr algn="ctr"/>
                      <a:r>
                        <a:rPr lang="en-US" altLang="zh-CN" sz="1100" dirty="0" smtClean="0">
                          <a:solidFill>
                            <a:schemeClr val="tx1"/>
                          </a:solidFill>
                          <a:latin typeface="+mn-lt"/>
                        </a:rPr>
                        <a:t>Channel estimation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Ideal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Ideal/</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realistic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Ideal/</a:t>
                      </a:r>
                      <a:br>
                        <a:rPr lang="en-US" altLang="zh-CN" sz="1100" dirty="0" smtClean="0">
                          <a:solidFill>
                            <a:schemeClr val="tx1"/>
                          </a:solidFill>
                          <a:latin typeface="+mn-lt"/>
                        </a:rPr>
                      </a:br>
                      <a:r>
                        <a:rPr lang="en-US" altLang="zh-CN" sz="1100" dirty="0" smtClean="0">
                          <a:solidFill>
                            <a:schemeClr val="tx1"/>
                          </a:solidFill>
                          <a:latin typeface="+mn-lt"/>
                        </a:rPr>
                        <a:t>realistic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Ideal/</a:t>
                      </a:r>
                    </a:p>
                    <a:p>
                      <a:pPr algn="ctr"/>
                      <a:r>
                        <a:rPr lang="en-US" altLang="zh-CN" sz="1100" dirty="0" smtClean="0">
                          <a:solidFill>
                            <a:schemeClr val="tx1"/>
                          </a:solidFill>
                          <a:latin typeface="+mn-lt"/>
                        </a:rPr>
                        <a:t>realistic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Ideal/</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realistic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Ideal/</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realistic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Ideal/</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realistic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Ideal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8"/>
                  </a:ext>
                </a:extLst>
              </a:tr>
              <a:tr h="349356">
                <a:tc>
                  <a:txBody>
                    <a:bodyPr/>
                    <a:lstStyle/>
                    <a:p>
                      <a:pPr algn="ctr"/>
                      <a:r>
                        <a:rPr lang="en-US" altLang="zh-CN" sz="1100" dirty="0" smtClean="0">
                          <a:solidFill>
                            <a:schemeClr val="tx1"/>
                          </a:solidFill>
                          <a:latin typeface="+mn-lt"/>
                        </a:rPr>
                        <a:t>Timing offset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Within</a:t>
                      </a:r>
                      <a:r>
                        <a:rPr lang="en-US" altLang="zh-CN" sz="1100" baseline="0" dirty="0" smtClean="0">
                          <a:solidFill>
                            <a:schemeClr val="tx1"/>
                          </a:solidFill>
                          <a:latin typeface="+mn-lt"/>
                        </a:rPr>
                        <a:t> CP/</a:t>
                      </a:r>
                      <a:br>
                        <a:rPr lang="en-US" altLang="zh-CN" sz="1100" baseline="0" dirty="0" smtClean="0">
                          <a:solidFill>
                            <a:schemeClr val="tx1"/>
                          </a:solidFill>
                          <a:latin typeface="+mn-lt"/>
                        </a:rPr>
                      </a:br>
                      <a:r>
                        <a:rPr lang="en-US" altLang="zh-CN" sz="1100" baseline="0" dirty="0" smtClean="0">
                          <a:solidFill>
                            <a:schemeClr val="tx1"/>
                          </a:solidFill>
                          <a:latin typeface="+mn-lt"/>
                        </a:rPr>
                        <a:t>beyond CP</a:t>
                      </a:r>
                      <a:endParaRPr lang="en-US" altLang="zh-CN" sz="1100" dirty="0" smtClean="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Within CP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Within CP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sz="1100" dirty="0" smtClean="0">
                          <a:solidFill>
                            <a:schemeClr val="tx1"/>
                          </a:solidFill>
                          <a:latin typeface="+mn-lt"/>
                        </a:rPr>
                        <a:t>Within CP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Within CP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chemeClr val="tx1"/>
                          </a:solidFill>
                          <a:latin typeface="+mn-lt"/>
                        </a:rPr>
                        <a:t>Within CP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Within</a:t>
                      </a:r>
                      <a:r>
                        <a:rPr lang="en-US" altLang="zh-CN" sz="1100" baseline="0" dirty="0" smtClean="0">
                          <a:solidFill>
                            <a:srgbClr val="FF0000"/>
                          </a:solidFill>
                          <a:latin typeface="+mn-lt"/>
                        </a:rPr>
                        <a:t> CP</a:t>
                      </a:r>
                      <a:endParaRPr lang="en-US" altLang="zh-CN" sz="1100" dirty="0" smtClean="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Within CP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9"/>
                  </a:ext>
                </a:extLst>
              </a:tr>
            </a:tbl>
          </a:graphicData>
        </a:graphic>
      </p:graphicFrame>
      <p:sp>
        <p:nvSpPr>
          <p:cNvPr id="7" name="标题 1"/>
          <p:cNvSpPr>
            <a:spLocks noGrp="1"/>
          </p:cNvSpPr>
          <p:nvPr>
            <p:ph type="title"/>
          </p:nvPr>
        </p:nvSpPr>
        <p:spPr>
          <a:xfrm>
            <a:off x="277688" y="44624"/>
            <a:ext cx="8686800" cy="648072"/>
          </a:xfrm>
        </p:spPr>
        <p:txBody>
          <a:bodyPr>
            <a:normAutofit fontScale="90000"/>
          </a:bodyPr>
          <a:lstStyle/>
          <a:p>
            <a:r>
              <a:rPr lang="en-US" altLang="zh-CN" dirty="0" smtClean="0"/>
              <a:t>Appendix 1:</a:t>
            </a:r>
            <a:r>
              <a:rPr lang="zh-CN" altLang="en-US" dirty="0" smtClean="0"/>
              <a:t> </a:t>
            </a:r>
            <a:r>
              <a:rPr lang="en-US" altLang="zh-CN" dirty="0" smtClean="0"/>
              <a:t>LLS evaluation Table 3 (2/2)</a:t>
            </a:r>
            <a:endParaRPr lang="zh-CN" altLang="en-US" dirty="0"/>
          </a:p>
        </p:txBody>
      </p:sp>
      <p:sp>
        <p:nvSpPr>
          <p:cNvPr id="4" name="内容占位符 2"/>
          <p:cNvSpPr>
            <a:spLocks noGrp="1"/>
          </p:cNvSpPr>
          <p:nvPr>
            <p:ph idx="1"/>
          </p:nvPr>
        </p:nvSpPr>
        <p:spPr>
          <a:xfrm>
            <a:off x="251520" y="665920"/>
            <a:ext cx="8686800" cy="674848"/>
          </a:xfrm>
        </p:spPr>
        <p:txBody>
          <a:bodyPr>
            <a:noAutofit/>
          </a:bodyPr>
          <a:lstStyle/>
          <a:p>
            <a:pPr>
              <a:buFont typeface="Arial"/>
              <a:buChar char="–"/>
              <a:tabLst>
                <a:tab pos="247650" algn="l"/>
              </a:tabLst>
            </a:pPr>
            <a:r>
              <a:rPr lang="en-US" altLang="zh-CN" sz="2000" kern="100" dirty="0" smtClean="0">
                <a:cs typeface="Times New Roman"/>
              </a:rPr>
              <a:t>Table of contributions comparing non-orthogonal MA schemes with OFDMA</a:t>
            </a:r>
            <a:endParaRPr lang="zh-CN" altLang="zh-CN" sz="2000" kern="100" dirty="0" smtClean="0">
              <a:cs typeface="Times New Roman"/>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Reference 2</a:t>
            </a:r>
            <a:endParaRPr lang="zh-CN" altLang="en-US" dirty="0"/>
          </a:p>
        </p:txBody>
      </p:sp>
      <p:sp>
        <p:nvSpPr>
          <p:cNvPr id="3" name="内容占位符 2"/>
          <p:cNvSpPr>
            <a:spLocks noGrp="1"/>
          </p:cNvSpPr>
          <p:nvPr>
            <p:ph idx="1"/>
          </p:nvPr>
        </p:nvSpPr>
        <p:spPr/>
        <p:txBody>
          <a:bodyPr>
            <a:normAutofit fontScale="62500" lnSpcReduction="20000"/>
          </a:bodyPr>
          <a:lstStyle/>
          <a:p>
            <a:pPr marL="914400" indent="-914400">
              <a:spcAft>
                <a:spcPts val="0"/>
              </a:spcAft>
              <a:buNone/>
              <a:tabLst>
                <a:tab pos="909320" algn="l"/>
              </a:tabLst>
            </a:pPr>
            <a:r>
              <a:rPr lang="en-GB" altLang="zh-CN" b="1" dirty="0" smtClean="0">
                <a:latin typeface="Times"/>
                <a:ea typeface="Batang"/>
                <a:cs typeface="Times New Roman"/>
              </a:rPr>
              <a:t>R1-1610957	</a:t>
            </a:r>
            <a:r>
              <a:rPr lang="en-GB" altLang="zh-CN" dirty="0" smtClean="0">
                <a:latin typeface="Times"/>
                <a:ea typeface="Batang"/>
                <a:cs typeface="Times New Roman"/>
              </a:rPr>
              <a:t>WF on Further Summary of LLS Results	Huawei, HiSilicon</a:t>
            </a:r>
            <a:endParaRPr lang="zh-CN" altLang="zh-CN" dirty="0" smtClean="0">
              <a:latin typeface="Times"/>
              <a:ea typeface="Batang"/>
              <a:cs typeface="Times New Roman"/>
            </a:endParaRPr>
          </a:p>
          <a:p>
            <a:pPr marL="914400" indent="-914400">
              <a:spcAft>
                <a:spcPts val="0"/>
              </a:spcAft>
              <a:buNone/>
              <a:tabLst>
                <a:tab pos="909320" algn="l"/>
              </a:tabLst>
            </a:pPr>
            <a:r>
              <a:rPr lang="en-GB" altLang="zh-CN" b="1" dirty="0" smtClean="0">
                <a:highlight>
                  <a:srgbClr val="00FF00"/>
                </a:highlight>
                <a:latin typeface="Times"/>
                <a:ea typeface="Batang"/>
                <a:cs typeface="Times New Roman"/>
              </a:rPr>
              <a:t>Agreements:</a:t>
            </a:r>
            <a:endParaRPr lang="zh-CN" altLang="zh-CN" dirty="0" smtClean="0">
              <a:latin typeface="Times"/>
              <a:ea typeface="Batang"/>
              <a:cs typeface="Times New Roman"/>
            </a:endParaRPr>
          </a:p>
          <a:p>
            <a:pPr lvl="0">
              <a:buFont typeface="Arial"/>
              <a:buChar char="•"/>
              <a:tabLst>
                <a:tab pos="457200" algn="l"/>
                <a:tab pos="909320" algn="l"/>
              </a:tabLst>
            </a:pPr>
            <a:r>
              <a:rPr lang="en-US" altLang="zh-CN" dirty="0" smtClean="0">
                <a:latin typeface="Times"/>
                <a:ea typeface="Batang"/>
                <a:cs typeface="Times New Roman"/>
              </a:rPr>
              <a:t>Further capture the LLS results in the tables on Page 4, 5, 6, and 7 of R1-1610957 into TR 38.802, with the following updates:</a:t>
            </a:r>
            <a:endParaRPr lang="zh-CN" altLang="zh-CN" dirty="0" smtClean="0">
              <a:latin typeface="Times"/>
              <a:ea typeface="Batang"/>
              <a:cs typeface="Times New Roman"/>
            </a:endParaRPr>
          </a:p>
          <a:p>
            <a:pPr lvl="1">
              <a:buFont typeface="Arial"/>
              <a:buChar char="•"/>
              <a:tabLst>
                <a:tab pos="909320" algn="l"/>
              </a:tabLst>
            </a:pPr>
            <a:r>
              <a:rPr lang="en-US" altLang="zh-CN" dirty="0" smtClean="0">
                <a:latin typeface="Times"/>
                <a:ea typeface="Batang"/>
                <a:cs typeface="Times New Roman"/>
              </a:rPr>
              <a:t>The results are to be updated based on updated simulation results submitted to this meeting</a:t>
            </a:r>
            <a:endParaRPr lang="zh-CN" altLang="zh-CN" dirty="0" smtClean="0">
              <a:latin typeface="Times"/>
              <a:ea typeface="Batang"/>
              <a:cs typeface="Times New Roman"/>
            </a:endParaRPr>
          </a:p>
          <a:p>
            <a:pPr lvl="1">
              <a:buFont typeface="Arial"/>
              <a:buChar char="•"/>
              <a:tabLst>
                <a:tab pos="909320" algn="l"/>
              </a:tabLst>
            </a:pPr>
            <a:r>
              <a:rPr lang="en-US" altLang="zh-CN" dirty="0" smtClean="0">
                <a:latin typeface="Times"/>
                <a:ea typeface="Batang"/>
                <a:cs typeface="Times New Roman"/>
              </a:rPr>
              <a:t>Note: the empty entries in the table are due to absence of simulation data</a:t>
            </a:r>
            <a:endParaRPr lang="zh-CN" altLang="zh-CN" dirty="0" smtClean="0">
              <a:latin typeface="Times"/>
              <a:ea typeface="Batang"/>
              <a:cs typeface="Times New Roman"/>
            </a:endParaRPr>
          </a:p>
          <a:p>
            <a:pPr lvl="1">
              <a:buFont typeface="Arial"/>
              <a:buChar char="•"/>
              <a:tabLst>
                <a:tab pos="909320" algn="l"/>
              </a:tabLst>
            </a:pPr>
            <a:r>
              <a:rPr lang="en-US" altLang="zh-CN" dirty="0" smtClean="0">
                <a:latin typeface="Times"/>
                <a:ea typeface="Batang"/>
                <a:cs typeface="Times New Roman"/>
              </a:rPr>
              <a:t>Change “SE” in the relevant places of the tables to “bits/RE”</a:t>
            </a:r>
            <a:endParaRPr lang="zh-CN" altLang="zh-CN" dirty="0" smtClean="0">
              <a:latin typeface="Times"/>
              <a:ea typeface="Batang"/>
              <a:cs typeface="Times New Roman"/>
            </a:endParaRPr>
          </a:p>
          <a:p>
            <a:pPr lvl="2">
              <a:buFont typeface="Arial"/>
              <a:buChar char="•"/>
              <a:tabLst>
                <a:tab pos="909320" algn="l"/>
                <a:tab pos="1371600" algn="l"/>
              </a:tabLst>
            </a:pPr>
            <a:r>
              <a:rPr lang="en-US" altLang="zh-CN" dirty="0" smtClean="0">
                <a:latin typeface="Times"/>
                <a:ea typeface="Batang"/>
                <a:cs typeface="Times New Roman"/>
              </a:rPr>
              <a:t>Add a note whether or not CRC is included in determining “bits/RE” in each result of the corresponding tables</a:t>
            </a:r>
            <a:endParaRPr lang="zh-CN" altLang="zh-CN" dirty="0" smtClean="0">
              <a:latin typeface="Times"/>
              <a:ea typeface="Batang"/>
              <a:cs typeface="Times New Roman"/>
            </a:endParaRPr>
          </a:p>
          <a:p>
            <a:pPr lvl="1">
              <a:buFont typeface="Arial"/>
              <a:buChar char="•"/>
              <a:tabLst>
                <a:tab pos="909320" algn="l"/>
              </a:tabLst>
            </a:pPr>
            <a:r>
              <a:rPr lang="en-US" altLang="zh-CN" dirty="0" smtClean="0">
                <a:latin typeface="Times"/>
                <a:ea typeface="Batang"/>
                <a:cs typeface="Times New Roman"/>
              </a:rPr>
              <a:t>Add references to the MA schemes in the tables</a:t>
            </a:r>
            <a:endParaRPr lang="zh-CN" altLang="zh-CN" dirty="0" smtClean="0">
              <a:latin typeface="Times"/>
              <a:ea typeface="Batang"/>
              <a:cs typeface="Times New Roman"/>
            </a:endParaRPr>
          </a:p>
          <a:p>
            <a:pPr lvl="0">
              <a:buFont typeface="Arial"/>
              <a:buChar char="•"/>
              <a:tabLst>
                <a:tab pos="457200" algn="l"/>
                <a:tab pos="909320" algn="l"/>
              </a:tabLst>
            </a:pPr>
            <a:r>
              <a:rPr lang="en-US" altLang="zh-CN" dirty="0" smtClean="0">
                <a:latin typeface="Times"/>
                <a:ea typeface="Batang"/>
                <a:cs typeface="Times New Roman"/>
              </a:rPr>
              <a:t>Also add receiver assumptions in the assumption table</a:t>
            </a:r>
            <a:endParaRPr lang="zh-CN" altLang="zh-CN" dirty="0" smtClean="0">
              <a:latin typeface="Times"/>
              <a:ea typeface="Batang"/>
              <a:cs typeface="Times New Roman"/>
            </a:endParaRPr>
          </a:p>
          <a:p>
            <a:pPr lvl="0">
              <a:buFont typeface="Arial"/>
              <a:buChar char="•"/>
              <a:tabLst>
                <a:tab pos="457200" algn="l"/>
                <a:tab pos="909320" algn="l"/>
              </a:tabLst>
            </a:pPr>
            <a:r>
              <a:rPr lang="en-US" altLang="zh-CN" dirty="0" smtClean="0">
                <a:latin typeface="Times"/>
                <a:ea typeface="Batang"/>
                <a:cs typeface="Times New Roman"/>
              </a:rPr>
              <a:t>In addition, provide a reference to the spreadsheet capturing all LLS results</a:t>
            </a:r>
            <a:endParaRPr lang="zh-CN" altLang="zh-CN" dirty="0" smtClean="0">
              <a:latin typeface="Times"/>
              <a:ea typeface="Batang"/>
              <a:cs typeface="Times New Roman"/>
            </a:endParaRPr>
          </a:p>
          <a:p>
            <a:pPr lvl="1">
              <a:buFont typeface="Arial"/>
              <a:buChar char="•"/>
              <a:tabLst>
                <a:tab pos="914400" algn="l"/>
              </a:tabLst>
            </a:pPr>
            <a:r>
              <a:rPr lang="en-US" altLang="zh-CN" dirty="0" smtClean="0">
                <a:latin typeface="Times"/>
                <a:ea typeface="Batang"/>
                <a:cs typeface="Times New Roman"/>
              </a:rPr>
              <a:t>Note: CRC is excluded in coding rate determination</a:t>
            </a:r>
            <a:endParaRPr lang="zh-CN" altLang="zh-CN" dirty="0" smtClean="0">
              <a:latin typeface="Times"/>
              <a:ea typeface="Batang"/>
              <a:cs typeface="Times New Roman"/>
            </a:endParaRPr>
          </a:p>
          <a:p>
            <a:pPr lvl="2">
              <a:buFont typeface="Arial"/>
              <a:buChar char="•"/>
              <a:tabLst>
                <a:tab pos="909320" algn="l"/>
                <a:tab pos="1371600" algn="l"/>
              </a:tabLst>
            </a:pPr>
            <a:r>
              <a:rPr lang="en-US" altLang="zh-CN" dirty="0" smtClean="0">
                <a:latin typeface="Times"/>
                <a:ea typeface="Batang"/>
                <a:cs typeface="Times New Roman"/>
              </a:rPr>
              <a:t>This is only a clarification, not to be captured in the TR</a:t>
            </a:r>
            <a:endParaRPr lang="zh-CN" altLang="zh-CN" dirty="0" smtClean="0">
              <a:latin typeface="Times"/>
              <a:ea typeface="Batang"/>
              <a:cs typeface="Times New Roman"/>
            </a:endParaRPr>
          </a:p>
          <a:p>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Reference 3</a:t>
            </a:r>
            <a:endParaRPr lang="zh-CN" altLang="en-US" dirty="0"/>
          </a:p>
        </p:txBody>
      </p:sp>
      <p:sp>
        <p:nvSpPr>
          <p:cNvPr id="3" name="内容占位符 2"/>
          <p:cNvSpPr>
            <a:spLocks noGrp="1"/>
          </p:cNvSpPr>
          <p:nvPr>
            <p:ph idx="1"/>
          </p:nvPr>
        </p:nvSpPr>
        <p:spPr>
          <a:xfrm>
            <a:off x="179512" y="1196752"/>
            <a:ext cx="8712968" cy="5400600"/>
          </a:xfrm>
        </p:spPr>
        <p:txBody>
          <a:bodyPr>
            <a:normAutofit fontScale="92500" lnSpcReduction="10000"/>
          </a:bodyPr>
          <a:lstStyle/>
          <a:p>
            <a:pPr marL="914400" indent="-914400">
              <a:spcAft>
                <a:spcPts val="0"/>
              </a:spcAft>
              <a:buNone/>
            </a:pPr>
            <a:r>
              <a:rPr lang="en-US" altLang="zh-CN" sz="1800" u="sng" dirty="0" smtClean="0">
                <a:latin typeface="Times"/>
                <a:ea typeface="MS Mincho"/>
                <a:cs typeface="Times New Roman"/>
              </a:rPr>
              <a:t>Observations:</a:t>
            </a:r>
            <a:endParaRPr lang="zh-CN" altLang="zh-CN" sz="1800" dirty="0" smtClean="0">
              <a:latin typeface="Times"/>
              <a:ea typeface="Batang"/>
              <a:cs typeface="Times New Roman"/>
            </a:endParaRPr>
          </a:p>
          <a:p>
            <a:pPr lvl="0">
              <a:spcAft>
                <a:spcPts val="0"/>
              </a:spcAft>
              <a:buFont typeface="Symbol"/>
              <a:buChar char=""/>
              <a:tabLst>
                <a:tab pos="457200" algn="l"/>
              </a:tabLst>
            </a:pPr>
            <a:r>
              <a:rPr lang="en-US" altLang="zh-CN" sz="1800" dirty="0" smtClean="0">
                <a:latin typeface="Times"/>
                <a:ea typeface="MS Mincho"/>
                <a:cs typeface="Times New Roman"/>
              </a:rPr>
              <a:t>The following non-orthogonal multiple access schemes have been reported up to RAN1#86 for at least UL NR MA (listed in the order of proposed time, i.e., increasing </a:t>
            </a:r>
            <a:r>
              <a:rPr lang="en-US" altLang="zh-CN" sz="1800" dirty="0" err="1" smtClean="0">
                <a:latin typeface="Times"/>
                <a:ea typeface="MS Mincho"/>
                <a:cs typeface="Times New Roman"/>
              </a:rPr>
              <a:t>tdoc</a:t>
            </a:r>
            <a:r>
              <a:rPr lang="en-US" altLang="zh-CN" sz="1800" dirty="0" smtClean="0">
                <a:latin typeface="Times"/>
                <a:ea typeface="MS Mincho"/>
                <a:cs typeface="Times New Roman"/>
              </a:rPr>
              <a:t> number)</a:t>
            </a:r>
            <a:endParaRPr lang="zh-CN" altLang="zh-CN" sz="1800" dirty="0" smtClean="0">
              <a:latin typeface="Times"/>
              <a:ea typeface="Batang"/>
              <a:cs typeface="Times New Roman"/>
            </a:endParaRPr>
          </a:p>
          <a:p>
            <a:pPr lvl="1">
              <a:buFont typeface="Arial"/>
              <a:buChar char="–"/>
              <a:tabLst>
                <a:tab pos="914400" algn="l"/>
              </a:tabLst>
            </a:pPr>
            <a:r>
              <a:rPr lang="en-US" altLang="zh-CN" sz="1800" dirty="0" smtClean="0">
                <a:latin typeface="Times"/>
                <a:ea typeface="MS Mincho"/>
                <a:cs typeface="Times New Roman"/>
              </a:rPr>
              <a:t>Sparse code multiple access (SCMA) (e.g., R1-162153)</a:t>
            </a:r>
            <a:endParaRPr lang="zh-CN" altLang="zh-CN" sz="1800" dirty="0" smtClean="0">
              <a:latin typeface="Times"/>
              <a:ea typeface="Batang"/>
              <a:cs typeface="Times New Roman"/>
            </a:endParaRPr>
          </a:p>
          <a:p>
            <a:pPr lvl="1">
              <a:buFont typeface="Arial"/>
              <a:buChar char="–"/>
              <a:tabLst>
                <a:tab pos="914400" algn="l"/>
              </a:tabLst>
            </a:pPr>
            <a:r>
              <a:rPr lang="en-US" altLang="zh-CN" sz="1800" dirty="0" smtClean="0">
                <a:latin typeface="Times"/>
                <a:ea typeface="MS Mincho"/>
                <a:cs typeface="Times New Roman"/>
              </a:rPr>
              <a:t>Multi-user shared access (MUSA) (e.g., R1-162226)</a:t>
            </a:r>
            <a:endParaRPr lang="zh-CN" altLang="zh-CN" sz="1800" dirty="0" smtClean="0">
              <a:latin typeface="Times"/>
              <a:ea typeface="Batang"/>
              <a:cs typeface="Times New Roman"/>
            </a:endParaRPr>
          </a:p>
          <a:p>
            <a:pPr lvl="1">
              <a:buFont typeface="Arial"/>
              <a:buChar char="–"/>
              <a:tabLst>
                <a:tab pos="914400" algn="l"/>
              </a:tabLst>
            </a:pPr>
            <a:r>
              <a:rPr lang="en-US" altLang="zh-CN" sz="1800" dirty="0" smtClean="0">
                <a:latin typeface="Times"/>
                <a:ea typeface="MS Mincho"/>
                <a:cs typeface="Times New Roman"/>
              </a:rPr>
              <a:t>Low code rate spreading </a:t>
            </a:r>
            <a:r>
              <a:rPr lang="en-US" altLang="zh-CN" sz="1800" dirty="0" smtClean="0">
                <a:solidFill>
                  <a:srgbClr val="FF0000"/>
                </a:solidFill>
                <a:latin typeface="Times"/>
                <a:ea typeface="MS Mincho"/>
                <a:cs typeface="Times New Roman"/>
              </a:rPr>
              <a:t>(LCRS)</a:t>
            </a:r>
            <a:r>
              <a:rPr lang="en-US" altLang="zh-CN" sz="1800" dirty="0" smtClean="0">
                <a:latin typeface="Times"/>
                <a:ea typeface="MS Mincho"/>
                <a:cs typeface="Times New Roman"/>
              </a:rPr>
              <a:t> (e.g., R1-162385)</a:t>
            </a:r>
            <a:endParaRPr lang="zh-CN" altLang="zh-CN" sz="1800" dirty="0" smtClean="0">
              <a:latin typeface="Times"/>
              <a:ea typeface="Batang"/>
              <a:cs typeface="Times New Roman"/>
            </a:endParaRPr>
          </a:p>
          <a:p>
            <a:pPr lvl="1">
              <a:buFont typeface="Arial"/>
              <a:buChar char="–"/>
              <a:tabLst>
                <a:tab pos="914400" algn="l"/>
              </a:tabLst>
            </a:pPr>
            <a:r>
              <a:rPr lang="en-US" altLang="zh-CN" sz="1800" dirty="0" smtClean="0">
                <a:latin typeface="Times"/>
                <a:ea typeface="MS Mincho"/>
                <a:cs typeface="Times New Roman"/>
              </a:rPr>
              <a:t>Frequency domain spreading (e.g., R1-162385)</a:t>
            </a:r>
            <a:endParaRPr lang="zh-CN" altLang="zh-CN" sz="1800" dirty="0" smtClean="0">
              <a:latin typeface="Times"/>
              <a:ea typeface="Batang"/>
              <a:cs typeface="Times New Roman"/>
            </a:endParaRPr>
          </a:p>
          <a:p>
            <a:pPr lvl="1">
              <a:buFont typeface="Arial"/>
              <a:buChar char="–"/>
              <a:tabLst>
                <a:tab pos="914400" algn="l"/>
              </a:tabLst>
            </a:pPr>
            <a:r>
              <a:rPr lang="en-US" altLang="zh-CN" sz="1800" dirty="0" smtClean="0">
                <a:latin typeface="Times"/>
                <a:ea typeface="MS Mincho"/>
                <a:cs typeface="Times New Roman"/>
              </a:rPr>
              <a:t>Non-orthogonal coded multiple access (NCMA) (e.g., R1-162517)</a:t>
            </a:r>
            <a:endParaRPr lang="zh-CN" altLang="zh-CN" sz="1800" dirty="0" smtClean="0">
              <a:latin typeface="Times"/>
              <a:ea typeface="Batang"/>
              <a:cs typeface="Times New Roman"/>
            </a:endParaRPr>
          </a:p>
          <a:p>
            <a:pPr lvl="1">
              <a:buFont typeface="Arial"/>
              <a:buChar char="–"/>
              <a:tabLst>
                <a:tab pos="914400" algn="l"/>
              </a:tabLst>
            </a:pPr>
            <a:r>
              <a:rPr lang="en-US" altLang="zh-CN" sz="1800" dirty="0" smtClean="0">
                <a:latin typeface="Times"/>
                <a:ea typeface="MS Mincho"/>
                <a:cs typeface="Times New Roman"/>
              </a:rPr>
              <a:t>Non-orthogonal multiple access (NOMA) (e.g., R1-163111)</a:t>
            </a:r>
            <a:endParaRPr lang="zh-CN" altLang="zh-CN" sz="1800" dirty="0" smtClean="0">
              <a:latin typeface="Times"/>
              <a:ea typeface="Batang"/>
              <a:cs typeface="Times New Roman"/>
            </a:endParaRPr>
          </a:p>
          <a:p>
            <a:pPr lvl="1">
              <a:buFont typeface="Arial"/>
              <a:buChar char="–"/>
              <a:tabLst>
                <a:tab pos="914400" algn="l"/>
              </a:tabLst>
            </a:pPr>
            <a:r>
              <a:rPr lang="en-US" altLang="zh-CN" sz="1800" dirty="0" smtClean="0">
                <a:latin typeface="Times"/>
                <a:ea typeface="MS Mincho"/>
                <a:cs typeface="Times New Roman"/>
              </a:rPr>
              <a:t>Pattern division multiple access (PDMA) (e.g., R1-163383)</a:t>
            </a:r>
            <a:endParaRPr lang="zh-CN" altLang="zh-CN" sz="1800" dirty="0" smtClean="0">
              <a:latin typeface="Times"/>
              <a:ea typeface="Batang"/>
              <a:cs typeface="Times New Roman"/>
            </a:endParaRPr>
          </a:p>
          <a:p>
            <a:pPr lvl="1">
              <a:buFont typeface="Arial"/>
              <a:buChar char="–"/>
              <a:tabLst>
                <a:tab pos="914400" algn="l"/>
              </a:tabLst>
            </a:pPr>
            <a:r>
              <a:rPr lang="en-US" altLang="zh-CN" sz="1800" dirty="0" smtClean="0">
                <a:latin typeface="Times"/>
                <a:ea typeface="MS Mincho"/>
                <a:cs typeface="Times New Roman"/>
              </a:rPr>
              <a:t>Resource spread multiple access (RSMA) (e.g., R1-163510)</a:t>
            </a:r>
            <a:endParaRPr lang="zh-CN" altLang="zh-CN" sz="1800" dirty="0" smtClean="0">
              <a:latin typeface="Times"/>
              <a:ea typeface="Batang"/>
              <a:cs typeface="Times New Roman"/>
            </a:endParaRPr>
          </a:p>
          <a:p>
            <a:pPr lvl="1">
              <a:buFont typeface="Arial"/>
              <a:buChar char="–"/>
              <a:tabLst>
                <a:tab pos="914400" algn="l"/>
              </a:tabLst>
            </a:pPr>
            <a:r>
              <a:rPr lang="en-US" altLang="zh-CN" sz="1800" dirty="0" smtClean="0">
                <a:latin typeface="Times"/>
                <a:ea typeface="MS Mincho"/>
                <a:cs typeface="Times New Roman"/>
              </a:rPr>
              <a:t>Interleave-Grid Multiple Access (IGMA), (e.g., R1-163992)</a:t>
            </a:r>
            <a:endParaRPr lang="zh-CN" altLang="zh-CN" sz="1800" dirty="0" smtClean="0">
              <a:latin typeface="Times"/>
              <a:ea typeface="Batang"/>
              <a:cs typeface="Times New Roman"/>
            </a:endParaRPr>
          </a:p>
          <a:p>
            <a:pPr lvl="1">
              <a:buFont typeface="Arial"/>
              <a:buChar char="–"/>
              <a:tabLst>
                <a:tab pos="914400" algn="l"/>
              </a:tabLst>
            </a:pPr>
            <a:r>
              <a:rPr lang="en-US" altLang="zh-CN" sz="1800" dirty="0" smtClean="0">
                <a:latin typeface="Times"/>
                <a:ea typeface="MS Mincho"/>
                <a:cs typeface="Times New Roman"/>
              </a:rPr>
              <a:t>Low density spreading with </a:t>
            </a:r>
            <a:r>
              <a:rPr lang="en-GB" altLang="zh-CN" sz="1800" dirty="0" smtClean="0">
                <a:latin typeface="Times"/>
                <a:ea typeface="MS Mincho"/>
                <a:cs typeface="Times New Roman"/>
              </a:rPr>
              <a:t>signature vector extension (LDS-SVE) (e.g., R1-164329)</a:t>
            </a:r>
            <a:endParaRPr lang="zh-CN" altLang="zh-CN" sz="1800" dirty="0" smtClean="0">
              <a:latin typeface="Times"/>
              <a:ea typeface="Batang"/>
              <a:cs typeface="Times New Roman"/>
            </a:endParaRPr>
          </a:p>
          <a:p>
            <a:pPr lvl="1">
              <a:buFont typeface="Arial"/>
              <a:buChar char="–"/>
              <a:tabLst>
                <a:tab pos="914400" algn="l"/>
              </a:tabLst>
            </a:pPr>
            <a:r>
              <a:rPr lang="en-US" altLang="zh-CN" sz="1800" dirty="0" smtClean="0">
                <a:latin typeface="Times"/>
                <a:ea typeface="MS Mincho"/>
                <a:cs typeface="Times New Roman"/>
              </a:rPr>
              <a:t>Low code rate and signature based shared access (LSSA), (e.g., R1-164869)</a:t>
            </a:r>
            <a:endParaRPr lang="zh-CN" altLang="zh-CN" sz="1800" dirty="0" smtClean="0">
              <a:latin typeface="Times"/>
              <a:ea typeface="Batang"/>
              <a:cs typeface="Times New Roman"/>
            </a:endParaRPr>
          </a:p>
          <a:p>
            <a:pPr lvl="1">
              <a:buFont typeface="Arial"/>
              <a:buChar char="–"/>
              <a:tabLst>
                <a:tab pos="914400" algn="l"/>
              </a:tabLst>
            </a:pPr>
            <a:r>
              <a:rPr lang="en-GB" altLang="zh-CN" sz="1800" dirty="0" smtClean="0">
                <a:latin typeface="Times"/>
                <a:ea typeface="MS Mincho"/>
                <a:cs typeface="Times New Roman"/>
              </a:rPr>
              <a:t>Non-orthogonal coded access (NOCA), (e.g., R1-165019)</a:t>
            </a:r>
            <a:endParaRPr lang="zh-CN" altLang="zh-CN" sz="1800" dirty="0" smtClean="0">
              <a:latin typeface="Times"/>
              <a:ea typeface="Batang"/>
              <a:cs typeface="Times New Roman"/>
            </a:endParaRPr>
          </a:p>
          <a:p>
            <a:pPr lvl="1">
              <a:buFont typeface="Arial"/>
              <a:buChar char="–"/>
              <a:tabLst>
                <a:tab pos="914400" algn="l"/>
              </a:tabLst>
            </a:pPr>
            <a:r>
              <a:rPr lang="en-GB" altLang="zh-CN" sz="1800" dirty="0" smtClean="0">
                <a:latin typeface="Times"/>
                <a:ea typeface="MS Mincho"/>
                <a:cs typeface="Times New Roman"/>
              </a:rPr>
              <a:t>Interleave Division Multiple Access (IDMA), (e.g., R1-165021)</a:t>
            </a:r>
            <a:endParaRPr lang="zh-CN" altLang="zh-CN" sz="1800" dirty="0" smtClean="0">
              <a:latin typeface="Times"/>
              <a:ea typeface="Batang"/>
              <a:cs typeface="Times New Roman"/>
            </a:endParaRPr>
          </a:p>
          <a:p>
            <a:pPr lvl="1">
              <a:buFont typeface="Arial"/>
              <a:buChar char="–"/>
              <a:tabLst>
                <a:tab pos="914400" algn="l"/>
              </a:tabLst>
            </a:pPr>
            <a:r>
              <a:rPr lang="en-GB" altLang="zh-CN" sz="1800" dirty="0" smtClean="0">
                <a:latin typeface="Times"/>
                <a:ea typeface="MS Mincho"/>
                <a:cs typeface="Times New Roman"/>
              </a:rPr>
              <a:t>Repetition division multiple access (RDMA), (e.g., R1-167535)</a:t>
            </a:r>
            <a:endParaRPr lang="zh-CN" altLang="zh-CN" sz="1800" dirty="0" smtClean="0">
              <a:latin typeface="Times"/>
              <a:ea typeface="Batang"/>
              <a:cs typeface="Times New Roman"/>
            </a:endParaRPr>
          </a:p>
          <a:p>
            <a:pPr lvl="1">
              <a:buFont typeface="Arial"/>
              <a:buChar char="–"/>
              <a:tabLst>
                <a:tab pos="914400" algn="l"/>
              </a:tabLst>
            </a:pPr>
            <a:r>
              <a:rPr lang="en-GB" altLang="zh-CN" sz="1800" dirty="0" smtClean="0">
                <a:latin typeface="Times"/>
                <a:ea typeface="MS Mincho"/>
                <a:cs typeface="Times New Roman"/>
              </a:rPr>
              <a:t>Group Orthogonal Coded Access (GOCA), (e.g., R1-167535)</a:t>
            </a:r>
            <a:endParaRPr lang="zh-CN" altLang="zh-CN" sz="1800" dirty="0" smtClean="0">
              <a:latin typeface="Times"/>
              <a:ea typeface="Batang"/>
              <a:cs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Information 2</a:t>
            </a:r>
            <a:endParaRPr lang="zh-CN" altLang="en-US" dirty="0"/>
          </a:p>
        </p:txBody>
      </p:sp>
      <p:sp>
        <p:nvSpPr>
          <p:cNvPr id="3" name="内容占位符 2"/>
          <p:cNvSpPr>
            <a:spLocks noGrp="1"/>
          </p:cNvSpPr>
          <p:nvPr>
            <p:ph idx="1"/>
          </p:nvPr>
        </p:nvSpPr>
        <p:spPr/>
        <p:txBody>
          <a:bodyPr>
            <a:normAutofit/>
          </a:bodyPr>
          <a:lstStyle/>
          <a:p>
            <a:r>
              <a:rPr lang="en-US" altLang="zh-CN" dirty="0" smtClean="0"/>
              <a:t>The following pages are updated according to “Page 4, 5, 6, and 7 of R1-1610957” and some input from companies, and are ongoing to be updated by each company following the agreements in reference 2</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xmlns="" val="1203778697"/>
              </p:ext>
            </p:extLst>
          </p:nvPr>
        </p:nvGraphicFramePr>
        <p:xfrm>
          <a:off x="35496" y="476672"/>
          <a:ext cx="9074595" cy="11055463"/>
        </p:xfrm>
        <a:graphic>
          <a:graphicData uri="http://schemas.openxmlformats.org/drawingml/2006/table">
            <a:tbl>
              <a:tblPr firstRow="1" bandRow="1">
                <a:tableStyleId>{5940675A-B579-460E-94D1-54222C63F5DA}</a:tableStyleId>
              </a:tblPr>
              <a:tblGrid>
                <a:gridCol w="534962">
                  <a:extLst>
                    <a:ext uri="{9D8B030D-6E8A-4147-A177-3AD203B41FA5}">
                      <a16:colId xmlns="" xmlns:a16="http://schemas.microsoft.com/office/drawing/2014/main" val="20000"/>
                    </a:ext>
                  </a:extLst>
                </a:gridCol>
                <a:gridCol w="668703">
                  <a:extLst>
                    <a:ext uri="{9D8B030D-6E8A-4147-A177-3AD203B41FA5}">
                      <a16:colId xmlns="" xmlns:a16="http://schemas.microsoft.com/office/drawing/2014/main" val="20001"/>
                    </a:ext>
                  </a:extLst>
                </a:gridCol>
                <a:gridCol w="748837">
                  <a:extLst>
                    <a:ext uri="{9D8B030D-6E8A-4147-A177-3AD203B41FA5}">
                      <a16:colId xmlns="" xmlns:a16="http://schemas.microsoft.com/office/drawing/2014/main" val="20002"/>
                    </a:ext>
                  </a:extLst>
                </a:gridCol>
                <a:gridCol w="647463">
                  <a:extLst>
                    <a:ext uri="{9D8B030D-6E8A-4147-A177-3AD203B41FA5}">
                      <a16:colId xmlns="" xmlns:a16="http://schemas.microsoft.com/office/drawing/2014/main" val="20003"/>
                    </a:ext>
                  </a:extLst>
                </a:gridCol>
                <a:gridCol w="647463">
                  <a:extLst>
                    <a:ext uri="{9D8B030D-6E8A-4147-A177-3AD203B41FA5}">
                      <a16:colId xmlns="" xmlns:a16="http://schemas.microsoft.com/office/drawing/2014/main" val="20004"/>
                    </a:ext>
                  </a:extLst>
                </a:gridCol>
                <a:gridCol w="647463">
                  <a:extLst>
                    <a:ext uri="{9D8B030D-6E8A-4147-A177-3AD203B41FA5}">
                      <a16:colId xmlns="" xmlns:a16="http://schemas.microsoft.com/office/drawing/2014/main" val="20005"/>
                    </a:ext>
                  </a:extLst>
                </a:gridCol>
                <a:gridCol w="647463">
                  <a:extLst>
                    <a:ext uri="{9D8B030D-6E8A-4147-A177-3AD203B41FA5}">
                      <a16:colId xmlns="" xmlns:a16="http://schemas.microsoft.com/office/drawing/2014/main" val="20006"/>
                    </a:ext>
                  </a:extLst>
                </a:gridCol>
                <a:gridCol w="647463">
                  <a:extLst>
                    <a:ext uri="{9D8B030D-6E8A-4147-A177-3AD203B41FA5}">
                      <a16:colId xmlns="" xmlns:a16="http://schemas.microsoft.com/office/drawing/2014/main" val="20007"/>
                    </a:ext>
                  </a:extLst>
                </a:gridCol>
                <a:gridCol w="846885">
                  <a:extLst>
                    <a:ext uri="{9D8B030D-6E8A-4147-A177-3AD203B41FA5}">
                      <a16:colId xmlns="" xmlns:a16="http://schemas.microsoft.com/office/drawing/2014/main" val="20008"/>
                    </a:ext>
                  </a:extLst>
                </a:gridCol>
                <a:gridCol w="588034">
                  <a:extLst>
                    <a:ext uri="{9D8B030D-6E8A-4147-A177-3AD203B41FA5}">
                      <a16:colId xmlns="" xmlns:a16="http://schemas.microsoft.com/office/drawing/2014/main" val="20009"/>
                    </a:ext>
                  </a:extLst>
                </a:gridCol>
                <a:gridCol w="648072">
                  <a:extLst>
                    <a:ext uri="{9D8B030D-6E8A-4147-A177-3AD203B41FA5}">
                      <a16:colId xmlns="" xmlns:a16="http://schemas.microsoft.com/office/drawing/2014/main" val="20010"/>
                    </a:ext>
                  </a:extLst>
                </a:gridCol>
                <a:gridCol w="504056">
                  <a:extLst>
                    <a:ext uri="{9D8B030D-6E8A-4147-A177-3AD203B41FA5}">
                      <a16:colId xmlns="" xmlns:a16="http://schemas.microsoft.com/office/drawing/2014/main" val="20011"/>
                    </a:ext>
                  </a:extLst>
                </a:gridCol>
                <a:gridCol w="650268">
                  <a:extLst>
                    <a:ext uri="{9D8B030D-6E8A-4147-A177-3AD203B41FA5}">
                      <a16:colId xmlns="" xmlns:a16="http://schemas.microsoft.com/office/drawing/2014/main" val="20012"/>
                    </a:ext>
                  </a:extLst>
                </a:gridCol>
                <a:gridCol w="647463">
                  <a:extLst>
                    <a:ext uri="{9D8B030D-6E8A-4147-A177-3AD203B41FA5}">
                      <a16:colId xmlns="" xmlns:a16="http://schemas.microsoft.com/office/drawing/2014/main" val="20013"/>
                    </a:ext>
                  </a:extLst>
                </a:gridCol>
              </a:tblGrid>
              <a:tr h="504057">
                <a:tc rowSpan="5">
                  <a:txBody>
                    <a:bodyPr/>
                    <a:lstStyle/>
                    <a:p>
                      <a:pPr algn="ctr"/>
                      <a:r>
                        <a:rPr lang="en-US" altLang="zh-CN" sz="1100" dirty="0" smtClean="0"/>
                        <a:t># of UEs</a:t>
                      </a:r>
                      <a:endParaRPr lang="zh-CN" altLang="en-US" sz="1100" dirty="0"/>
                    </a:p>
                  </a:txBody>
                  <a:tcPr anchor="ctr">
                    <a:solidFill>
                      <a:schemeClr val="accent6">
                        <a:lumMod val="40000"/>
                        <a:lumOff val="60000"/>
                      </a:schemeClr>
                    </a:solidFill>
                  </a:tcPr>
                </a:tc>
                <a:tc rowSpan="5">
                  <a:txBody>
                    <a:bodyPr/>
                    <a:lstStyle/>
                    <a:p>
                      <a:pPr algn="ctr"/>
                      <a:r>
                        <a:rPr lang="en-US" altLang="zh-CN" sz="1100" dirty="0" smtClean="0"/>
                        <a:t>SE Range</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t>(</a:t>
                      </a:r>
                      <a:r>
                        <a:rPr lang="en-US" altLang="zh-CN" sz="1100" dirty="0" smtClean="0">
                          <a:solidFill>
                            <a:srgbClr val="FF0000"/>
                          </a:solidFill>
                        </a:rPr>
                        <a:t>bits/RE</a:t>
                      </a:r>
                      <a:r>
                        <a:rPr lang="en-US" altLang="zh-CN" sz="1100" dirty="0" smtClean="0"/>
                        <a:t> per UE)</a:t>
                      </a:r>
                      <a:endParaRPr lang="zh-CN" altLang="en-US" sz="1100" dirty="0"/>
                    </a:p>
                  </a:txBody>
                  <a:tcPr anchor="ctr">
                    <a:solidFill>
                      <a:schemeClr val="accent6">
                        <a:lumMod val="40000"/>
                        <a:lumOff val="60000"/>
                      </a:schemeClr>
                    </a:solidFill>
                  </a:tcPr>
                </a:tc>
                <a:tc gridSpan="11">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b="1" dirty="0" smtClean="0"/>
                        <a:t>Range of SNR gain of </a:t>
                      </a:r>
                      <a:r>
                        <a:rPr lang="en-US" altLang="zh-CN" sz="1100" b="1" dirty="0" err="1" smtClean="0"/>
                        <a:t>NoMA</a:t>
                      </a:r>
                      <a:r>
                        <a:rPr lang="en-US" altLang="zh-CN" sz="1100" b="1" dirty="0" smtClean="0"/>
                        <a:t> over OFDMA in</a:t>
                      </a:r>
                      <a:r>
                        <a:rPr lang="en-US" altLang="zh-CN" sz="1100" b="1" baseline="0" dirty="0" smtClean="0"/>
                        <a:t> dB (with ideal channel estimation)</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b="1" baseline="0" dirty="0" smtClean="0"/>
                        <a:t>Note: SNR is defined as total received SNR per RE per Rx antenna at </a:t>
                      </a:r>
                      <a:r>
                        <a:rPr lang="en-US" altLang="zh-CN" sz="1100" b="1" baseline="0" dirty="0" err="1" smtClean="0"/>
                        <a:t>eNB</a:t>
                      </a:r>
                      <a:endParaRPr lang="zh-CN" altLang="en-US" sz="1100" dirty="0" smtClean="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hMerge="1">
                  <a:txBody>
                    <a:bodyPr/>
                    <a:lstStyle/>
                    <a:p>
                      <a:pPr algn="ctr"/>
                      <a:endParaRPr lang="zh-CN" altLang="en-US" sz="1200" dirty="0"/>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smtClean="0"/>
                    </a:p>
                  </a:txBody>
                  <a:tcPr anchor="ctr">
                    <a:solidFill>
                      <a:schemeClr val="accent6">
                        <a:lumMod val="40000"/>
                        <a:lumOff val="60000"/>
                      </a:schemeClr>
                    </a:solidFill>
                  </a:tcPr>
                </a:tc>
                <a:extLst>
                  <a:ext uri="{0D108BD9-81ED-4DB2-BD59-A6C34878D82A}">
                    <a16:rowId xmlns="" xmlns:a16="http://schemas.microsoft.com/office/drawing/2014/main" val="10000"/>
                  </a:ext>
                </a:extLst>
              </a:tr>
              <a:tr h="432048">
                <a:tc vMerge="1">
                  <a:txBody>
                    <a:bodyPr/>
                    <a:lstStyle/>
                    <a:p>
                      <a:pPr algn="ctr"/>
                      <a:endParaRPr lang="zh-CN" altLang="en-US" sz="1200" dirty="0"/>
                    </a:p>
                  </a:txBody>
                  <a:tcPr anchor="ctr">
                    <a:solidFill>
                      <a:schemeClr val="accent6">
                        <a:lumMod val="40000"/>
                        <a:lumOff val="60000"/>
                      </a:schemeClr>
                    </a:solidFill>
                  </a:tcPr>
                </a:tc>
                <a:tc vMerge="1">
                  <a:txBody>
                    <a:bodyPr/>
                    <a:lstStyle/>
                    <a:p>
                      <a:pPr algn="ctr"/>
                      <a:endParaRPr lang="zh-CN" altLang="en-US" sz="1200" dirty="0"/>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t>SCMA</a:t>
                      </a:r>
                      <a:br>
                        <a:rPr lang="en-US" altLang="zh-CN" sz="1100" dirty="0" smtClean="0"/>
                      </a:br>
                      <a:r>
                        <a:rPr lang="en-US" altLang="zh-CN" sz="1100" dirty="0" smtClean="0">
                          <a:solidFill>
                            <a:srgbClr val="FF0000"/>
                          </a:solidFill>
                          <a:latin typeface="Times"/>
                          <a:ea typeface="MS Mincho"/>
                          <a:cs typeface="Times New Roman"/>
                        </a:rPr>
                        <a:t>R1-162153</a:t>
                      </a:r>
                      <a:endParaRPr lang="zh-CN" altLang="en-US" sz="1100" dirty="0" smtClean="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t>PDMA</a:t>
                      </a:r>
                      <a:endParaRPr lang="zh-CN" altLang="en-US" sz="1100" dirty="0"/>
                    </a:p>
                  </a:txBody>
                  <a:tcPr anchor="ctr">
                    <a:solidFill>
                      <a:schemeClr val="accent6">
                        <a:lumMod val="40000"/>
                        <a:lumOff val="60000"/>
                      </a:schemeClr>
                    </a:solidFill>
                  </a:tcPr>
                </a:tc>
                <a:tc>
                  <a:txBody>
                    <a:bodyPr/>
                    <a:lstStyle/>
                    <a:p>
                      <a:pPr algn="ctr"/>
                      <a:r>
                        <a:rPr lang="en-US" altLang="zh-CN" sz="1100" dirty="0" smtClean="0"/>
                        <a:t>GOCA</a:t>
                      </a:r>
                    </a:p>
                    <a:p>
                      <a:pPr algn="ctr"/>
                      <a:r>
                        <a:rPr lang="en-US" altLang="zh-CN" sz="1100" dirty="0" smtClean="0">
                          <a:solidFill>
                            <a:srgbClr val="FF0000"/>
                          </a:solidFill>
                        </a:rPr>
                        <a:t>R1-1609332</a:t>
                      </a: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t>RDMA</a:t>
                      </a:r>
                    </a:p>
                    <a:p>
                      <a:pPr algn="ctr"/>
                      <a:r>
                        <a:rPr lang="en-US" altLang="zh-CN" sz="1100" dirty="0" smtClean="0">
                          <a:solidFill>
                            <a:srgbClr val="FF0000"/>
                          </a:solidFill>
                        </a:rPr>
                        <a:t>R1-1609333</a:t>
                      </a: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t>LDS-SVE</a:t>
                      </a:r>
                      <a:endParaRPr lang="zh-CN" altLang="en-US" sz="1100" dirty="0"/>
                    </a:p>
                  </a:txBody>
                  <a:tcPr anchor="ctr">
                    <a:solidFill>
                      <a:schemeClr val="accent6">
                        <a:lumMod val="40000"/>
                        <a:lumOff val="60000"/>
                      </a:schemeClr>
                    </a:solidFill>
                  </a:tcPr>
                </a:tc>
                <a:tc>
                  <a:txBody>
                    <a:bodyPr/>
                    <a:lstStyle/>
                    <a:p>
                      <a:pPr algn="ctr"/>
                      <a:r>
                        <a:rPr lang="en-US" altLang="zh-CN" sz="1100" dirty="0" smtClean="0"/>
                        <a:t>NCMA</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latin typeface="+mn-lt"/>
                        </a:rPr>
                        <a:t>R1-1609223</a:t>
                      </a:r>
                    </a:p>
                  </a:txBody>
                  <a:tcPr anchor="ctr">
                    <a:solidFill>
                      <a:schemeClr val="accent6">
                        <a:lumMod val="40000"/>
                        <a:lumOff val="60000"/>
                      </a:schemeClr>
                    </a:solidFill>
                  </a:tcPr>
                </a:tc>
                <a:tc>
                  <a:txBody>
                    <a:bodyPr/>
                    <a:lstStyle/>
                    <a:p>
                      <a:pPr algn="ctr"/>
                      <a:r>
                        <a:rPr lang="en-US" altLang="zh-CN" sz="1100" dirty="0" smtClean="0"/>
                        <a:t>RSMA</a:t>
                      </a:r>
                    </a:p>
                    <a:p>
                      <a:pPr algn="ctr"/>
                      <a:r>
                        <a:rPr lang="en-US" altLang="zh-CN" sz="1100" smtClean="0">
                          <a:solidFill>
                            <a:srgbClr val="FF0000"/>
                          </a:solidFill>
                        </a:rPr>
                        <a:t>R1-1610118</a:t>
                      </a: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t>MUSA</a:t>
                      </a:r>
                    </a:p>
                    <a:p>
                      <a:pPr algn="ctr"/>
                      <a:r>
                        <a:rPr lang="en-US" altLang="zh-CN" sz="1100" dirty="0" smtClean="0">
                          <a:solidFill>
                            <a:srgbClr val="FF0000"/>
                          </a:solidFill>
                        </a:rPr>
                        <a:t>R1-1608953</a:t>
                      </a:r>
                      <a:endParaRPr lang="zh-CN" altLang="en-US" sz="1100" dirty="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R1-1609041</a:t>
                      </a:r>
                      <a:endParaRPr lang="zh-CN" altLang="en-US" sz="1100" dirty="0" smtClean="0">
                        <a:solidFill>
                          <a:srgbClr val="FF0000"/>
                        </a:solidFill>
                      </a:endParaRPr>
                    </a:p>
                    <a:p>
                      <a:pPr algn="ctr"/>
                      <a:endParaRPr lang="zh-CN" altLang="en-US" sz="1100" dirty="0"/>
                    </a:p>
                  </a:txBody>
                  <a:tcPr anchor="ctr">
                    <a:solidFill>
                      <a:schemeClr val="accent6">
                        <a:lumMod val="40000"/>
                        <a:lumOff val="60000"/>
                      </a:schemeClr>
                    </a:solidFill>
                  </a:tcPr>
                </a:tc>
                <a:tc>
                  <a:txBody>
                    <a:bodyPr/>
                    <a:lstStyle/>
                    <a:p>
                      <a:pPr algn="ctr"/>
                      <a:r>
                        <a:rPr lang="en-US" altLang="zh-CN" sz="1100" dirty="0" smtClean="0"/>
                        <a:t>LSSA</a:t>
                      </a:r>
                      <a:endParaRPr lang="zh-CN" altLang="en-US" sz="1100" dirty="0"/>
                    </a:p>
                  </a:txBody>
                  <a:tcPr anchor="ctr">
                    <a:solidFill>
                      <a:schemeClr val="accent6">
                        <a:lumMod val="40000"/>
                        <a:lumOff val="60000"/>
                      </a:schemeClr>
                    </a:solidFill>
                  </a:tcPr>
                </a:tc>
                <a:tc>
                  <a:txBody>
                    <a:bodyPr/>
                    <a:lstStyle/>
                    <a:p>
                      <a:pPr algn="ctr"/>
                      <a:r>
                        <a:rPr lang="en-US" altLang="zh-CN" sz="1100" dirty="0" smtClean="0"/>
                        <a:t>LCRS</a:t>
                      </a:r>
                      <a:endParaRPr lang="zh-CN" altLang="en-US" sz="1100" dirty="0"/>
                    </a:p>
                  </a:txBody>
                  <a:tcPr anchor="ctr">
                    <a:solidFill>
                      <a:schemeClr val="accent6">
                        <a:lumMod val="40000"/>
                        <a:lumOff val="60000"/>
                      </a:schemeClr>
                    </a:solidFill>
                  </a:tcPr>
                </a:tc>
                <a:tc>
                  <a:txBody>
                    <a:bodyPr/>
                    <a:lstStyle/>
                    <a:p>
                      <a:pPr algn="ctr"/>
                      <a:r>
                        <a:rPr lang="en-US" altLang="zh-CN" sz="1100" dirty="0" smtClean="0">
                          <a:solidFill>
                            <a:srgbClr val="FF0000"/>
                          </a:solidFill>
                        </a:rPr>
                        <a:t>NB-</a:t>
                      </a:r>
                      <a:r>
                        <a:rPr lang="en-US" altLang="zh-CN" sz="1100" dirty="0" err="1" smtClean="0">
                          <a:solidFill>
                            <a:srgbClr val="FF0000"/>
                          </a:solidFill>
                        </a:rPr>
                        <a:t>IoT</a:t>
                      </a:r>
                      <a:r>
                        <a:rPr lang="en-US" altLang="zh-CN" sz="1100" dirty="0" smtClean="0">
                          <a:solidFill>
                            <a:srgbClr val="FF0000"/>
                          </a:solidFill>
                        </a:rPr>
                        <a:t> MU</a:t>
                      </a:r>
                    </a:p>
                    <a:p>
                      <a:pPr algn="ctr"/>
                      <a:r>
                        <a:rPr lang="en-US" altLang="zh-CN" sz="1100" dirty="0" smtClean="0">
                          <a:solidFill>
                            <a:srgbClr val="FF0000"/>
                          </a:solidFill>
                        </a:rPr>
                        <a:t>R1-1609613</a:t>
                      </a:r>
                    </a:p>
                    <a:p>
                      <a:pPr algn="ctr"/>
                      <a:r>
                        <a:rPr lang="en-US" altLang="zh-CN" sz="1100" dirty="0" smtClean="0">
                          <a:solidFill>
                            <a:srgbClr val="FF0000"/>
                          </a:solidFill>
                        </a:rPr>
                        <a:t>R1-167872</a:t>
                      </a:r>
                      <a:endParaRPr lang="zh-CN" altLang="en-US" sz="1100" dirty="0">
                        <a:solidFill>
                          <a:srgbClr val="FF0000"/>
                        </a:solidFill>
                      </a:endParaRPr>
                    </a:p>
                  </a:txBody>
                  <a:tcPr anchor="ctr">
                    <a:solidFill>
                      <a:schemeClr val="accent6">
                        <a:lumMod val="40000"/>
                        <a:lumOff val="60000"/>
                      </a:schemeClr>
                    </a:solidFill>
                  </a:tcPr>
                </a:tc>
                <a:extLst>
                  <a:ext uri="{0D108BD9-81ED-4DB2-BD59-A6C34878D82A}">
                    <a16:rowId xmlns="" xmlns:a16="http://schemas.microsoft.com/office/drawing/2014/main" val="10001"/>
                  </a:ext>
                </a:extLst>
              </a:tr>
              <a:tr h="413751">
                <a:tc vMerge="1">
                  <a:txBody>
                    <a:bodyPr/>
                    <a:lstStyle/>
                    <a:p>
                      <a:pPr algn="ctr"/>
                      <a:endParaRPr lang="zh-CN" altLang="en-US" sz="1100" dirty="0"/>
                    </a:p>
                  </a:txBody>
                  <a:tcPr anchor="ctr">
                    <a:solidFill>
                      <a:schemeClr val="accent6">
                        <a:lumMod val="40000"/>
                        <a:lumOff val="60000"/>
                      </a:schemeClr>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a:p>
                  </a:txBody>
                  <a:tcPr anchor="ctr">
                    <a:solidFill>
                      <a:schemeClr val="accent6">
                        <a:lumMod val="40000"/>
                        <a:lumOff val="60000"/>
                      </a:schemeClr>
                    </a:solidFill>
                  </a:tcPr>
                </a:tc>
                <a:tc>
                  <a:txBody>
                    <a:bodyPr/>
                    <a:lstStyle/>
                    <a:p>
                      <a:pPr algn="ctr"/>
                      <a:r>
                        <a:rPr lang="en-US" altLang="zh-CN" sz="1100" dirty="0" smtClean="0">
                          <a:solidFill>
                            <a:srgbClr val="FF0000"/>
                          </a:solidFill>
                        </a:rPr>
                        <a:t>MPA</a:t>
                      </a: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MPA</a:t>
                      </a:r>
                      <a:endParaRPr lang="zh-CN" altLang="en-US" sz="1100" dirty="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u="none" strike="noStrike" dirty="0" smtClean="0">
                          <a:solidFill>
                            <a:srgbClr val="FF0000"/>
                          </a:solidFill>
                          <a:effectLst/>
                          <a:latin typeface="Times New Roman" panose="02020603050405020304" pitchFamily="18" charset="0"/>
                          <a:ea typeface="宋体" panose="02010600030101010101" pitchFamily="2" charset="-122"/>
                        </a:rPr>
                        <a:t>MF-based SIC</a:t>
                      </a:r>
                      <a:endParaRPr lang="en-US" altLang="zh-CN" sz="1100" dirty="0" smtClean="0">
                        <a:solidFill>
                          <a:srgbClr val="FF0000"/>
                        </a:solidFill>
                        <a:latin typeface="+mn-lt"/>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100" b="0" i="0" u="none" strike="noStrike" dirty="0" smtClean="0">
                          <a:solidFill>
                            <a:srgbClr val="FF0000"/>
                          </a:solidFill>
                          <a:effectLst/>
                          <a:latin typeface="Times New Roman" panose="02020603050405020304" pitchFamily="18" charset="0"/>
                          <a:ea typeface="宋体" panose="02010600030101010101" pitchFamily="2" charset="-122"/>
                        </a:rPr>
                        <a:t>MF-based SIC</a:t>
                      </a:r>
                      <a:endParaRPr lang="en-US" altLang="zh-CN" sz="1100" dirty="0" smtClean="0">
                        <a:solidFill>
                          <a:srgbClr val="FF0000"/>
                        </a:solidFill>
                        <a:latin typeface="+mn-lt"/>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MMSE-IRC w/</a:t>
                      </a:r>
                      <a:r>
                        <a:rPr lang="en-US" altLang="zh-CN" sz="1100" baseline="0" dirty="0" smtClean="0">
                          <a:solidFill>
                            <a:srgbClr val="FF0000"/>
                          </a:solidFill>
                        </a:rPr>
                        <a:t> SIC</a:t>
                      </a: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Iterative</a:t>
                      </a:r>
                      <a:r>
                        <a:rPr lang="en-US" altLang="zh-CN" sz="1100" baseline="0" dirty="0" smtClean="0">
                          <a:solidFill>
                            <a:srgbClr val="FF0000"/>
                          </a:solidFill>
                        </a:rPr>
                        <a:t> Demapper</a:t>
                      </a: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MMSE- SIC</a:t>
                      </a: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MMSE-PIC</a:t>
                      </a: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SIC</a:t>
                      </a:r>
                      <a:endParaRPr lang="zh-CN" altLang="en-US" sz="1100" dirty="0">
                        <a:solidFill>
                          <a:srgbClr val="FF0000"/>
                        </a:solidFill>
                      </a:endParaRPr>
                    </a:p>
                  </a:txBody>
                  <a:tcPr anchor="ctr">
                    <a:solidFill>
                      <a:schemeClr val="accent6">
                        <a:lumMod val="40000"/>
                        <a:lumOff val="60000"/>
                      </a:schemeClr>
                    </a:solidFill>
                  </a:tcPr>
                </a:tc>
                <a:extLst>
                  <a:ext uri="{0D108BD9-81ED-4DB2-BD59-A6C34878D82A}">
                    <a16:rowId xmlns="" xmlns:a16="http://schemas.microsoft.com/office/drawing/2014/main" val="10017"/>
                  </a:ext>
                </a:extLst>
              </a:tr>
              <a:tr h="251439">
                <a:tc vMerge="1">
                  <a:txBody>
                    <a:bodyPr/>
                    <a:lstStyle/>
                    <a:p>
                      <a:pPr algn="ctr"/>
                      <a:endParaRPr lang="zh-CN" altLang="en-US" sz="1100" dirty="0"/>
                    </a:p>
                  </a:txBody>
                  <a:tcPr anchor="ctr">
                    <a:solidFill>
                      <a:schemeClr val="accent6">
                        <a:lumMod val="40000"/>
                        <a:lumOff val="60000"/>
                      </a:schemeClr>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a:p>
                  </a:txBody>
                  <a:tcPr anchor="ctr">
                    <a:solidFill>
                      <a:schemeClr val="accent6">
                        <a:lumMod val="40000"/>
                        <a:lumOff val="60000"/>
                      </a:schemeClr>
                    </a:solidFill>
                  </a:tcPr>
                </a:tc>
                <a:tc>
                  <a:txBody>
                    <a:bodyPr/>
                    <a:lstStyle/>
                    <a:p>
                      <a:pPr algn="ctr"/>
                      <a:r>
                        <a:rPr lang="en-US" altLang="zh-CN" sz="1100" dirty="0" smtClean="0">
                          <a:solidFill>
                            <a:srgbClr val="FF0000"/>
                          </a:solidFill>
                        </a:rPr>
                        <a:t>CRC excluded</a:t>
                      </a: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CRC excluded</a:t>
                      </a:r>
                      <a:endParaRPr lang="zh-CN" altLang="en-US" sz="1100" dirty="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CRC excluded</a:t>
                      </a:r>
                      <a:endParaRPr lang="zh-CN" altLang="en-US" sz="1100" dirty="0" smtClean="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CRC excluded</a:t>
                      </a:r>
                      <a:endParaRPr lang="zh-CN" altLang="en-US" sz="1100" dirty="0" smtClean="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CRC excluded</a:t>
                      </a:r>
                      <a:endParaRPr lang="zh-CN" altLang="en-US" sz="1100" dirty="0" smtClean="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CRC excluded</a:t>
                      </a:r>
                      <a:endParaRPr lang="zh-CN" altLang="en-US" sz="1100" dirty="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CRC excluded</a:t>
                      </a:r>
                      <a:endParaRPr lang="zh-CN" altLang="en-US" sz="1100" dirty="0" smtClean="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CRC excluded</a:t>
                      </a: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CRC excluded</a:t>
                      </a:r>
                      <a:endParaRPr lang="zh-CN" altLang="en-US" sz="1100" dirty="0">
                        <a:solidFill>
                          <a:srgbClr val="FF0000"/>
                        </a:solidFill>
                      </a:endParaRPr>
                    </a:p>
                  </a:txBody>
                  <a:tcPr anchor="ctr">
                    <a:solidFill>
                      <a:schemeClr val="accent6">
                        <a:lumMod val="40000"/>
                        <a:lumOff val="60000"/>
                      </a:schemeClr>
                    </a:solidFill>
                  </a:tcPr>
                </a:tc>
                <a:extLst>
                  <a:ext uri="{0D108BD9-81ED-4DB2-BD59-A6C34878D82A}">
                    <a16:rowId xmlns="" xmlns:a16="http://schemas.microsoft.com/office/drawing/2014/main" val="10018"/>
                  </a:ext>
                </a:extLst>
              </a:tr>
              <a:tr h="251439">
                <a:tc vMerge="1">
                  <a:txBody>
                    <a:bodyPr/>
                    <a:lstStyle/>
                    <a:p>
                      <a:pPr algn="ctr"/>
                      <a:endParaRPr lang="zh-CN" altLang="en-US" sz="1100" dirty="0"/>
                    </a:p>
                  </a:txBody>
                  <a:tcPr anchor="ctr">
                    <a:solidFill>
                      <a:schemeClr val="accent6">
                        <a:lumMod val="40000"/>
                        <a:lumOff val="60000"/>
                      </a:schemeClr>
                    </a:solidFill>
                  </a:tcP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smtClean="0">
                        <a:solidFill>
                          <a:srgbClr val="FF0000"/>
                        </a:solidFill>
                      </a:endParaRPr>
                    </a:p>
                  </a:txBody>
                  <a:tcPr anchor="ctr">
                    <a:solidFill>
                      <a:schemeClr val="accent6">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smtClean="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00B0F0"/>
                          </a:solidFill>
                        </a:rPr>
                        <a:t>MA signature random</a:t>
                      </a:r>
                      <a:endParaRPr lang="zh-CN" altLang="en-US" sz="1100" dirty="0">
                        <a:solidFill>
                          <a:srgbClr val="00B0F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c>
                  <a:txBody>
                    <a:bodyPr/>
                    <a:lstStyle/>
                    <a:p>
                      <a:pPr algn="ctr"/>
                      <a:r>
                        <a:rPr lang="en-US" altLang="zh-CN" sz="1100" dirty="0" smtClean="0">
                          <a:solidFill>
                            <a:srgbClr val="FF0000"/>
                          </a:solidFill>
                        </a:rPr>
                        <a:t>MA signature fixed</a:t>
                      </a:r>
                      <a:endParaRPr lang="zh-CN" altLang="en-US" sz="1100" dirty="0">
                        <a:solidFill>
                          <a:srgbClr val="FF0000"/>
                        </a:solidFill>
                      </a:endParaRPr>
                    </a:p>
                  </a:txBody>
                  <a:tcPr anchor="ctr">
                    <a:solidFill>
                      <a:schemeClr val="accent6">
                        <a:lumMod val="40000"/>
                        <a:lumOff val="60000"/>
                      </a:schemeClr>
                    </a:solidFill>
                  </a:tcPr>
                </a:tc>
                <a:tc>
                  <a:txBody>
                    <a:bodyPr/>
                    <a:lstStyle/>
                    <a:p>
                      <a:pPr algn="ctr"/>
                      <a:endParaRPr lang="zh-CN" altLang="en-US" sz="1100" dirty="0">
                        <a:solidFill>
                          <a:srgbClr val="FF0000"/>
                        </a:solidFill>
                      </a:endParaRPr>
                    </a:p>
                  </a:txBody>
                  <a:tcPr anchor="ctr">
                    <a:solidFill>
                      <a:schemeClr val="accent6">
                        <a:lumMod val="40000"/>
                        <a:lumOff val="60000"/>
                      </a:schemeClr>
                    </a:solidFill>
                  </a:tcPr>
                </a:tc>
              </a:tr>
              <a:tr h="251439">
                <a:tc>
                  <a:txBody>
                    <a:bodyPr/>
                    <a:lstStyle/>
                    <a:p>
                      <a:pPr algn="ctr"/>
                      <a:r>
                        <a:rPr lang="en-US" altLang="zh-CN" sz="1100" dirty="0" smtClean="0">
                          <a:solidFill>
                            <a:srgbClr val="FF0000"/>
                          </a:solidFill>
                        </a:rPr>
                        <a:t>2</a:t>
                      </a:r>
                      <a:endParaRPr lang="zh-CN" altLang="en-US" sz="1100" dirty="0">
                        <a:solidFill>
                          <a:srgbClr val="FF0000"/>
                        </a:solidFill>
                      </a:endParaRPr>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(0.2, 1.0]</a:t>
                      </a:r>
                      <a:endParaRPr lang="zh-CN" altLang="en-US" sz="1100" dirty="0">
                        <a:solidFill>
                          <a:srgbClr val="FF0000"/>
                        </a:solidFill>
                      </a:endParaRPr>
                    </a:p>
                  </a:txBody>
                  <a:tcPr anchor="ctr">
                    <a:noFill/>
                  </a:tcPr>
                </a:tc>
                <a:tc>
                  <a:txBody>
                    <a:bodyPr/>
                    <a:lstStyle/>
                    <a:p>
                      <a:pPr algn="ctr"/>
                      <a:endParaRPr lang="zh-CN" altLang="en-US" sz="1100" dirty="0">
                        <a:solidFill>
                          <a:srgbClr val="FF0000"/>
                        </a:solidFill>
                      </a:endParaRPr>
                    </a:p>
                  </a:txBody>
                  <a:tcPr anchor="ctr">
                    <a:noFill/>
                  </a:tcPr>
                </a:tc>
                <a:tc>
                  <a:txBody>
                    <a:bodyPr/>
                    <a:lstStyle/>
                    <a:p>
                      <a:pPr algn="ctr"/>
                      <a:endParaRPr lang="zh-CN" altLang="en-US" sz="1100" dirty="0">
                        <a:solidFill>
                          <a:srgbClr val="FF0000"/>
                        </a:solidFill>
                      </a:endParaRPr>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smtClean="0">
                        <a:solidFill>
                          <a:srgbClr val="FF0000"/>
                        </a:solidFill>
                      </a:endParaRPr>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100" dirty="0" smtClean="0">
                        <a:solidFill>
                          <a:srgbClr val="FF0000"/>
                        </a:solidFill>
                      </a:endParaRPr>
                    </a:p>
                  </a:txBody>
                  <a:tcPr anchor="ctr">
                    <a:noFill/>
                  </a:tcPr>
                </a:tc>
                <a:tc>
                  <a:txBody>
                    <a:bodyPr/>
                    <a:lstStyle/>
                    <a:p>
                      <a:pPr algn="ctr"/>
                      <a:endParaRPr lang="zh-CN" altLang="en-US" sz="1100" dirty="0">
                        <a:solidFill>
                          <a:srgbClr val="FF0000"/>
                        </a:solidFill>
                      </a:endParaRPr>
                    </a:p>
                  </a:txBody>
                  <a:tcPr anchor="ctr">
                    <a:noFill/>
                  </a:tcPr>
                </a:tc>
                <a:tc>
                  <a:txBody>
                    <a:bodyPr/>
                    <a:lstStyle/>
                    <a:p>
                      <a:pPr algn="ctr"/>
                      <a:endParaRPr lang="zh-CN" altLang="en-US" sz="1100" dirty="0">
                        <a:solidFill>
                          <a:srgbClr val="FF0000"/>
                        </a:solidFill>
                      </a:endParaRPr>
                    </a:p>
                  </a:txBody>
                  <a:tcPr anchor="ctr">
                    <a:noFill/>
                  </a:tcPr>
                </a:tc>
                <a:tc>
                  <a:txBody>
                    <a:bodyPr/>
                    <a:lstStyle/>
                    <a:p>
                      <a:pPr algn="ctr"/>
                      <a:endParaRPr lang="zh-CN" altLang="en-US" sz="1100" dirty="0">
                        <a:solidFill>
                          <a:srgbClr val="FF0000"/>
                        </a:solidFill>
                      </a:endParaRPr>
                    </a:p>
                  </a:txBody>
                  <a:tcPr anchor="ctr">
                    <a:noFill/>
                  </a:tcPr>
                </a:tc>
                <a:tc>
                  <a:txBody>
                    <a:bodyPr/>
                    <a:lstStyle/>
                    <a:p>
                      <a:pPr algn="ctr"/>
                      <a:endParaRPr lang="zh-CN" altLang="en-US" sz="1100" dirty="0">
                        <a:solidFill>
                          <a:srgbClr val="FF0000"/>
                        </a:solidFill>
                      </a:endParaRPr>
                    </a:p>
                  </a:txBody>
                  <a:tcPr anchor="ctr">
                    <a:noFill/>
                  </a:tcPr>
                </a:tc>
                <a:tc>
                  <a:txBody>
                    <a:bodyPr/>
                    <a:lstStyle/>
                    <a:p>
                      <a:pPr algn="ctr"/>
                      <a:endParaRPr lang="zh-CN" altLang="en-US" sz="1100" dirty="0">
                        <a:solidFill>
                          <a:srgbClr val="FF0000"/>
                        </a:solidFill>
                      </a:endParaRPr>
                    </a:p>
                  </a:txBody>
                  <a:tcPr anchor="ctr">
                    <a:noFill/>
                  </a:tcPr>
                </a:tc>
                <a:tc>
                  <a:txBody>
                    <a:bodyPr/>
                    <a:lstStyle/>
                    <a:p>
                      <a:pPr algn="ctr"/>
                      <a:endParaRPr lang="zh-CN" altLang="en-US" sz="1100" dirty="0">
                        <a:solidFill>
                          <a:srgbClr val="FF0000"/>
                        </a:solidFill>
                      </a:endParaRPr>
                    </a:p>
                  </a:txBody>
                  <a:tcPr anchor="ctr">
                    <a:noFill/>
                  </a:tcPr>
                </a:tc>
                <a:tc>
                  <a:txBody>
                    <a:bodyPr/>
                    <a:lstStyle/>
                    <a:p>
                      <a:pPr algn="ctr"/>
                      <a:endParaRPr lang="zh-CN" altLang="en-US" sz="1100" dirty="0">
                        <a:solidFill>
                          <a:srgbClr val="FF0000"/>
                        </a:solidFill>
                      </a:endParaRPr>
                    </a:p>
                  </a:txBody>
                  <a:tcPr anchor="ctr">
                    <a:noFill/>
                  </a:tcPr>
                </a:tc>
                <a:tc>
                  <a:txBody>
                    <a:bodyPr/>
                    <a:lstStyle/>
                    <a:p>
                      <a:pPr algn="ctr"/>
                      <a:r>
                        <a:rPr lang="en-US" altLang="zh-CN" sz="1100" dirty="0" smtClean="0">
                          <a:solidFill>
                            <a:srgbClr val="FF0000"/>
                          </a:solidFill>
                        </a:rPr>
                        <a:t>[0.1, 3.7)</a:t>
                      </a:r>
                      <a:endParaRPr lang="zh-CN" altLang="en-US" sz="1100" dirty="0">
                        <a:solidFill>
                          <a:srgbClr val="FF0000"/>
                        </a:solidFill>
                      </a:endParaRPr>
                    </a:p>
                  </a:txBody>
                  <a:tcPr anchor="ctr">
                    <a:noFill/>
                  </a:tcPr>
                </a:tc>
                <a:extLst>
                  <a:ext uri="{0D108BD9-81ED-4DB2-BD59-A6C34878D82A}">
                    <a16:rowId xmlns="" xmlns:a16="http://schemas.microsoft.com/office/drawing/2014/main" val="10019"/>
                  </a:ext>
                </a:extLst>
              </a:tr>
              <a:tr h="298512">
                <a:tc rowSpan="3">
                  <a:txBody>
                    <a:bodyPr/>
                    <a:lstStyle/>
                    <a:p>
                      <a:pPr algn="ctr"/>
                      <a:r>
                        <a:rPr lang="en-US" altLang="zh-CN" sz="1100" dirty="0" smtClean="0"/>
                        <a:t>4</a:t>
                      </a:r>
                      <a:endParaRPr lang="zh-CN" altLang="en-US" sz="1100" dirty="0"/>
                    </a:p>
                  </a:txBody>
                  <a:tcPr anchor="ctr"/>
                </a:tc>
                <a:tc>
                  <a:txBody>
                    <a:bodyPr/>
                    <a:lstStyle/>
                    <a:p>
                      <a:pPr algn="l"/>
                      <a:r>
                        <a:rPr lang="en-US" altLang="zh-CN" sz="1100" dirty="0" smtClean="0"/>
                        <a:t>[0.05,</a:t>
                      </a:r>
                      <a:r>
                        <a:rPr lang="en-US" altLang="zh-CN" sz="1100" baseline="0" dirty="0" smtClean="0"/>
                        <a:t> </a:t>
                      </a:r>
                      <a:r>
                        <a:rPr lang="en-US" altLang="zh-CN" sz="1100" dirty="0" smtClean="0"/>
                        <a:t>0.1]</a:t>
                      </a:r>
                      <a:endParaRPr lang="zh-CN" altLang="en-US" sz="1100" dirty="0"/>
                    </a:p>
                  </a:txBody>
                  <a:tcPr anchor="ctr"/>
                </a:tc>
                <a:tc>
                  <a:txBody>
                    <a:bodyPr/>
                    <a:lstStyle/>
                    <a:p>
                      <a:pPr algn="ctr"/>
                      <a:r>
                        <a:rPr lang="en-US" altLang="zh-CN" sz="1100" dirty="0" smtClean="0"/>
                        <a:t>[0.0, 0.8]</a:t>
                      </a:r>
                      <a:endParaRPr lang="zh-CN" altLang="en-US" sz="1100" dirty="0"/>
                    </a:p>
                  </a:txBody>
                  <a:tcPr anchor="ctr"/>
                </a:tc>
                <a:tc>
                  <a:txBody>
                    <a:bodyPr/>
                    <a:lstStyle/>
                    <a:p>
                      <a:pPr algn="ctr"/>
                      <a:r>
                        <a:rPr lang="en-US" altLang="zh-CN" sz="1100" dirty="0" smtClean="0">
                          <a:solidFill>
                            <a:srgbClr val="FF0000"/>
                          </a:solidFill>
                        </a:rPr>
                        <a:t>0.7 [SE</a:t>
                      </a:r>
                      <a:r>
                        <a:rPr lang="en-US" altLang="zh-CN" sz="1100" baseline="0" dirty="0" smtClean="0">
                          <a:solidFill>
                            <a:srgbClr val="FF0000"/>
                          </a:solidFill>
                        </a:rPr>
                        <a:t> = 0.083</a:t>
                      </a:r>
                      <a:r>
                        <a:rPr lang="en-US" altLang="zh-CN" sz="1100" dirty="0" smtClean="0">
                          <a:solidFill>
                            <a:srgbClr val="FF0000"/>
                          </a:solidFill>
                        </a:rPr>
                        <a:t>]</a:t>
                      </a: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0.7</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extLst>
                  <a:ext uri="{0D108BD9-81ED-4DB2-BD59-A6C34878D82A}">
                    <a16:rowId xmlns="" xmlns:a16="http://schemas.microsoft.com/office/drawing/2014/main" val="10002"/>
                  </a:ext>
                </a:extLst>
              </a:tr>
              <a:tr h="298511">
                <a:tc vMerge="1">
                  <a:txBody>
                    <a:bodyPr/>
                    <a:lstStyle/>
                    <a:p>
                      <a:endParaRPr lang="zh-CN" altLang="en-US"/>
                    </a:p>
                  </a:txBody>
                  <a:tcPr/>
                </a:tc>
                <a:tc>
                  <a:txBody>
                    <a:bodyPr/>
                    <a:lstStyle/>
                    <a:p>
                      <a:pPr algn="l"/>
                      <a:r>
                        <a:rPr lang="en-US" altLang="zh-CN" sz="1100" dirty="0" smtClean="0"/>
                        <a:t>(0.1,</a:t>
                      </a:r>
                      <a:r>
                        <a:rPr lang="en-US" altLang="zh-CN" sz="1100" baseline="0" dirty="0" smtClean="0"/>
                        <a:t> </a:t>
                      </a:r>
                      <a:r>
                        <a:rPr lang="en-US" altLang="zh-CN" sz="1100" dirty="0" smtClean="0"/>
                        <a:t>0.2]</a:t>
                      </a:r>
                      <a:endParaRPr lang="zh-CN" altLang="en-US" sz="1100" dirty="0"/>
                    </a:p>
                  </a:txBody>
                  <a:tcPr anchor="ctr"/>
                </a:tc>
                <a:tc>
                  <a:txBody>
                    <a:bodyPr/>
                    <a:lstStyle/>
                    <a:p>
                      <a:pPr algn="ctr"/>
                      <a:r>
                        <a:rPr lang="en-US" altLang="zh-CN" sz="1100" dirty="0" smtClean="0"/>
                        <a:t>[1.3, 1.8]</a:t>
                      </a:r>
                      <a:endParaRPr lang="zh-CN" alt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0.8[</a:t>
                      </a:r>
                      <a:r>
                        <a:rPr lang="en-US" altLang="zh-CN" sz="1100" baseline="0" dirty="0" smtClean="0">
                          <a:solidFill>
                            <a:srgbClr val="FF0000"/>
                          </a:solidFill>
                        </a:rPr>
                        <a:t> SE =0.125</a:t>
                      </a:r>
                      <a:r>
                        <a:rPr lang="en-US" altLang="zh-CN" sz="1100" dirty="0" smtClean="0">
                          <a:solidFill>
                            <a:srgbClr val="FF0000"/>
                          </a:solidFill>
                        </a:rPr>
                        <a:t>]</a:t>
                      </a:r>
                      <a:endParaRPr lang="zh-CN" altLang="en-US" sz="1100" dirty="0" smtClean="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extLst>
                  <a:ext uri="{0D108BD9-81ED-4DB2-BD59-A6C34878D82A}">
                    <a16:rowId xmlns="" xmlns:a16="http://schemas.microsoft.com/office/drawing/2014/main" val="10003"/>
                  </a:ext>
                </a:extLst>
              </a:tr>
              <a:tr h="298512">
                <a:tc vMerge="1">
                  <a:txBody>
                    <a:bodyPr/>
                    <a:lstStyle/>
                    <a:p>
                      <a:endParaRPr lang="zh-CN" altLang="en-US"/>
                    </a:p>
                  </a:txBody>
                  <a:tcPr/>
                </a:tc>
                <a:tc>
                  <a:txBody>
                    <a:bodyPr/>
                    <a:lstStyle/>
                    <a:p>
                      <a:pPr algn="l"/>
                      <a:r>
                        <a:rPr lang="en-US" altLang="zh-CN" sz="1100" dirty="0" smtClean="0"/>
                        <a:t>(0.2,</a:t>
                      </a:r>
                      <a:r>
                        <a:rPr lang="en-US" altLang="zh-CN" sz="1100" baseline="0" dirty="0" smtClean="0"/>
                        <a:t> 1.0]</a:t>
                      </a:r>
                      <a:endParaRPr lang="zh-CN" altLang="en-US" sz="1100" dirty="0"/>
                    </a:p>
                  </a:txBody>
                  <a:tcPr anchor="ctr"/>
                </a:tc>
                <a:tc>
                  <a:txBody>
                    <a:bodyPr/>
                    <a:lstStyle/>
                    <a:p>
                      <a:pPr algn="ctr"/>
                      <a:r>
                        <a:rPr lang="en-US" altLang="zh-CN" sz="1100" dirty="0" smtClean="0"/>
                        <a:t>[1.9, 2.5]</a:t>
                      </a:r>
                      <a:endParaRPr lang="zh-CN" altLang="en-US" sz="1100" dirty="0"/>
                    </a:p>
                  </a:txBody>
                  <a:tcPr anchor="ctr"/>
                </a:tc>
                <a:tc>
                  <a:txBody>
                    <a:bodyPr/>
                    <a:lstStyle/>
                    <a:p>
                      <a:pPr algn="ctr"/>
                      <a:r>
                        <a:rPr lang="en-US" altLang="zh-CN" sz="1100" dirty="0" smtClean="0">
                          <a:solidFill>
                            <a:srgbClr val="FF0000"/>
                          </a:solidFill>
                        </a:rPr>
                        <a:t>1.1[SE = 0.375]</a:t>
                      </a: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1.7</a:t>
                      </a:r>
                      <a:endParaRPr lang="zh-CN" altLang="en-US" sz="1100" dirty="0"/>
                    </a:p>
                  </a:txBody>
                  <a:tcPr anchor="ctr"/>
                </a:tc>
                <a:tc>
                  <a:txBody>
                    <a:bodyPr/>
                    <a:lstStyle/>
                    <a:p>
                      <a:pPr algn="ctr"/>
                      <a:r>
                        <a:rPr lang="en-US" altLang="zh-CN" sz="1100" dirty="0" smtClean="0"/>
                        <a:t>[0.9, 6.5]</a:t>
                      </a:r>
                      <a:endParaRPr lang="zh-CN" altLang="en-US" sz="1100" dirty="0"/>
                    </a:p>
                  </a:txBody>
                  <a:tcPr anchor="ctr"/>
                </a:tc>
                <a:tc>
                  <a:txBody>
                    <a:bodyPr/>
                    <a:lstStyle/>
                    <a:p>
                      <a:pPr algn="ctr"/>
                      <a:r>
                        <a:rPr lang="en-US" altLang="zh-CN" sz="1100" dirty="0" smtClean="0">
                          <a:solidFill>
                            <a:srgbClr val="FF0000"/>
                          </a:solidFill>
                        </a:rPr>
                        <a:t>[0, 0.1]</a:t>
                      </a: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[0.5, 2.2]</a:t>
                      </a:r>
                      <a:endParaRPr lang="zh-CN" altLang="en-US" sz="1100" dirty="0" smtClean="0">
                        <a:solidFill>
                          <a:srgbClr val="FF0000"/>
                        </a:solidFill>
                      </a:endParaRPr>
                    </a:p>
                  </a:txBody>
                  <a:tcPr anchor="ctr"/>
                </a:tc>
                <a:tc>
                  <a:txBody>
                    <a:bodyPr/>
                    <a:lstStyle/>
                    <a:p>
                      <a:pPr algn="ctr"/>
                      <a:endParaRPr lang="zh-CN" altLang="en-US" sz="1100" dirty="0"/>
                    </a:p>
                  </a:txBody>
                  <a:tcPr anchor="ctr"/>
                </a:tc>
                <a:extLst>
                  <a:ext uri="{0D108BD9-81ED-4DB2-BD59-A6C34878D82A}">
                    <a16:rowId xmlns="" xmlns:a16="http://schemas.microsoft.com/office/drawing/2014/main" val="10004"/>
                  </a:ext>
                </a:extLst>
              </a:tr>
              <a:tr h="298512">
                <a:tc rowSpan="3">
                  <a:txBody>
                    <a:bodyPr/>
                    <a:lstStyle/>
                    <a:p>
                      <a:pPr algn="ctr"/>
                      <a:r>
                        <a:rPr lang="en-US" altLang="zh-CN" sz="1100" dirty="0" smtClean="0"/>
                        <a:t>6</a:t>
                      </a:r>
                      <a:endParaRPr lang="zh-CN" altLang="en-US" sz="1100" dirty="0"/>
                    </a:p>
                  </a:txBody>
                  <a:tcPr anchor="ctr"/>
                </a:tc>
                <a:tc>
                  <a:txBody>
                    <a:bodyPr/>
                    <a:lstStyle/>
                    <a:p>
                      <a:pPr algn="l"/>
                      <a:r>
                        <a:rPr lang="en-US" altLang="zh-CN" sz="1100" dirty="0" smtClean="0"/>
                        <a:t>[0.05,</a:t>
                      </a:r>
                      <a:r>
                        <a:rPr lang="en-US" altLang="zh-CN" sz="1100" baseline="0" dirty="0" smtClean="0"/>
                        <a:t> </a:t>
                      </a:r>
                      <a:r>
                        <a:rPr lang="en-US" altLang="zh-CN" sz="1100" dirty="0" smtClean="0"/>
                        <a:t>0.1]</a:t>
                      </a:r>
                      <a:endParaRPr lang="zh-CN" altLang="en-US" sz="1100" dirty="0"/>
                    </a:p>
                  </a:txBody>
                  <a:tcPr anchor="ctr"/>
                </a:tc>
                <a:tc>
                  <a:txBody>
                    <a:bodyPr/>
                    <a:lstStyle/>
                    <a:p>
                      <a:pPr algn="ctr"/>
                      <a:r>
                        <a:rPr lang="en-US" altLang="zh-CN" sz="1100" dirty="0" smtClean="0"/>
                        <a:t>[0.1, 1.5]</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0.7</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0.8</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extLst>
                  <a:ext uri="{0D108BD9-81ED-4DB2-BD59-A6C34878D82A}">
                    <a16:rowId xmlns="" xmlns:a16="http://schemas.microsoft.com/office/drawing/2014/main" val="10005"/>
                  </a:ext>
                </a:extLst>
              </a:tr>
              <a:tr h="298511">
                <a:tc vMerge="1">
                  <a:txBody>
                    <a:bodyPr/>
                    <a:lstStyle/>
                    <a:p>
                      <a:endParaRPr lang="zh-CN" altLang="en-US"/>
                    </a:p>
                  </a:txBody>
                  <a:tcPr/>
                </a:tc>
                <a:tc>
                  <a:txBody>
                    <a:bodyPr/>
                    <a:lstStyle/>
                    <a:p>
                      <a:pPr algn="l"/>
                      <a:r>
                        <a:rPr lang="en-US" altLang="zh-CN" sz="1100" dirty="0" smtClean="0"/>
                        <a:t>(0.1,</a:t>
                      </a:r>
                      <a:r>
                        <a:rPr lang="en-US" altLang="zh-CN" sz="1100" baseline="0" dirty="0" smtClean="0"/>
                        <a:t> </a:t>
                      </a:r>
                      <a:r>
                        <a:rPr lang="en-US" altLang="zh-CN" sz="1100" dirty="0" smtClean="0"/>
                        <a:t>0.2]</a:t>
                      </a:r>
                      <a:endParaRPr lang="zh-CN" altLang="en-US" sz="1100" dirty="0"/>
                    </a:p>
                  </a:txBody>
                  <a:tcPr anchor="ctr"/>
                </a:tc>
                <a:tc>
                  <a:txBody>
                    <a:bodyPr/>
                    <a:lstStyle/>
                    <a:p>
                      <a:pPr algn="ctr"/>
                      <a:r>
                        <a:rPr lang="en-US" altLang="zh-CN" sz="1100" dirty="0" smtClean="0"/>
                        <a:t>[2.5, 2.7]</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solidFill>
                          <a:schemeClr val="tx1"/>
                        </a:solidFill>
                      </a:endParaRPr>
                    </a:p>
                  </a:txBody>
                  <a:tcPr anchor="ctr"/>
                </a:tc>
                <a:tc>
                  <a:txBody>
                    <a:bodyPr/>
                    <a:lstStyle/>
                    <a:p>
                      <a:pPr algn="ctr"/>
                      <a:r>
                        <a:rPr lang="en-US" altLang="zh-CN" sz="1100" dirty="0" smtClean="0">
                          <a:solidFill>
                            <a:schemeClr val="tx1"/>
                          </a:solidFill>
                        </a:rPr>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solidFill>
                            <a:srgbClr val="FF0000"/>
                          </a:solidFill>
                        </a:rPr>
                        <a:t>1.6</a:t>
                      </a: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extLst>
                  <a:ext uri="{0D108BD9-81ED-4DB2-BD59-A6C34878D82A}">
                    <a16:rowId xmlns="" xmlns:a16="http://schemas.microsoft.com/office/drawing/2014/main" val="10006"/>
                  </a:ext>
                </a:extLst>
              </a:tr>
              <a:tr h="298512">
                <a:tc vMerge="1">
                  <a:txBody>
                    <a:bodyPr/>
                    <a:lstStyle/>
                    <a:p>
                      <a:endParaRPr lang="zh-CN" altLang="en-US"/>
                    </a:p>
                  </a:txBody>
                  <a:tcPr/>
                </a:tc>
                <a:tc>
                  <a:txBody>
                    <a:bodyPr/>
                    <a:lstStyle/>
                    <a:p>
                      <a:pPr algn="l"/>
                      <a:r>
                        <a:rPr lang="en-US" altLang="zh-CN" sz="1100" dirty="0" smtClean="0"/>
                        <a:t>(0.2,</a:t>
                      </a:r>
                      <a:r>
                        <a:rPr lang="en-US" altLang="zh-CN" sz="1100" baseline="0" dirty="0" smtClean="0"/>
                        <a:t> 1.0]</a:t>
                      </a:r>
                      <a:endParaRPr lang="zh-CN" altLang="en-US" sz="1100" dirty="0"/>
                    </a:p>
                  </a:txBody>
                  <a:tcPr anchor="ctr"/>
                </a:tc>
                <a:tc>
                  <a:txBody>
                    <a:bodyPr/>
                    <a:lstStyle/>
                    <a:p>
                      <a:pPr algn="ctr"/>
                      <a:r>
                        <a:rPr lang="en-US" altLang="zh-CN" sz="1100" dirty="0" smtClean="0"/>
                        <a:t>[3.3, 4.9]</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[0.9, </a:t>
                      </a:r>
                      <a:r>
                        <a:rPr lang="en-US" altLang="zh-CN" sz="1100" dirty="0" smtClean="0">
                          <a:solidFill>
                            <a:schemeClr val="tx1"/>
                          </a:solidFill>
                        </a:rPr>
                        <a:t>1.8]</a:t>
                      </a:r>
                      <a:endParaRPr lang="zh-CN" altLang="en-US" sz="1100" dirty="0">
                        <a:solidFill>
                          <a:schemeClr val="tx1"/>
                        </a:solidFill>
                      </a:endParaRPr>
                    </a:p>
                  </a:txBody>
                  <a:tcPr anchor="ctr"/>
                </a:tc>
                <a:tc>
                  <a:txBody>
                    <a:bodyPr/>
                    <a:lstStyle/>
                    <a:p>
                      <a:pPr algn="ctr"/>
                      <a:r>
                        <a:rPr lang="en-US" altLang="zh-CN" sz="1100" dirty="0" smtClean="0">
                          <a:solidFill>
                            <a:schemeClr val="tx1"/>
                          </a:solidFill>
                        </a:rPr>
                        <a:t>[0.7</a:t>
                      </a:r>
                      <a:r>
                        <a:rPr lang="en-US" altLang="zh-CN" sz="1100" dirty="0" smtClean="0"/>
                        <a:t>, 2.0]</a:t>
                      </a:r>
                      <a:endParaRPr lang="zh-CN" altLang="en-US" sz="1100" dirty="0"/>
                    </a:p>
                  </a:txBody>
                  <a:tcPr anchor="ctr"/>
                </a:tc>
                <a:tc>
                  <a:txBody>
                    <a:bodyPr/>
                    <a:lstStyle/>
                    <a:p>
                      <a:pPr algn="ctr"/>
                      <a:r>
                        <a:rPr lang="en-US" altLang="zh-CN" sz="1100" dirty="0" smtClean="0"/>
                        <a:t>1.0</a:t>
                      </a:r>
                      <a:endParaRPr lang="zh-CN" altLang="en-US" sz="1100" dirty="0"/>
                    </a:p>
                  </a:txBody>
                  <a:tcPr anchor="ctr"/>
                </a:tc>
                <a:tc>
                  <a:txBody>
                    <a:bodyPr/>
                    <a:lstStyle/>
                    <a:p>
                      <a:pPr algn="ctr"/>
                      <a:r>
                        <a:rPr lang="en-US" altLang="zh-CN" sz="1100" dirty="0" smtClean="0"/>
                        <a:t>2.8</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rgbClr val="FF0000"/>
                          </a:solidFill>
                        </a:rPr>
                        <a:t>[0.8,1]</a:t>
                      </a:r>
                      <a:endParaRPr lang="zh-CN" altLang="en-US" sz="1100" dirty="0">
                        <a:solidFill>
                          <a:srgbClr val="FF0000"/>
                        </a:solidFill>
                      </a:endParaRPr>
                    </a:p>
                  </a:txBody>
                  <a:tcPr anchor="ctr"/>
                </a:tc>
                <a:tc>
                  <a:txBody>
                    <a:bodyPr/>
                    <a:lstStyle/>
                    <a:p>
                      <a:pPr algn="ctr"/>
                      <a:r>
                        <a:rPr lang="en-US" altLang="zh-CN" sz="1100" dirty="0" smtClean="0">
                          <a:solidFill>
                            <a:srgbClr val="FF0000"/>
                          </a:solidFill>
                        </a:rPr>
                        <a:t>2.5</a:t>
                      </a: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extLst>
                  <a:ext uri="{0D108BD9-81ED-4DB2-BD59-A6C34878D82A}">
                    <a16:rowId xmlns="" xmlns:a16="http://schemas.microsoft.com/office/drawing/2014/main" val="10007"/>
                  </a:ext>
                </a:extLst>
              </a:tr>
              <a:tr h="298512">
                <a:tc rowSpan="3">
                  <a:txBody>
                    <a:bodyPr/>
                    <a:lstStyle/>
                    <a:p>
                      <a:pPr algn="ctr"/>
                      <a:r>
                        <a:rPr lang="en-US" altLang="zh-CN" sz="1100" dirty="0" smtClean="0"/>
                        <a:t>8</a:t>
                      </a:r>
                      <a:endParaRPr lang="zh-CN" altLang="en-US" sz="1100" dirty="0"/>
                    </a:p>
                  </a:txBody>
                  <a:tcPr anchor="ctr"/>
                </a:tc>
                <a:tc>
                  <a:txBody>
                    <a:bodyPr/>
                    <a:lstStyle/>
                    <a:p>
                      <a:pPr algn="l"/>
                      <a:r>
                        <a:rPr lang="en-US" altLang="zh-CN" sz="1100" dirty="0" smtClean="0"/>
                        <a:t>[0.05,</a:t>
                      </a:r>
                      <a:r>
                        <a:rPr lang="en-US" altLang="zh-CN" sz="1100" baseline="0" dirty="0" smtClean="0"/>
                        <a:t> </a:t>
                      </a:r>
                      <a:r>
                        <a:rPr lang="en-US" altLang="zh-CN" sz="1100" dirty="0" smtClean="0"/>
                        <a:t>0.1]</a:t>
                      </a:r>
                      <a:endParaRPr lang="zh-CN" altLang="en-US" sz="1100" dirty="0"/>
                    </a:p>
                  </a:txBody>
                  <a:tcPr anchor="ctr"/>
                </a:tc>
                <a:tc>
                  <a:txBody>
                    <a:bodyPr/>
                    <a:lstStyle/>
                    <a:p>
                      <a:pPr algn="ctr"/>
                      <a:r>
                        <a:rPr lang="en-US" altLang="zh-CN" sz="1100" dirty="0" smtClean="0"/>
                        <a:t>[0.6, 2.6]</a:t>
                      </a:r>
                      <a:endParaRPr lang="zh-CN" altLang="en-US" sz="1100" dirty="0"/>
                    </a:p>
                  </a:txBody>
                  <a:tcPr anchor="ctr"/>
                </a:tc>
                <a:tc>
                  <a:txBody>
                    <a:bodyPr/>
                    <a:lstStyle/>
                    <a:p>
                      <a:pPr algn="ctr"/>
                      <a:r>
                        <a:rPr lang="en-US" altLang="zh-CN" sz="1100" dirty="0" smtClean="0">
                          <a:solidFill>
                            <a:srgbClr val="FF0000"/>
                          </a:solidFill>
                        </a:rPr>
                        <a:t>0.5 [SE</a:t>
                      </a:r>
                      <a:r>
                        <a:rPr lang="en-US" altLang="zh-CN" sz="1100" baseline="0" dirty="0" smtClean="0">
                          <a:solidFill>
                            <a:srgbClr val="FF0000"/>
                          </a:solidFill>
                        </a:rPr>
                        <a:t> = 0.083</a:t>
                      </a:r>
                      <a:r>
                        <a:rPr lang="en-US" altLang="zh-CN" sz="1100" dirty="0" smtClean="0">
                          <a:solidFill>
                            <a:srgbClr val="FF0000"/>
                          </a:solidFill>
                        </a:rPr>
                        <a:t>]</a:t>
                      </a: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0.6</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0.9</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extLst>
                  <a:ext uri="{0D108BD9-81ED-4DB2-BD59-A6C34878D82A}">
                    <a16:rowId xmlns="" xmlns:a16="http://schemas.microsoft.com/office/drawing/2014/main" val="10008"/>
                  </a:ext>
                </a:extLst>
              </a:tr>
              <a:tr h="298511">
                <a:tc vMerge="1">
                  <a:txBody>
                    <a:bodyPr/>
                    <a:lstStyle/>
                    <a:p>
                      <a:endParaRPr lang="zh-CN" altLang="en-US"/>
                    </a:p>
                  </a:txBody>
                  <a:tcPr/>
                </a:tc>
                <a:tc>
                  <a:txBody>
                    <a:bodyPr/>
                    <a:lstStyle/>
                    <a:p>
                      <a:pPr algn="l"/>
                      <a:r>
                        <a:rPr lang="en-US" altLang="zh-CN" sz="1100" dirty="0" smtClean="0"/>
                        <a:t>(0.1,</a:t>
                      </a:r>
                      <a:r>
                        <a:rPr lang="en-US" altLang="zh-CN" sz="1100" baseline="0" dirty="0" smtClean="0"/>
                        <a:t> </a:t>
                      </a:r>
                      <a:r>
                        <a:rPr lang="en-US" altLang="zh-CN" sz="1100" dirty="0" smtClean="0"/>
                        <a:t>0.2]</a:t>
                      </a:r>
                      <a:endParaRPr lang="zh-CN" altLang="en-US" sz="1100" dirty="0"/>
                    </a:p>
                  </a:txBody>
                  <a:tcPr anchor="ctr"/>
                </a:tc>
                <a:tc>
                  <a:txBody>
                    <a:bodyPr/>
                    <a:lstStyle/>
                    <a:p>
                      <a:pPr algn="ctr"/>
                      <a:r>
                        <a:rPr lang="en-US" altLang="zh-CN" sz="1100" dirty="0" smtClean="0"/>
                        <a:t>[3.4, 4.7]</a:t>
                      </a:r>
                      <a:endParaRPr lang="zh-CN" altLang="en-US" sz="1100" dirty="0"/>
                    </a:p>
                  </a:txBody>
                  <a:tcPr anchor="ctr"/>
                </a:tc>
                <a:tc>
                  <a:txBody>
                    <a:bodyPr/>
                    <a:lstStyle/>
                    <a:p>
                      <a:pPr algn="ctr"/>
                      <a:r>
                        <a:rPr lang="en-US" altLang="zh-CN" sz="1100" dirty="0" smtClean="0">
                          <a:solidFill>
                            <a:srgbClr val="FF0000"/>
                          </a:solidFill>
                        </a:rPr>
                        <a:t>1.1 [</a:t>
                      </a:r>
                      <a:r>
                        <a:rPr lang="en-US" altLang="zh-CN" sz="1100" baseline="0" dirty="0" smtClean="0">
                          <a:solidFill>
                            <a:srgbClr val="FF0000"/>
                          </a:solidFill>
                        </a:rPr>
                        <a:t> SE =0.125</a:t>
                      </a:r>
                      <a:r>
                        <a:rPr lang="en-US" altLang="zh-CN" sz="1100" dirty="0" smtClean="0">
                          <a:solidFill>
                            <a:srgbClr val="FF0000"/>
                          </a:solidFill>
                        </a:rPr>
                        <a:t>]</a:t>
                      </a:r>
                      <a:endParaRPr lang="zh-CN" altLang="en-US" sz="1100" dirty="0">
                        <a:solidFill>
                          <a:srgbClr val="FF0000"/>
                        </a:solidFill>
                      </a:endParaRPr>
                    </a:p>
                  </a:txBody>
                  <a:tcPr anchor="ctr"/>
                </a:tc>
                <a:tc>
                  <a:txBody>
                    <a:bodyPr/>
                    <a:lstStyle/>
                    <a:p>
                      <a:pPr algn="ctr"/>
                      <a:r>
                        <a:rPr lang="en-US" altLang="zh-CN" sz="1100" dirty="0" smtClean="0">
                          <a:solidFill>
                            <a:schemeClr val="tx1"/>
                          </a:solidFill>
                        </a:rPr>
                        <a:t>[</a:t>
                      </a:r>
                      <a:r>
                        <a:rPr lang="en-US" altLang="zh-CN" sz="1100" dirty="0" smtClean="0">
                          <a:solidFill>
                            <a:srgbClr val="FF0000"/>
                          </a:solidFill>
                        </a:rPr>
                        <a:t>0.8, </a:t>
                      </a:r>
                      <a:r>
                        <a:rPr lang="en-US" altLang="zh-CN" sz="1100" dirty="0" smtClean="0">
                          <a:solidFill>
                            <a:schemeClr val="tx1"/>
                          </a:solidFill>
                        </a:rPr>
                        <a:t>2.0]</a:t>
                      </a:r>
                      <a:endParaRPr lang="zh-CN" altLang="en-US" sz="1100" dirty="0">
                        <a:solidFill>
                          <a:schemeClr val="tx1"/>
                        </a:solidFill>
                      </a:endParaRPr>
                    </a:p>
                  </a:txBody>
                  <a:tcPr anchor="ctr"/>
                </a:tc>
                <a:tc>
                  <a:txBody>
                    <a:bodyPr/>
                    <a:lstStyle/>
                    <a:p>
                      <a:pPr algn="ctr"/>
                      <a:r>
                        <a:rPr lang="en-US" altLang="zh-CN" sz="1100" dirty="0" smtClean="0"/>
                        <a:t>[0.8, 2.2]</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3.1</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extLst>
                  <a:ext uri="{0D108BD9-81ED-4DB2-BD59-A6C34878D82A}">
                    <a16:rowId xmlns="" xmlns:a16="http://schemas.microsoft.com/office/drawing/2014/main" val="10009"/>
                  </a:ext>
                </a:extLst>
              </a:tr>
              <a:tr h="298512">
                <a:tc vMerge="1">
                  <a:txBody>
                    <a:bodyPr/>
                    <a:lstStyle/>
                    <a:p>
                      <a:endParaRPr lang="zh-CN" altLang="en-US"/>
                    </a:p>
                  </a:txBody>
                  <a:tcPr/>
                </a:tc>
                <a:tc>
                  <a:txBody>
                    <a:bodyPr/>
                    <a:lstStyle/>
                    <a:p>
                      <a:pPr algn="l"/>
                      <a:r>
                        <a:rPr lang="en-US" altLang="zh-CN" sz="1100" dirty="0" smtClean="0"/>
                        <a:t>(0.2,</a:t>
                      </a:r>
                      <a:r>
                        <a:rPr lang="en-US" altLang="zh-CN" sz="1100" baseline="0" dirty="0" smtClean="0"/>
                        <a:t> 1.0]</a:t>
                      </a:r>
                      <a:endParaRPr lang="zh-CN" altLang="en-US" sz="1100" dirty="0"/>
                    </a:p>
                  </a:txBody>
                  <a:tcPr anchor="ctr"/>
                </a:tc>
                <a:tc>
                  <a:txBody>
                    <a:bodyPr/>
                    <a:lstStyle/>
                    <a:p>
                      <a:pPr algn="ctr"/>
                      <a:r>
                        <a:rPr lang="en-US" altLang="zh-CN" sz="1100" dirty="0" smtClean="0"/>
                        <a:t>[3.4, 7.0]</a:t>
                      </a:r>
                      <a:endParaRPr lang="zh-CN" alt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4.4 [SE = 0.375]</a:t>
                      </a:r>
                      <a:endParaRPr lang="zh-CN" altLang="en-US" sz="1100" dirty="0" smtClean="0">
                        <a:solidFill>
                          <a:srgbClr val="FF0000"/>
                        </a:solidFill>
                      </a:endParaRPr>
                    </a:p>
                  </a:txBody>
                  <a:tcPr anchor="ctr"/>
                </a:tc>
                <a:tc>
                  <a:txBody>
                    <a:bodyPr/>
                    <a:lstStyle/>
                    <a:p>
                      <a:pPr algn="ctr"/>
                      <a:r>
                        <a:rPr lang="en-US" altLang="zh-CN" sz="1100" dirty="0" smtClean="0"/>
                        <a:t>[0.7, 2.2]</a:t>
                      </a:r>
                      <a:endParaRPr lang="zh-CN" altLang="en-US" sz="1100" dirty="0"/>
                    </a:p>
                  </a:txBody>
                  <a:tcPr anchor="ctr"/>
                </a:tc>
                <a:tc>
                  <a:txBody>
                    <a:bodyPr/>
                    <a:lstStyle/>
                    <a:p>
                      <a:pPr algn="ctr"/>
                      <a:r>
                        <a:rPr lang="en-US" altLang="zh-CN" sz="1100" dirty="0" smtClean="0"/>
                        <a:t>[0.6, 2.1]</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3.6</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rgbClr val="FF0000"/>
                          </a:solidFill>
                        </a:rPr>
                        <a:t>[2.3,2.5]</a:t>
                      </a: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extLst>
                  <a:ext uri="{0D108BD9-81ED-4DB2-BD59-A6C34878D82A}">
                    <a16:rowId xmlns="" xmlns:a16="http://schemas.microsoft.com/office/drawing/2014/main" val="10010"/>
                  </a:ext>
                </a:extLst>
              </a:tr>
              <a:tr h="298512">
                <a:tc rowSpan="3">
                  <a:txBody>
                    <a:bodyPr/>
                    <a:lstStyle/>
                    <a:p>
                      <a:pPr algn="ctr"/>
                      <a:r>
                        <a:rPr lang="en-US" altLang="zh-CN" sz="1100" dirty="0" smtClean="0"/>
                        <a:t>12</a:t>
                      </a:r>
                      <a:endParaRPr lang="zh-CN" altLang="en-US" sz="1100" dirty="0"/>
                    </a:p>
                  </a:txBody>
                  <a:tcPr anchor="ctr"/>
                </a:tc>
                <a:tc>
                  <a:txBody>
                    <a:bodyPr/>
                    <a:lstStyle/>
                    <a:p>
                      <a:pPr algn="l"/>
                      <a:r>
                        <a:rPr lang="en-US" altLang="zh-CN" sz="1100" dirty="0" smtClean="0"/>
                        <a:t>[0.05,</a:t>
                      </a:r>
                      <a:r>
                        <a:rPr lang="en-US" altLang="zh-CN" sz="1100" baseline="0" dirty="0" smtClean="0"/>
                        <a:t> </a:t>
                      </a:r>
                      <a:r>
                        <a:rPr lang="en-US" altLang="zh-CN" sz="1100" dirty="0" smtClean="0"/>
                        <a:t>0.1]</a:t>
                      </a:r>
                      <a:endParaRPr lang="zh-CN" altLang="en-US" sz="1100" dirty="0"/>
                    </a:p>
                  </a:txBody>
                  <a:tcPr anchor="ctr"/>
                </a:tc>
                <a:tc>
                  <a:txBody>
                    <a:bodyPr/>
                    <a:lstStyle/>
                    <a:p>
                      <a:pPr algn="ctr"/>
                      <a:r>
                        <a:rPr lang="en-US" altLang="zh-CN" sz="1100" dirty="0" smtClean="0"/>
                        <a:t>[1.4, 4.2]</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extLst>
                  <a:ext uri="{0D108BD9-81ED-4DB2-BD59-A6C34878D82A}">
                    <a16:rowId xmlns="" xmlns:a16="http://schemas.microsoft.com/office/drawing/2014/main" val="10011"/>
                  </a:ext>
                </a:extLst>
              </a:tr>
              <a:tr h="298511">
                <a:tc vMerge="1">
                  <a:txBody>
                    <a:bodyPr/>
                    <a:lstStyle/>
                    <a:p>
                      <a:endParaRPr lang="zh-CN" altLang="en-US"/>
                    </a:p>
                  </a:txBody>
                  <a:tcPr/>
                </a:tc>
                <a:tc>
                  <a:txBody>
                    <a:bodyPr/>
                    <a:lstStyle/>
                    <a:p>
                      <a:pPr algn="l"/>
                      <a:r>
                        <a:rPr lang="en-US" altLang="zh-CN" sz="1100" dirty="0" smtClean="0"/>
                        <a:t>(0.1,</a:t>
                      </a:r>
                      <a:r>
                        <a:rPr lang="en-US" altLang="zh-CN" sz="1100" baseline="0" dirty="0" smtClean="0"/>
                        <a:t> </a:t>
                      </a:r>
                      <a:r>
                        <a:rPr lang="en-US" altLang="zh-CN" sz="1100" dirty="0" smtClean="0"/>
                        <a:t>0.2]</a:t>
                      </a:r>
                      <a:endParaRPr lang="zh-CN" altLang="en-US" sz="1100" dirty="0"/>
                    </a:p>
                  </a:txBody>
                  <a:tcPr anchor="ctr"/>
                </a:tc>
                <a:tc>
                  <a:txBody>
                    <a:bodyPr/>
                    <a:lstStyle/>
                    <a:p>
                      <a:pPr algn="ctr"/>
                      <a:r>
                        <a:rPr lang="en-US" altLang="zh-CN" sz="1100" dirty="0" smtClean="0"/>
                        <a:t>[5.2, 6.4]</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[1.3, 2.7]</a:t>
                      </a:r>
                      <a:endParaRPr lang="zh-CN" altLang="en-US" sz="1100" dirty="0"/>
                    </a:p>
                  </a:txBody>
                  <a:tcPr anchor="ctr"/>
                </a:tc>
                <a:tc>
                  <a:txBody>
                    <a:bodyPr/>
                    <a:lstStyle/>
                    <a:p>
                      <a:pPr algn="ctr"/>
                      <a:r>
                        <a:rPr lang="en-US" altLang="zh-CN" sz="1100" dirty="0" smtClean="0"/>
                        <a:t>[1.0, 2.7]</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extLst>
                  <a:ext uri="{0D108BD9-81ED-4DB2-BD59-A6C34878D82A}">
                    <a16:rowId xmlns="" xmlns:a16="http://schemas.microsoft.com/office/drawing/2014/main" val="10012"/>
                  </a:ext>
                </a:extLst>
              </a:tr>
              <a:tr h="298512">
                <a:tc vMerge="1">
                  <a:txBody>
                    <a:bodyPr/>
                    <a:lstStyle/>
                    <a:p>
                      <a:endParaRPr lang="zh-CN" altLang="en-US"/>
                    </a:p>
                  </a:txBody>
                  <a:tcPr/>
                </a:tc>
                <a:tc>
                  <a:txBody>
                    <a:bodyPr/>
                    <a:lstStyle/>
                    <a:p>
                      <a:pPr algn="l"/>
                      <a:r>
                        <a:rPr lang="en-US" altLang="zh-CN" sz="1100" dirty="0" smtClean="0"/>
                        <a:t>(0.2,</a:t>
                      </a:r>
                      <a:r>
                        <a:rPr lang="en-US" altLang="zh-CN" sz="1100" baseline="0" dirty="0" smtClean="0"/>
                        <a:t> 1.0]</a:t>
                      </a:r>
                      <a:endParaRPr lang="zh-CN" altLang="en-US" sz="1100" dirty="0"/>
                    </a:p>
                  </a:txBody>
                  <a:tcPr anchor="ctr"/>
                </a:tc>
                <a:tc>
                  <a:txBody>
                    <a:bodyPr/>
                    <a:lstStyle/>
                    <a:p>
                      <a:pPr algn="ctr"/>
                      <a:r>
                        <a:rPr lang="en-US" altLang="zh-CN" sz="1100" dirty="0" smtClean="0"/>
                        <a:t>[6.3, 12.3]</a:t>
                      </a:r>
                      <a:endParaRPr lang="zh-CN" altLang="en-US" sz="1100" dirty="0"/>
                    </a:p>
                  </a:txBody>
                  <a:tcPr anchor="ctr"/>
                </a:tc>
                <a:tc>
                  <a:txBody>
                    <a:bodyPr/>
                    <a:lstStyle/>
                    <a:p>
                      <a:pPr algn="ctr"/>
                      <a:r>
                        <a:rPr lang="en-US" altLang="zh-CN" sz="1100" dirty="0" smtClean="0">
                          <a:solidFill>
                            <a:srgbClr val="FF0000"/>
                          </a:solidFill>
                        </a:rPr>
                        <a:t>5.6 [SE = 0.375]</a:t>
                      </a: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solidFill>
                            <a:srgbClr val="FF0000"/>
                          </a:solidFill>
                        </a:rPr>
                        <a:t>4.1</a:t>
                      </a: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extLst>
                  <a:ext uri="{0D108BD9-81ED-4DB2-BD59-A6C34878D82A}">
                    <a16:rowId xmlns="" xmlns:a16="http://schemas.microsoft.com/office/drawing/2014/main" val="10013"/>
                  </a:ext>
                </a:extLst>
              </a:tr>
              <a:tr h="298512">
                <a:tc rowSpan="3">
                  <a:txBody>
                    <a:bodyPr/>
                    <a:lstStyle/>
                    <a:p>
                      <a:pPr algn="ctr"/>
                      <a:r>
                        <a:rPr lang="en-US" altLang="zh-CN" sz="1100" dirty="0" smtClean="0"/>
                        <a:t>18</a:t>
                      </a:r>
                      <a:endParaRPr lang="zh-CN" altLang="en-US" sz="1100" dirty="0"/>
                    </a:p>
                  </a:txBody>
                  <a:tcPr anchor="ctr"/>
                </a:tc>
                <a:tc>
                  <a:txBody>
                    <a:bodyPr/>
                    <a:lstStyle/>
                    <a:p>
                      <a:pPr algn="ctr"/>
                      <a:r>
                        <a:rPr lang="en-US" altLang="zh-CN" sz="1100" dirty="0" smtClean="0"/>
                        <a:t>[0.05,</a:t>
                      </a:r>
                      <a:r>
                        <a:rPr lang="en-US" altLang="zh-CN" sz="1100" baseline="0" dirty="0" smtClean="0"/>
                        <a:t> </a:t>
                      </a:r>
                      <a:r>
                        <a:rPr lang="en-US" altLang="zh-CN" sz="1100" dirty="0" smtClean="0"/>
                        <a:t>0.1]</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3.5</a:t>
                      </a: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extLst>
                  <a:ext uri="{0D108BD9-81ED-4DB2-BD59-A6C34878D82A}">
                    <a16:rowId xmlns="" xmlns:a16="http://schemas.microsoft.com/office/drawing/2014/main" val="10014"/>
                  </a:ext>
                </a:extLst>
              </a:tr>
              <a:tr h="298511">
                <a:tc vMerge="1">
                  <a:txBody>
                    <a:bodyPr/>
                    <a:lstStyle/>
                    <a:p>
                      <a:endParaRPr lang="zh-CN" altLang="en-US"/>
                    </a:p>
                  </a:txBody>
                  <a:tcPr/>
                </a:tc>
                <a:tc>
                  <a:txBody>
                    <a:bodyPr/>
                    <a:lstStyle/>
                    <a:p>
                      <a:pPr algn="ctr"/>
                      <a:r>
                        <a:rPr lang="en-US" altLang="zh-CN" sz="1100" dirty="0" smtClean="0"/>
                        <a:t>(0.1,</a:t>
                      </a:r>
                      <a:r>
                        <a:rPr lang="en-US" altLang="zh-CN" sz="1100" baseline="0" dirty="0" smtClean="0"/>
                        <a:t> </a:t>
                      </a:r>
                      <a:r>
                        <a:rPr lang="en-US" altLang="zh-CN" sz="1100" dirty="0" smtClean="0"/>
                        <a:t>0.2]</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3.1</a:t>
                      </a: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extLst>
                  <a:ext uri="{0D108BD9-81ED-4DB2-BD59-A6C34878D82A}">
                    <a16:rowId xmlns="" xmlns:a16="http://schemas.microsoft.com/office/drawing/2014/main" val="10015"/>
                  </a:ext>
                </a:extLst>
              </a:tr>
              <a:tr h="298512">
                <a:tc vMerge="1">
                  <a:txBody>
                    <a:bodyPr/>
                    <a:lstStyle/>
                    <a:p>
                      <a:endParaRPr lang="zh-CN" altLang="en-US"/>
                    </a:p>
                  </a:txBody>
                  <a:tcPr/>
                </a:tc>
                <a:tc>
                  <a:txBody>
                    <a:bodyPr/>
                    <a:lstStyle/>
                    <a:p>
                      <a:pPr algn="ctr"/>
                      <a:r>
                        <a:rPr lang="en-US" altLang="zh-CN" sz="1100" dirty="0" smtClean="0"/>
                        <a:t>(0.2,</a:t>
                      </a:r>
                      <a:r>
                        <a:rPr lang="en-US" altLang="zh-CN" sz="1100" baseline="0" dirty="0" smtClean="0"/>
                        <a:t> 1.0]</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solidFill>
                          <a:srgbClr val="FF0000"/>
                        </a:solidFill>
                      </a:endParaRPr>
                    </a:p>
                  </a:txBody>
                  <a:tcPr anchor="ctr"/>
                </a:tc>
                <a:tc>
                  <a:txBody>
                    <a:bodyPr/>
                    <a:lstStyle/>
                    <a:p>
                      <a:pPr algn="ctr"/>
                      <a:r>
                        <a:rPr lang="en-US" altLang="zh-CN" sz="1100" dirty="0" smtClean="0"/>
                        <a:t>-</a:t>
                      </a:r>
                      <a:endParaRPr lang="zh-CN" altLang="en-US" sz="1100" dirty="0"/>
                    </a:p>
                  </a:txBody>
                  <a:tcPr anchor="ctr"/>
                </a:tc>
                <a:tc>
                  <a:txBody>
                    <a:bodyPr/>
                    <a:lstStyle/>
                    <a:p>
                      <a:pPr algn="ctr"/>
                      <a:r>
                        <a:rPr lang="en-US" altLang="zh-CN" sz="1100" dirty="0" smtClean="0"/>
                        <a:t>-</a:t>
                      </a: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extLst>
                  <a:ext uri="{0D108BD9-81ED-4DB2-BD59-A6C34878D82A}">
                    <a16:rowId xmlns="" xmlns:a16="http://schemas.microsoft.com/office/drawing/2014/main" val="10016"/>
                  </a:ext>
                </a:extLst>
              </a:tr>
              <a:tr h="298512">
                <a:tc>
                  <a:txBody>
                    <a:bodyPr/>
                    <a:lstStyle/>
                    <a:p>
                      <a:pPr algn="ctr"/>
                      <a:r>
                        <a:rPr lang="en-US" altLang="zh-CN" sz="1100" dirty="0" smtClean="0">
                          <a:solidFill>
                            <a:srgbClr val="FF0000"/>
                          </a:solidFill>
                        </a:rPr>
                        <a:t>20</a:t>
                      </a:r>
                      <a:endParaRPr lang="zh-CN" altLang="en-US" sz="1100" dirty="0">
                        <a:solidFill>
                          <a:srgbClr val="FF0000"/>
                        </a:solidFill>
                      </a:endParaRPr>
                    </a:p>
                  </a:txBody>
                  <a:tcPr anchor="ctr"/>
                </a:tc>
                <a:tc>
                  <a:txBody>
                    <a:bodyPr/>
                    <a:lstStyle/>
                    <a:p>
                      <a:pPr algn="ctr"/>
                      <a:r>
                        <a:rPr lang="en-US" altLang="zh-CN" sz="1100" dirty="0" smtClean="0">
                          <a:solidFill>
                            <a:srgbClr val="FF0000"/>
                          </a:solidFill>
                        </a:rPr>
                        <a:t>[0.2,1.0]</a:t>
                      </a:r>
                      <a:endParaRPr lang="zh-CN" altLang="en-US" sz="1100" dirty="0">
                        <a:solidFill>
                          <a:srgbClr val="FF0000"/>
                        </a:solidFill>
                      </a:endParaRPr>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r>
                        <a:rPr lang="en-US" altLang="zh-CN" sz="1100" dirty="0" smtClean="0">
                          <a:solidFill>
                            <a:srgbClr val="FF0000"/>
                          </a:solidFill>
                        </a:rPr>
                        <a:t>[5.6,8.4]</a:t>
                      </a:r>
                      <a:endParaRPr lang="zh-CN" altLang="en-US" sz="1100" dirty="0">
                        <a:solidFill>
                          <a:srgbClr val="FF0000"/>
                        </a:solidFill>
                      </a:endParaRPr>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r>
              <a:tr h="298512">
                <a:tc>
                  <a:txBody>
                    <a:bodyPr/>
                    <a:lstStyle/>
                    <a:p>
                      <a:pPr algn="ctr"/>
                      <a:r>
                        <a:rPr lang="en-US" altLang="zh-CN" sz="1100" dirty="0" smtClean="0">
                          <a:solidFill>
                            <a:srgbClr val="FF0000"/>
                          </a:solidFill>
                        </a:rPr>
                        <a:t>40</a:t>
                      </a:r>
                      <a:endParaRPr lang="zh-CN" altLang="en-US" sz="1100" dirty="0">
                        <a:solidFill>
                          <a:srgbClr val="FF0000"/>
                        </a:solidFill>
                      </a:endParaRPr>
                    </a:p>
                  </a:txBody>
                  <a:tcPr anchor="ctr"/>
                </a:tc>
                <a:tc>
                  <a:txBody>
                    <a:bodyPr/>
                    <a:lstStyle/>
                    <a:p>
                      <a:pPr algn="ctr"/>
                      <a:r>
                        <a:rPr lang="en-US" altLang="zh-CN" sz="1100" dirty="0" smtClean="0">
                          <a:solidFill>
                            <a:srgbClr val="FF0000"/>
                          </a:solidFill>
                        </a:rPr>
                        <a:t>[0.2,1.1 ]</a:t>
                      </a:r>
                      <a:endParaRPr lang="zh-CN" altLang="en-US" sz="1100" dirty="0">
                        <a:solidFill>
                          <a:srgbClr val="FF0000"/>
                        </a:solidFill>
                      </a:endParaRPr>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100" dirty="0" smtClean="0">
                          <a:solidFill>
                            <a:srgbClr val="FF0000"/>
                          </a:solidFill>
                        </a:rPr>
                        <a:t>14.6</a:t>
                      </a:r>
                      <a:endParaRPr lang="zh-CN" altLang="en-US" sz="1100" dirty="0" smtClean="0">
                        <a:solidFill>
                          <a:srgbClr val="FF0000"/>
                        </a:solidFill>
                      </a:endParaRPr>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c>
                  <a:txBody>
                    <a:bodyPr/>
                    <a:lstStyle/>
                    <a:p>
                      <a:pPr algn="ctr"/>
                      <a:endParaRPr lang="zh-CN" altLang="en-US" sz="1100" dirty="0"/>
                    </a:p>
                  </a:txBody>
                  <a:tcPr anchor="ctr"/>
                </a:tc>
              </a:tr>
            </a:tbl>
          </a:graphicData>
        </a:graphic>
      </p:graphicFrame>
      <p:sp>
        <p:nvSpPr>
          <p:cNvPr id="5" name="Title 1"/>
          <p:cNvSpPr txBox="1">
            <a:spLocks/>
          </p:cNvSpPr>
          <p:nvPr/>
        </p:nvSpPr>
        <p:spPr>
          <a:xfrm>
            <a:off x="457200" y="-171400"/>
            <a:ext cx="8229600" cy="1143000"/>
          </a:xfrm>
          <a:prstGeom prst="rect">
            <a:avLst/>
          </a:prstGeom>
        </p:spPr>
        <p:txBody>
          <a:bodyPr/>
          <a:lstStyle/>
          <a:p>
            <a:pPr algn="ctr">
              <a:spcBef>
                <a:spcPct val="0"/>
              </a:spcBef>
              <a:defRPr/>
            </a:pPr>
            <a:r>
              <a:rPr lang="en-US" sz="4400" dirty="0">
                <a:solidFill>
                  <a:prstClr val="black"/>
                </a:solidFill>
              </a:rPr>
              <a:t>Table 1</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627</TotalTime>
  <Words>3080</Words>
  <Application>Microsoft Office PowerPoint</Application>
  <PresentationFormat>全屏显示(4:3)</PresentationFormat>
  <Paragraphs>1252</Paragraphs>
  <Slides>16</Slides>
  <Notes>0</Notes>
  <HiddenSlides>0</HiddenSlides>
  <MMClips>0</MMClips>
  <ScaleCrop>false</ScaleCrop>
  <HeadingPairs>
    <vt:vector size="4" baseType="variant">
      <vt:variant>
        <vt:lpstr>主题</vt:lpstr>
      </vt:variant>
      <vt:variant>
        <vt:i4>4</vt:i4>
      </vt:variant>
      <vt:variant>
        <vt:lpstr>幻灯片标题</vt:lpstr>
      </vt:variant>
      <vt:variant>
        <vt:i4>16</vt:i4>
      </vt:variant>
    </vt:vector>
  </HeadingPairs>
  <TitlesOfParts>
    <vt:vector size="20" baseType="lpstr">
      <vt:lpstr>Office 主题</vt:lpstr>
      <vt:lpstr>2_Office 主题</vt:lpstr>
      <vt:lpstr>1_Office 主题</vt:lpstr>
      <vt:lpstr>4_Office 主题</vt:lpstr>
      <vt:lpstr>Summary of updated assumptions and results for NR MA</vt:lpstr>
      <vt:lpstr>Reference 1</vt:lpstr>
      <vt:lpstr>Information 1</vt:lpstr>
      <vt:lpstr>Appendix 1: LLS evaluation, Table 3 (1/2)</vt:lpstr>
      <vt:lpstr>Appendix 1: LLS evaluation Table 3 (2/2)</vt:lpstr>
      <vt:lpstr>Reference 2</vt:lpstr>
      <vt:lpstr>Reference 3</vt:lpstr>
      <vt:lpstr>Information 2</vt:lpstr>
      <vt:lpstr>幻灯片 9</vt:lpstr>
      <vt:lpstr>幻灯片 10</vt:lpstr>
      <vt:lpstr>幻灯片 11</vt:lpstr>
      <vt:lpstr>幻灯片 12</vt:lpstr>
      <vt:lpstr>Reference 4</vt:lpstr>
      <vt:lpstr>Information 3</vt:lpstr>
      <vt:lpstr>Appendix 1: preliminary SLS results (1/2)</vt:lpstr>
      <vt:lpstr>Appendix 1: preliminary SLS results (2/2)</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WangYi(HW)</dc:creator>
  <cp:lastModifiedBy>Tianli</cp:lastModifiedBy>
  <cp:revision>70</cp:revision>
  <dcterms:created xsi:type="dcterms:W3CDTF">2016-10-13T17:23:05Z</dcterms:created>
  <dcterms:modified xsi:type="dcterms:W3CDTF">2016-10-14T12:04:49Z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1476376111</vt:lpwstr>
  </property>
  <property fmtid="{D5CDD505-2E9C-101B-9397-08002B2CF9AE}" pid="6" name="_2015_ms_pID_725343">
    <vt:lpwstr>(2)QxCtAjk/Xk8YMeh3V6eKeCPOAeT7oS8smXDzd1W6qUoL/oMA0KXK4PbFEdy6gZ60kUDA9+8f
a38/+n3EogsHMjXJJuFv2oE3dsJ1EfjH4ah3ZPskb7wrZbhDceAvUwbNbTY2Lwo6iNxMbi3J
GNh6VCgAC/uoi2NTSI+H71+DaOUVLUhLjlpZBEPAaPPcQ1I4F0jwgSuixdcIGc8ez9rFH4CQ
cuMDnZmeuT/3jReU1r</vt:lpwstr>
  </property>
  <property fmtid="{D5CDD505-2E9C-101B-9397-08002B2CF9AE}" pid="7" name="_2015_ms_pID_7253431">
    <vt:lpwstr>ZQvMbypOENKb/R5ywVZWpqEURkel5I0DwlLrSULFUYPTqTQoChlvwI
NgSPudlETXDBYIfYQ3cfnOKghYKfh3Cgow/vmaHIEgAVRTRbENG3r4InbnQ1wsOyxRcyHQpT
1wHG+MGmY8YtDO81CYuyxGDWVte134DCoKe8gd1lQX1bdg==</vt:lpwstr>
  </property>
  <property fmtid="{D5CDD505-2E9C-101B-9397-08002B2CF9AE}" pid="8" name="_NewReviewCycle">
    <vt:lpwstr/>
  </property>
</Properties>
</file>