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8" r:id="rId3"/>
    <p:sldId id="301" r:id="rId4"/>
    <p:sldId id="296" r:id="rId5"/>
    <p:sldId id="286" r:id="rId6"/>
    <p:sldId id="297" r:id="rId7"/>
    <p:sldId id="300" r:id="rId8"/>
    <p:sldId id="29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sson" initials="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0487" autoAdjust="0"/>
  </p:normalViewPr>
  <p:slideViewPr>
    <p:cSldViewPr>
      <p:cViewPr varScale="1">
        <p:scale>
          <a:sx n="96" d="100"/>
          <a:sy n="96" d="100"/>
        </p:scale>
        <p:origin x="-6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dirty="0" smtClean="0"/>
              <a:t>observations for </a:t>
            </a:r>
            <a:r>
              <a:rPr lang="en-US" dirty="0" err="1" smtClean="0"/>
              <a:t>eMBB</a:t>
            </a:r>
            <a:r>
              <a:rPr lang="en-US" dirty="0" smtClean="0"/>
              <a:t> </a:t>
            </a:r>
            <a:r>
              <a:rPr lang="en-US" dirty="0" smtClean="0"/>
              <a:t>data channel coding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Samsung</a:t>
            </a:r>
            <a:r>
              <a:rPr lang="en-US" altLang="zh-CN" dirty="0"/>
              <a:t>, </a:t>
            </a:r>
            <a:r>
              <a:rPr lang="en-US" altLang="zh-CN" dirty="0"/>
              <a:t>Qualcomm Incorporated</a:t>
            </a:r>
            <a:r>
              <a:rPr lang="en-US" altLang="zh-CN" dirty="0" smtClean="0"/>
              <a:t>, </a:t>
            </a:r>
            <a:r>
              <a:rPr lang="en-US" altLang="zh-CN" dirty="0"/>
              <a:t>Nokia, ASB,</a:t>
            </a:r>
            <a:r>
              <a:rPr lang="en-US" altLang="zh-CN" dirty="0" smtClean="0"/>
              <a:t> </a:t>
            </a:r>
            <a:r>
              <a:rPr lang="en-US" altLang="zh-CN" dirty="0"/>
              <a:t>KT Corporation</a:t>
            </a:r>
            <a:r>
              <a:rPr lang="en-US" altLang="zh-CN" dirty="0" smtClean="0"/>
              <a:t>, Intel Corporation,</a:t>
            </a:r>
            <a:endParaRPr lang="en-US" altLang="ko-KR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704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				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</a:t>
            </a:r>
            <a:r>
              <a:rPr lang="ko-KR" altLang="en-US" sz="105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altLang="ko-KR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1610690</a:t>
            </a:r>
            <a:endParaRPr lang="en-US" altLang="zh-CN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Lisbon, Portugal 10th - 15th October 2016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8.1.3.1</a:t>
            </a:r>
            <a:endParaRPr lang="en-US" altLang="ko-KR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ko-KR" b="1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Conclusion of RAN1#86:</a:t>
            </a:r>
            <a:endParaRPr lang="ko-KR" altLang="ko-KR" b="1" dirty="0" smtClean="0"/>
          </a:p>
          <a:p>
            <a:pPr lvl="0" hangingPunct="0"/>
            <a:r>
              <a:rPr lang="en-US" altLang="ko-KR" dirty="0" smtClean="0"/>
              <a:t>The </a:t>
            </a:r>
            <a:r>
              <a:rPr lang="en-US" altLang="ko-KR" dirty="0" err="1"/>
              <a:t>eMBB</a:t>
            </a:r>
            <a:r>
              <a:rPr lang="en-US" altLang="ko-KR" dirty="0"/>
              <a:t> data channel coding scheme will be chosen at RAN1#86bis</a:t>
            </a:r>
            <a:endParaRPr lang="ko-KR" altLang="ko-KR" dirty="0"/>
          </a:p>
          <a:p>
            <a:pPr lvl="1" hangingPunct="0"/>
            <a:r>
              <a:rPr lang="en-US" altLang="ko-KR" dirty="0"/>
              <a:t>including agreeing on the observations that led to the decision. </a:t>
            </a:r>
            <a:endParaRPr lang="ko-KR" altLang="ko-KR" dirty="0"/>
          </a:p>
          <a:p>
            <a:pPr lvl="0" hangingPunct="0"/>
            <a:r>
              <a:rPr lang="en-US" altLang="ko-KR" dirty="0"/>
              <a:t>Companies are encouraged to:</a:t>
            </a:r>
            <a:endParaRPr lang="ko-KR" altLang="ko-KR" dirty="0"/>
          </a:p>
          <a:p>
            <a:pPr lvl="1" hangingPunct="0"/>
            <a:r>
              <a:rPr lang="en-US" altLang="ko-KR" dirty="0"/>
              <a:t>continue analysis and comparison in order to inform the final decision at RAN1#86bis</a:t>
            </a:r>
            <a:endParaRPr lang="ko-KR" altLang="ko-KR" dirty="0"/>
          </a:p>
          <a:p>
            <a:pPr lvl="1" hangingPunct="0"/>
            <a:r>
              <a:rPr lang="en-US" altLang="ko-KR" dirty="0"/>
              <a:t>provide any remaining details, especially focusing on LDPC (in view of the situation in this meeting) </a:t>
            </a:r>
            <a:endParaRPr lang="ko-KR" altLang="ko-KR" dirty="0"/>
          </a:p>
          <a:p>
            <a:pPr lvl="1" hangingPunct="0"/>
            <a:r>
              <a:rPr lang="en-US" altLang="ko-KR" dirty="0"/>
              <a:t>provide any remaining details of the flexibility requirements and how they can be satisfied, and corresponding implementation complexity and any impact on performance</a:t>
            </a:r>
            <a:endParaRPr lang="ko-KR" altLang="ko-KR" dirty="0"/>
          </a:p>
          <a:p>
            <a:pPr lvl="0" hangingPunct="0"/>
            <a:r>
              <a:rPr lang="en-US" altLang="ko-KR" dirty="0"/>
              <a:t>Note that consideration of combinations of coding schemes is not precluded. </a:t>
            </a:r>
            <a:endParaRPr lang="ko-KR" altLang="ko-KR" dirty="0"/>
          </a:p>
          <a:p>
            <a:pPr lvl="0" hangingPunct="0"/>
            <a:r>
              <a:rPr lang="en-US" altLang="ko-KR" dirty="0"/>
              <a:t>In case of changes to proposals already available, companies are encouraged to provide them at least 1 week before the normal submission deadline for RAN1#86bis. 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232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Observation: 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Observation</a:t>
            </a:r>
          </a:p>
          <a:p>
            <a:pPr lvl="1"/>
            <a:r>
              <a:rPr lang="en-US" altLang="ko-KR" sz="2000" dirty="0"/>
              <a:t>LDPC codes can efficiently support the whole range of </a:t>
            </a:r>
            <a:r>
              <a:rPr lang="en-US" altLang="ko-KR" sz="2000" dirty="0" err="1"/>
              <a:t>eMBB</a:t>
            </a:r>
            <a:r>
              <a:rPr lang="en-US" altLang="ko-KR" sz="2000" dirty="0"/>
              <a:t> data channel rates, </a:t>
            </a:r>
            <a:r>
              <a:rPr lang="en-US" altLang="ko-KR" sz="2000" dirty="0" smtClean="0"/>
              <a:t>block lengths</a:t>
            </a:r>
            <a:r>
              <a:rPr lang="en-US" altLang="ko-KR" sz="2000" dirty="0"/>
              <a:t>, and IR HARQ with fine </a:t>
            </a:r>
            <a:r>
              <a:rPr lang="en-US" altLang="ko-KR" sz="2000" dirty="0" smtClean="0"/>
              <a:t>granularity</a:t>
            </a:r>
          </a:p>
          <a:p>
            <a:pPr lvl="1"/>
            <a:r>
              <a:rPr lang="en-US" altLang="ko-KR" sz="2000" dirty="0" smtClean="0"/>
              <a:t>LDPC codes </a:t>
            </a:r>
            <a:r>
              <a:rPr lang="en-US" altLang="ko-KR" sz="2000" dirty="0" smtClean="0"/>
              <a:t>can provide </a:t>
            </a:r>
            <a:r>
              <a:rPr lang="en-US" altLang="ko-KR" sz="2000" dirty="0" smtClean="0"/>
              <a:t>better area and energy efficiency than other coding schemes, especially for high throughput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LDPC codes are </a:t>
            </a:r>
            <a:r>
              <a:rPr lang="en-US" altLang="ko-KR" sz="2000" dirty="0" smtClean="0"/>
              <a:t>amenable </a:t>
            </a:r>
            <a:r>
              <a:rPr lang="en-US" altLang="ko-KR" sz="2000" dirty="0" smtClean="0"/>
              <a:t>to </a:t>
            </a:r>
            <a:r>
              <a:rPr lang="en-US" altLang="ko-KR" sz="2000" dirty="0" smtClean="0"/>
              <a:t>parallelization and can provide better decoding latency</a:t>
            </a:r>
          </a:p>
          <a:p>
            <a:endParaRPr lang="en-US" altLang="ko-KR" sz="28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60674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Observation: Rate flexibility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612775"/>
          </a:xfrm>
        </p:spPr>
        <p:txBody>
          <a:bodyPr>
            <a:normAutofit fontScale="925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b="1" dirty="0"/>
              <a:t>LDPC code can </a:t>
            </a:r>
            <a:r>
              <a:rPr lang="en-GB" altLang="ko-KR" sz="2000" b="1" dirty="0" smtClean="0"/>
              <a:t>support multiple codes rates, and HARQ, including IR-HARQ </a:t>
            </a:r>
            <a:r>
              <a:rPr lang="en-GB" altLang="ko-KR" sz="2000" b="1" dirty="0"/>
              <a:t>by extension of parity check matrix </a:t>
            </a:r>
            <a:endParaRPr lang="en-US" altLang="ko-KR" sz="2000" dirty="0" smtClean="0"/>
          </a:p>
          <a:p>
            <a:pPr marL="742950" lvl="2" indent="-342900"/>
            <a:r>
              <a:rPr lang="en-US" altLang="ko-KR" sz="1600" dirty="0"/>
              <a:t>Multiple LDPC code families can be compactly and efficiently described </a:t>
            </a:r>
            <a:endParaRPr lang="en-US" altLang="ko-KR" sz="1600" dirty="0" smtClean="0"/>
          </a:p>
          <a:p>
            <a:pPr marL="742950" lvl="2" indent="-342900"/>
            <a:r>
              <a:rPr lang="en-US" altLang="ko-KR" sz="1600" dirty="0" smtClean="0"/>
              <a:t>Decoder does not need to carry </a:t>
            </a:r>
            <a:r>
              <a:rPr lang="en-US" altLang="ko-KR" sz="1600" dirty="0"/>
              <a:t>complexity of mother code on early transmissions, and performance is comparable to Turbo </a:t>
            </a:r>
            <a:r>
              <a:rPr lang="en-US" altLang="ko-KR" sz="1600" dirty="0" smtClean="0"/>
              <a:t>codes</a:t>
            </a:r>
            <a:endParaRPr lang="en-US" altLang="ko-KR" sz="1600" dirty="0" smtClean="0"/>
          </a:p>
          <a:p>
            <a:pPr marL="742950" lvl="2" indent="-342900"/>
            <a:r>
              <a:rPr lang="en-US" altLang="ko-KR" sz="1600" dirty="0" smtClean="0"/>
              <a:t>Survey </a:t>
            </a:r>
            <a:r>
              <a:rPr lang="en-US" altLang="ko-KR" sz="1600" dirty="0"/>
              <a:t>of some results on implementation complexity in </a:t>
            </a:r>
            <a:r>
              <a:rPr lang="en-US" altLang="ko-KR" sz="1600" dirty="0" smtClean="0"/>
              <a:t>RAN1#86 and RAN1#86bis: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GB" altLang="ko-KR" sz="2000" b="1" dirty="0" smtClean="0"/>
          </a:p>
          <a:p>
            <a:pPr marL="400050" lvl="2" indent="0">
              <a:buNone/>
            </a:pPr>
            <a:endParaRPr lang="en-US" altLang="ko-KR" sz="1600" dirty="0" smtClean="0"/>
          </a:p>
          <a:p>
            <a:pPr marL="742950" lvl="2" indent="-342900"/>
            <a:endParaRPr lang="ko-KR" altLang="en-US" sz="1200" dirty="0"/>
          </a:p>
        </p:txBody>
      </p:sp>
      <p:graphicFrame>
        <p:nvGraphicFramePr>
          <p:cNvPr id="4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097957"/>
              </p:ext>
            </p:extLst>
          </p:nvPr>
        </p:nvGraphicFramePr>
        <p:xfrm>
          <a:off x="395536" y="3107612"/>
          <a:ext cx="8047855" cy="3345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7164"/>
                <a:gridCol w="2165364"/>
                <a:gridCol w="3295327"/>
              </a:tblGrid>
              <a:tr h="368458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Company 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b="0" dirty="0" err="1" smtClean="0">
                          <a:latin typeface="+mn-lt"/>
                        </a:rPr>
                        <a:t>Tdoc</a:t>
                      </a:r>
                      <a:r>
                        <a:rPr lang="en-US" sz="1600" b="0" baseline="0" dirty="0" smtClean="0">
                          <a:latin typeface="+mn-lt"/>
                        </a:rPr>
                        <a:t> number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Observations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55304"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Ericsson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R1-1608875</a:t>
                      </a:r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 can support 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altLang="ko-KR" sz="1600" dirty="0" smtClean="0"/>
                        <a:t>ate flexibility</a:t>
                      </a:r>
                      <a:endParaRPr lang="en-US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368458"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LG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GB" altLang="ko-KR" sz="1600" b="0" dirty="0" smtClean="0"/>
                        <a:t>R1-1609239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</a:t>
                      </a:r>
                      <a:r>
                        <a:rPr lang="en-US" altLang="ko-KR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support </a:t>
                      </a: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altLang="ko-KR" sz="1600" dirty="0" smtClean="0"/>
                        <a:t>ate flexibility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68458"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ZTE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600" b="0" dirty="0" smtClean="0"/>
                        <a:t>R1-166414</a:t>
                      </a:r>
                      <a:r>
                        <a:rPr lang="en-GB" altLang="ko-KR" sz="1600" b="0" dirty="0" smtClean="0">
                          <a:latin typeface="+mn-lt"/>
                        </a:rPr>
                        <a:t>/R1-1608974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</a:t>
                      </a:r>
                      <a:r>
                        <a:rPr lang="en-US" altLang="ko-KR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support </a:t>
                      </a: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altLang="ko-KR" sz="1600" dirty="0" smtClean="0"/>
                        <a:t>ate flexibility</a:t>
                      </a:r>
                      <a:endParaRPr lang="en-US" altLang="ko-KR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68458">
                <a:tc>
                  <a:txBody>
                    <a:bodyPr/>
                    <a:lstStyle/>
                    <a:p>
                      <a:r>
                        <a:rPr lang="en-US" altLang="ko-KR" sz="1600" b="0" dirty="0" err="1" smtClean="0">
                          <a:latin typeface="+mn-lt"/>
                        </a:rPr>
                        <a:t>MediaTek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/>
                        <a:t>R1-167532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</a:t>
                      </a:r>
                      <a:r>
                        <a:rPr lang="en-US" altLang="ko-KR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support </a:t>
                      </a: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altLang="ko-KR" sz="1600" dirty="0" smtClean="0"/>
                        <a:t>ate flexibility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68458">
                <a:tc>
                  <a:txBody>
                    <a:bodyPr/>
                    <a:lstStyle/>
                    <a:p>
                      <a:r>
                        <a:rPr lang="en-GB" altLang="ko-KR" sz="1600" b="0" dirty="0" smtClean="0">
                          <a:latin typeface="+mn-lt"/>
                        </a:rPr>
                        <a:t>Intel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GB" altLang="ko-KR" sz="1600" b="0" dirty="0" smtClean="0"/>
                        <a:t>R1-166558/</a:t>
                      </a:r>
                      <a:r>
                        <a:rPr lang="en-GB" altLang="ko-KR" sz="1600" b="0" dirty="0" smtClean="0">
                          <a:latin typeface="+mn-lt"/>
                        </a:rPr>
                        <a:t>R1-1610377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</a:t>
                      </a:r>
                      <a:r>
                        <a:rPr lang="en-US" altLang="ko-KR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support </a:t>
                      </a: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altLang="ko-KR" sz="1600" dirty="0" smtClean="0"/>
                        <a:t>ate flexibility</a:t>
                      </a:r>
                      <a:endParaRPr lang="en-US" altLang="ko-KR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250678">
                <a:tc>
                  <a:txBody>
                    <a:bodyPr/>
                    <a:lstStyle/>
                    <a:p>
                      <a:r>
                        <a:rPr lang="en-US" altLang="ko-KR" sz="1600" b="0" dirty="0" smtClean="0"/>
                        <a:t>Nokia,</a:t>
                      </a:r>
                      <a:r>
                        <a:rPr lang="en-US" altLang="ko-KR" sz="1600" b="0" baseline="0" dirty="0" smtClean="0"/>
                        <a:t> ASB</a:t>
                      </a:r>
                      <a:r>
                        <a:rPr lang="en-US" altLang="ko-KR" sz="1600" b="0" dirty="0" smtClean="0"/>
                        <a:t>, Verizon,</a:t>
                      </a:r>
                      <a:r>
                        <a:rPr lang="en-US" altLang="ko-KR" sz="1600" b="0" baseline="0" dirty="0" smtClean="0"/>
                        <a:t> Xilinx</a:t>
                      </a:r>
                      <a:endParaRPr lang="en-US" altLang="ko-KR" sz="1600" b="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GB" altLang="ko-KR" sz="1600" b="0" dirty="0" smtClean="0"/>
                        <a:t>R1-167274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</a:t>
                      </a:r>
                      <a:r>
                        <a:rPr lang="en-US" altLang="ko-KR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support </a:t>
                      </a: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altLang="ko-KR" sz="1600" dirty="0" smtClean="0"/>
                        <a:t>ate flexibility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07920"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Qualcomm</a:t>
                      </a:r>
                      <a:endParaRPr lang="en-US" altLang="ko-KR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GB" altLang="ko-KR" sz="1600" b="0" dirty="0" smtClean="0"/>
                        <a:t>R1-1610137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</a:t>
                      </a:r>
                      <a:r>
                        <a:rPr lang="en-US" altLang="ko-KR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support </a:t>
                      </a: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altLang="ko-KR" sz="1600" dirty="0" smtClean="0"/>
                        <a:t>ate flexibility</a:t>
                      </a:r>
                      <a:endParaRPr lang="en-US" altLang="ko-KR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294766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Samsung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GB" altLang="ko-KR" sz="1600" b="0" dirty="0" smtClean="0"/>
                        <a:t>R1-166770/R1-1609064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</a:t>
                      </a:r>
                      <a:r>
                        <a:rPr lang="en-US" altLang="ko-KR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support </a:t>
                      </a: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altLang="ko-KR" sz="1600" dirty="0" smtClean="0"/>
                        <a:t>ate flexibility</a:t>
                      </a:r>
                      <a:endParaRPr lang="en-US" altLang="ko-KR" sz="1600" b="0" dirty="0" smtClean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294766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National Taiwan University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R1-1609708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</a:t>
                      </a:r>
                      <a:r>
                        <a:rPr lang="en-US" altLang="ko-KR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support </a:t>
                      </a: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altLang="ko-KR" sz="1600" dirty="0" smtClean="0"/>
                        <a:t>ate flexibility</a:t>
                      </a:r>
                      <a:endParaRPr lang="en-US" altLang="ko-KR" sz="1600" b="0" dirty="0" smtClean="0">
                        <a:latin typeface="+mn-lt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51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ko-KR" dirty="0" smtClean="0"/>
              <a:t>Observation </a:t>
            </a:r>
            <a:r>
              <a:rPr lang="en-US" altLang="ko-KR" dirty="0"/>
              <a:t>: L</a:t>
            </a:r>
            <a:r>
              <a:rPr lang="en-US" altLang="ko-KR" dirty="0" smtClean="0"/>
              <a:t>ength </a:t>
            </a:r>
            <a:r>
              <a:rPr lang="en-US" altLang="ko-KR" dirty="0"/>
              <a:t>flexibility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2044824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000" dirty="0" smtClean="0"/>
              <a:t>Shortening together with lifting and </a:t>
            </a:r>
            <a:r>
              <a:rPr lang="en-US" altLang="ko-KR" sz="2000" dirty="0"/>
              <a:t>rate-matching </a:t>
            </a:r>
            <a:r>
              <a:rPr lang="en-US" altLang="ko-KR" sz="2000" dirty="0" smtClean="0"/>
              <a:t>allows </a:t>
            </a:r>
            <a:r>
              <a:rPr lang="en-US" altLang="ko-KR" sz="2000" b="1" dirty="0" smtClean="0"/>
              <a:t>LDPC </a:t>
            </a:r>
            <a:r>
              <a:rPr lang="en-US" altLang="ko-KR" sz="2000" b="1" dirty="0" smtClean="0"/>
              <a:t>code </a:t>
            </a:r>
            <a:r>
              <a:rPr lang="en-US" altLang="ko-KR" sz="2000" b="1" dirty="0" smtClean="0"/>
              <a:t>support </a:t>
            </a:r>
            <a:r>
              <a:rPr lang="en-US" altLang="ko-KR" sz="2000" b="1" dirty="0" smtClean="0"/>
              <a:t>information </a:t>
            </a:r>
            <a:r>
              <a:rPr lang="en-US" altLang="ko-KR" sz="2000" b="1" dirty="0" smtClean="0"/>
              <a:t>block size and </a:t>
            </a:r>
            <a:r>
              <a:rPr lang="en-US" altLang="ko-KR" sz="2000" b="1" dirty="0" err="1" smtClean="0"/>
              <a:t>codeword</a:t>
            </a:r>
            <a:r>
              <a:rPr lang="en-US" altLang="ko-KR" sz="2000" b="1" dirty="0" smtClean="0"/>
              <a:t> length flexibility</a:t>
            </a:r>
            <a:r>
              <a:rPr lang="en-US" altLang="ko-KR" sz="2000" dirty="0" smtClean="0"/>
              <a:t> </a:t>
            </a:r>
            <a:r>
              <a:rPr lang="en-US" altLang="ko-KR" sz="2000" dirty="0" smtClean="0"/>
              <a:t> with 1-bit granularity</a:t>
            </a:r>
          </a:p>
          <a:p>
            <a:pPr marL="742950" lvl="2" indent="-342900"/>
            <a:r>
              <a:rPr lang="en-US" altLang="ko-KR" sz="1600" dirty="0"/>
              <a:t>The additional HW complexity for supporting a flexible LDPC code with arbitrary sub-block size is not a </a:t>
            </a:r>
            <a:r>
              <a:rPr lang="en-US" altLang="ko-KR" sz="1600" dirty="0" smtClean="0"/>
              <a:t>problem</a:t>
            </a:r>
            <a:r>
              <a:rPr lang="en-US" altLang="ko-KR" sz="1600" dirty="0"/>
              <a:t>, as compared with that of inflexible LDPC codes. </a:t>
            </a:r>
            <a:endParaRPr lang="en-US" altLang="ko-KR" sz="1600" dirty="0" smtClean="0"/>
          </a:p>
          <a:p>
            <a:pPr marL="742950" lvl="2" indent="-342900"/>
            <a:r>
              <a:rPr lang="en-US" altLang="ko-KR" sz="1600" dirty="0"/>
              <a:t>Survey of some results on implementation complexity in </a:t>
            </a:r>
            <a:r>
              <a:rPr lang="en-US" altLang="ko-KR" sz="1600" dirty="0" smtClean="0"/>
              <a:t>RAN1#86 and RAN1#86bis</a:t>
            </a:r>
            <a:r>
              <a:rPr lang="en-US" altLang="ko-KR" sz="1600" dirty="0" smtClean="0"/>
              <a:t>:</a:t>
            </a: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GB" altLang="ko-KR" sz="2000" b="1" dirty="0" smtClean="0"/>
          </a:p>
          <a:p>
            <a:pPr marL="400050" lvl="2" indent="0">
              <a:buNone/>
            </a:pPr>
            <a:endParaRPr lang="en-US" altLang="ko-KR" sz="1600" dirty="0" smtClean="0"/>
          </a:p>
          <a:p>
            <a:pPr marL="742950" lvl="2" indent="-342900"/>
            <a:endParaRPr lang="ko-KR" altLang="en-US" sz="1200" dirty="0"/>
          </a:p>
        </p:txBody>
      </p:sp>
      <p:graphicFrame>
        <p:nvGraphicFramePr>
          <p:cNvPr id="4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26664"/>
              </p:ext>
            </p:extLst>
          </p:nvPr>
        </p:nvGraphicFramePr>
        <p:xfrm>
          <a:off x="539552" y="3212976"/>
          <a:ext cx="7920880" cy="3325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8579"/>
                <a:gridCol w="2278579"/>
                <a:gridCol w="3363722"/>
              </a:tblGrid>
              <a:tr h="3600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Company 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b="0" dirty="0" err="1" smtClean="0">
                          <a:latin typeface="+mn-lt"/>
                        </a:rPr>
                        <a:t>Tdoc</a:t>
                      </a:r>
                      <a:r>
                        <a:rPr lang="en-US" sz="1600" b="0" baseline="0" dirty="0" smtClean="0">
                          <a:latin typeface="+mn-lt"/>
                        </a:rPr>
                        <a:t> number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Observations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47187"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Ericsson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R1-1608875/R1-1608876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 LDPC</a:t>
                      </a:r>
                      <a:r>
                        <a:rPr lang="en-US" sz="1600" b="0" baseline="0" dirty="0" smtClean="0">
                          <a:latin typeface="+mn-lt"/>
                        </a:rPr>
                        <a:t> can support length flexibility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LG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GB" altLang="ko-KR" sz="1600" b="0" dirty="0" smtClean="0">
                          <a:latin typeface="+mn-lt"/>
                        </a:rPr>
                        <a:t>R1-1609242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LDPC</a:t>
                      </a:r>
                      <a:r>
                        <a:rPr lang="en-US" altLang="ko-KR" sz="1600" b="0" baseline="0" dirty="0" smtClean="0">
                          <a:latin typeface="+mn-lt"/>
                        </a:rPr>
                        <a:t> can support length flexibility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ZTE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600" b="0" dirty="0" smtClean="0">
                          <a:latin typeface="+mn-lt"/>
                        </a:rPr>
                        <a:t>R1-166414/R1-1608974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LDPC</a:t>
                      </a:r>
                      <a:r>
                        <a:rPr lang="en-US" altLang="ko-KR" sz="1600" b="0" baseline="0" dirty="0" smtClean="0">
                          <a:latin typeface="+mn-lt"/>
                        </a:rPr>
                        <a:t> can support length flexibility</a:t>
                      </a:r>
                      <a:endParaRPr lang="en-US" altLang="ko-KR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72893">
                <a:tc>
                  <a:txBody>
                    <a:bodyPr/>
                    <a:lstStyle/>
                    <a:p>
                      <a:r>
                        <a:rPr lang="en-US" altLang="ko-KR" sz="1600" b="0" dirty="0" err="1" smtClean="0">
                          <a:latin typeface="+mn-lt"/>
                        </a:rPr>
                        <a:t>MediaTek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R1-167532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LDPC</a:t>
                      </a:r>
                      <a:r>
                        <a:rPr lang="en-US" altLang="ko-KR" sz="1600" b="0" baseline="0" dirty="0" smtClean="0">
                          <a:latin typeface="+mn-lt"/>
                        </a:rPr>
                        <a:t> can support length flexibility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en-GB" altLang="ko-KR" sz="1600" b="0" dirty="0" smtClean="0">
                          <a:latin typeface="+mn-lt"/>
                        </a:rPr>
                        <a:t>Intel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GB" altLang="ko-KR" sz="1600" b="0" dirty="0" smtClean="0">
                          <a:latin typeface="+mn-lt"/>
                        </a:rPr>
                        <a:t>R1-166557/R1-1610377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LDPC</a:t>
                      </a:r>
                      <a:r>
                        <a:rPr lang="en-US" altLang="ko-KR" sz="1600" b="0" baseline="0" dirty="0" smtClean="0">
                          <a:latin typeface="+mn-lt"/>
                        </a:rPr>
                        <a:t> can support length flexibility</a:t>
                      </a:r>
                      <a:endParaRPr lang="en-US" altLang="ko-KR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altLang="ko-KR" sz="1600" dirty="0" smtClean="0"/>
                        <a:t>Nokia,</a:t>
                      </a:r>
                      <a:r>
                        <a:rPr lang="en-US" altLang="ko-KR" sz="1600" baseline="0" dirty="0" smtClean="0"/>
                        <a:t> ASB</a:t>
                      </a:r>
                      <a:r>
                        <a:rPr lang="en-US" altLang="ko-KR" sz="1600" dirty="0" smtClean="0"/>
                        <a:t>, Verizon,</a:t>
                      </a:r>
                      <a:r>
                        <a:rPr lang="en-US" altLang="ko-KR" sz="1600" baseline="0" dirty="0" smtClean="0"/>
                        <a:t> Xilinx</a:t>
                      </a:r>
                      <a:endParaRPr lang="en-US" altLang="ko-KR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R1-167273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LDPC</a:t>
                      </a:r>
                      <a:r>
                        <a:rPr lang="en-US" altLang="ko-KR" sz="1600" b="0" baseline="0" dirty="0" smtClean="0">
                          <a:latin typeface="+mn-lt"/>
                        </a:rPr>
                        <a:t> can support length flexibility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300885"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Qualcomm</a:t>
                      </a:r>
                      <a:endParaRPr lang="en-US" altLang="ko-KR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R1-1610137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b="0" dirty="0" smtClean="0">
                          <a:latin typeface="+mn-lt"/>
                        </a:rPr>
                        <a:t>LDPC</a:t>
                      </a:r>
                      <a:r>
                        <a:rPr lang="en-US" altLang="ko-KR" sz="1600" b="0" baseline="0" dirty="0" smtClean="0">
                          <a:latin typeface="+mn-lt"/>
                        </a:rPr>
                        <a:t> can support length flexibility</a:t>
                      </a:r>
                      <a:endParaRPr lang="en-US" altLang="ko-KR" sz="1600" b="0" dirty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Samsung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GB" altLang="ko-KR" sz="1600" b="0" dirty="0" smtClean="0">
                          <a:latin typeface="+mn-lt"/>
                        </a:rPr>
                        <a:t>R1-166769/</a:t>
                      </a:r>
                      <a:r>
                        <a:rPr lang="en-US" sz="1600" b="0" dirty="0" smtClean="0">
                          <a:latin typeface="+mn-lt"/>
                        </a:rPr>
                        <a:t>R1-1609065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latin typeface="+mn-lt"/>
                        </a:rPr>
                        <a:t>LDPC</a:t>
                      </a:r>
                      <a:r>
                        <a:rPr lang="en-US" altLang="ko-KR" sz="1600" b="0" baseline="0" dirty="0" smtClean="0">
                          <a:latin typeface="+mn-lt"/>
                        </a:rPr>
                        <a:t> can support length flexibility</a:t>
                      </a:r>
                      <a:endParaRPr lang="en-US" altLang="ko-KR" sz="1600" b="0" dirty="0" smtClean="0">
                        <a:latin typeface="+mn-lt"/>
                      </a:endParaRPr>
                    </a:p>
                  </a:txBody>
                  <a:tcPr marL="0" marR="0" marT="0" marB="0"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National Taiwan University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+mn-lt"/>
                        </a:rPr>
                        <a:t>R1-1609708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LDPC</a:t>
                      </a:r>
                      <a:r>
                        <a:rPr lang="en-US" altLang="ko-KR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support </a:t>
                      </a:r>
                      <a:r>
                        <a:rPr lang="en-US" altLang="ko-KR" sz="1600" b="0" baseline="0" dirty="0" smtClean="0">
                          <a:latin typeface="+mn-lt"/>
                        </a:rPr>
                        <a:t>length flexibility</a:t>
                      </a:r>
                      <a:endParaRPr lang="en-US" altLang="ko-KR" sz="1600" b="0" dirty="0" smtClean="0">
                        <a:latin typeface="+mn-lt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779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altLang="ko-KR" dirty="0" smtClean="0"/>
              <a:t>Observation : Implementation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07504" y="1124744"/>
            <a:ext cx="8589640" cy="17740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000" dirty="0" smtClean="0"/>
              <a:t>LDPC implementation complexity </a:t>
            </a:r>
            <a:r>
              <a:rPr lang="en-US" altLang="ko-KR" sz="2000" dirty="0" smtClean="0"/>
              <a:t>can be </a:t>
            </a:r>
            <a:r>
              <a:rPr lang="en-US" altLang="ko-KR" sz="2000" dirty="0" smtClean="0"/>
              <a:t>better </a:t>
            </a:r>
            <a:r>
              <a:rPr lang="en-US" altLang="ko-KR" sz="2000" dirty="0" smtClean="0"/>
              <a:t>than other codes when LDPC can support flexibility</a:t>
            </a:r>
          </a:p>
          <a:p>
            <a:pPr marL="742950" lvl="2" indent="-342900"/>
            <a:r>
              <a:rPr lang="en-US" altLang="ko-KR" sz="1600" dirty="0"/>
              <a:t>The energy and area efficiencies of a flexible LDPC decoder </a:t>
            </a:r>
            <a:r>
              <a:rPr lang="en-US" altLang="ko-KR" sz="1600" dirty="0" smtClean="0"/>
              <a:t>is better </a:t>
            </a:r>
            <a:r>
              <a:rPr lang="en-US" altLang="ko-KR" sz="1600" dirty="0"/>
              <a:t>than those of LTE turbo codes. </a:t>
            </a:r>
            <a:endParaRPr lang="en-US" altLang="ko-KR" sz="1600" dirty="0" smtClean="0"/>
          </a:p>
          <a:p>
            <a:pPr marL="742950" lvl="2" indent="-342900"/>
            <a:r>
              <a:rPr lang="en-US" altLang="ko-KR" sz="1600" dirty="0" smtClean="0"/>
              <a:t>Survey of some </a:t>
            </a:r>
            <a:r>
              <a:rPr lang="en-US" altLang="ko-KR" sz="1600" dirty="0" err="1" smtClean="0"/>
              <a:t>Tdocs</a:t>
            </a:r>
            <a:r>
              <a:rPr lang="en-US" altLang="ko-KR" sz="1600" dirty="0" smtClean="0"/>
              <a:t> on implementation complexity in RAN1#86 and RAN1#86bis: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 smtClean="0"/>
          </a:p>
          <a:p>
            <a:endParaRPr lang="ko-KR" altLang="en-US" dirty="0"/>
          </a:p>
        </p:txBody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93714"/>
              </p:ext>
            </p:extLst>
          </p:nvPr>
        </p:nvGraphicFramePr>
        <p:xfrm>
          <a:off x="755576" y="2924944"/>
          <a:ext cx="7903838" cy="3395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368152"/>
                <a:gridCol w="4807494"/>
              </a:tblGrid>
              <a:tr h="19143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Company 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Tdoc</a:t>
                      </a:r>
                      <a:r>
                        <a:rPr lang="en-US" sz="1600" baseline="0" dirty="0" smtClean="0"/>
                        <a:t> number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Observations</a:t>
                      </a:r>
                      <a:endParaRPr lang="en-US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Qualcomm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smtClean="0"/>
                        <a:t>R1-1610139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 than</a:t>
                      </a:r>
                      <a:r>
                        <a:rPr lang="en-US" sz="1600" baseline="0" dirty="0" smtClean="0"/>
                        <a:t> Turbo/Polar</a:t>
                      </a:r>
                      <a:endParaRPr lang="en-US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ZTE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R1-1608971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</a:t>
                      </a:r>
                      <a:r>
                        <a:rPr lang="en-US" sz="1600" baseline="30000" dirty="0" smtClean="0"/>
                        <a:t>*</a:t>
                      </a:r>
                      <a:r>
                        <a:rPr lang="en-US" sz="1600" dirty="0" smtClean="0"/>
                        <a:t> better</a:t>
                      </a:r>
                      <a:r>
                        <a:rPr lang="en-US" sz="1600" baseline="0" dirty="0" smtClean="0"/>
                        <a:t> than Turbo/Polar</a:t>
                      </a:r>
                    </a:p>
                    <a:p>
                      <a:endParaRPr lang="en-US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46988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Ericsson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de-DE" altLang="ko-K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R1-1608879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i="0" dirty="0" smtClean="0"/>
                        <a:t>Depends on how different parity check</a:t>
                      </a:r>
                      <a:r>
                        <a:rPr lang="en-US" altLang="ko-KR" sz="1600" i="0" baseline="0" dirty="0" smtClean="0"/>
                        <a:t> matrices</a:t>
                      </a:r>
                      <a:endParaRPr lang="en-US" altLang="ko-KR" sz="1600" i="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Intel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R1-1609511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 than Turbo</a:t>
                      </a:r>
                      <a:r>
                        <a:rPr lang="en-US" altLang="ko-KR" sz="1600" baseline="0" dirty="0" smtClean="0"/>
                        <a:t>/</a:t>
                      </a:r>
                      <a:r>
                        <a:rPr lang="en-US" sz="1600" dirty="0" smtClean="0"/>
                        <a:t>Polar</a:t>
                      </a:r>
                      <a:endParaRPr lang="en-US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Mediatek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R1-1609337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flexible barrel shifter supporting lifting factors up to 384 occupies only 7% of the decoder.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33066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Nokia,</a:t>
                      </a:r>
                      <a:r>
                        <a:rPr lang="en-US" sz="1600" baseline="0" dirty="0" smtClean="0"/>
                        <a:t> ASB</a:t>
                      </a:r>
                      <a:r>
                        <a:rPr lang="en-US" sz="1600" dirty="0" smtClean="0"/>
                        <a:t>, Verizon,</a:t>
                      </a:r>
                      <a:r>
                        <a:rPr lang="en-US" sz="1600" baseline="0" dirty="0" smtClean="0"/>
                        <a:t> Xilinx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R1-1609582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dirty="0" smtClean="0"/>
                        <a:t>LDPC better than Turbo</a:t>
                      </a:r>
                      <a:r>
                        <a:rPr lang="en-US" altLang="ko-KR" sz="1600" baseline="0" dirty="0" smtClean="0"/>
                        <a:t>/</a:t>
                      </a:r>
                      <a:r>
                        <a:rPr lang="en-US" altLang="ko-KR" sz="1600" dirty="0" smtClean="0"/>
                        <a:t>Polar</a:t>
                      </a:r>
                      <a:endParaRPr lang="en-US" altLang="ko-KR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Samsung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R1-1609067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smtClean="0"/>
                        <a:t>LDPC better than Turbo</a:t>
                      </a:r>
                      <a:endParaRPr lang="en-US" altLang="ko-KR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LG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R1- 1609241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 Flexible shift network (QSN) requires</a:t>
                      </a:r>
                      <a:r>
                        <a:rPr lang="en-US" altLang="ko-KR" sz="1600" baseline="0" dirty="0" smtClean="0"/>
                        <a:t> twice more multiplexer than single size shift network (SS-CS)</a:t>
                      </a:r>
                      <a:endParaRPr lang="en-US" altLang="ko-KR" sz="1600" dirty="0" smtClean="0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55976" y="6381328"/>
            <a:ext cx="4594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* </a:t>
            </a:r>
            <a:r>
              <a:rPr lang="en-US" altLang="ko-KR" sz="1200" dirty="0"/>
              <a:t>(Small size of based matrix</a:t>
            </a:r>
            <a:r>
              <a:rPr lang="en-US" altLang="ko-KR" sz="1200" dirty="0">
                <a:solidFill>
                  <a:schemeClr val="dk1"/>
                </a:solidFill>
              </a:rPr>
              <a:t>, lift size of NR LDPC has the form of N*2</a:t>
            </a:r>
            <a:r>
              <a:rPr lang="en-US" altLang="ko-KR" sz="1400" i="1" baseline="30000" dirty="0">
                <a:solidFill>
                  <a:schemeClr val="dk1"/>
                </a:solidFill>
              </a:rPr>
              <a:t>K</a:t>
            </a:r>
            <a:r>
              <a:rPr lang="en-US" altLang="ko-KR" sz="1200" dirty="0">
                <a:solidFill>
                  <a:schemeClr val="dk1"/>
                </a:solidFill>
              </a:rPr>
              <a:t>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2709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/>
          <a:lstStyle/>
          <a:p>
            <a:r>
              <a:rPr lang="en-US" dirty="0" smtClean="0"/>
              <a:t>Observations : Performance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101384"/>
            <a:ext cx="8229600" cy="42799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0585" y="908720"/>
            <a:ext cx="835292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 smtClean="0"/>
              <a:t>LDPC </a:t>
            </a:r>
            <a:r>
              <a:rPr lang="en-US" altLang="ko-KR" dirty="0"/>
              <a:t>codes can support stable performance for various MCS with fine granularity, comparable </a:t>
            </a:r>
            <a:r>
              <a:rPr lang="en-US" altLang="ko-KR" dirty="0" smtClean="0"/>
              <a:t>or better to other codes with similar decoding complexity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/>
              <a:t>Performance </a:t>
            </a:r>
            <a:r>
              <a:rPr lang="en-US" altLang="ko-KR" sz="1600" dirty="0"/>
              <a:t>comparison among best cases for candidates </a:t>
            </a:r>
            <a:r>
              <a:rPr lang="en-US" altLang="ko-KR" sz="1600" dirty="0" smtClean="0"/>
              <a:t>from data sharing shown below: </a:t>
            </a:r>
            <a:endParaRPr lang="en-US" altLang="ko-KR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93470" y="6211669"/>
            <a:ext cx="7747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65000"/>
                  </a:schemeClr>
                </a:solidFill>
              </a:rPr>
              <a:t>References: Enhanced turbo (R1-166929), LTE Turbo (R1-167889), QC-LDPC (R1-1610140), PC-Polar (1608864) provided from RAN1 #86 and RAN1 #86bis submissions.</a:t>
            </a:r>
            <a:endParaRPr lang="en-US" sz="1400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23728" y="2132856"/>
            <a:ext cx="3580596" cy="2539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Required SNR for 4-QAM and BLER = 1.0%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694853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altLang="ko-KR" dirty="0" smtClean="0"/>
              <a:t>Observation </a:t>
            </a:r>
            <a:r>
              <a:rPr lang="en-US" altLang="ko-KR" dirty="0" smtClean="0"/>
              <a:t>(</a:t>
            </a:r>
            <a:r>
              <a:rPr lang="en-US" altLang="ko-KR" dirty="0" smtClean="0"/>
              <a:t>from</a:t>
            </a:r>
            <a:r>
              <a:rPr lang="en-US" altLang="ko-KR" dirty="0" smtClean="0"/>
              <a:t> </a:t>
            </a:r>
            <a:r>
              <a:rPr lang="en-US" altLang="ko-KR" dirty="0" smtClean="0"/>
              <a:t>167999)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000" dirty="0"/>
              <a:t>Implementation complexity point of view, LDPC is better than other coding schemes especially for high </a:t>
            </a:r>
            <a:r>
              <a:rPr lang="en-US" altLang="ko-KR" sz="2000" dirty="0" smtClean="0"/>
              <a:t>throughput</a:t>
            </a:r>
          </a:p>
          <a:p>
            <a:pPr marL="742950" lvl="2" indent="-342900"/>
            <a:r>
              <a:rPr lang="en-US" altLang="ko-KR" sz="1600" dirty="0" smtClean="0"/>
              <a:t>Survey of some results on implementation complexity in RAN1#86: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ko-KR" sz="2000" dirty="0"/>
          </a:p>
          <a:p>
            <a:endParaRPr lang="ko-KR" altLang="en-US" dirty="0"/>
          </a:p>
        </p:txBody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258381"/>
              </p:ext>
            </p:extLst>
          </p:nvPr>
        </p:nvGraphicFramePr>
        <p:xfrm>
          <a:off x="1187624" y="2708920"/>
          <a:ext cx="7183759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05"/>
                <a:gridCol w="1426850"/>
                <a:gridCol w="3811204"/>
              </a:tblGrid>
              <a:tr h="19143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Company 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Tdoc</a:t>
                      </a:r>
                      <a:r>
                        <a:rPr lang="en-US" sz="1600" baseline="0" dirty="0" smtClean="0"/>
                        <a:t> number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Observations</a:t>
                      </a:r>
                      <a:endParaRPr lang="en-US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Qualcomm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166372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 than</a:t>
                      </a:r>
                      <a:r>
                        <a:rPr lang="en-US" sz="1600" baseline="0" dirty="0" smtClean="0"/>
                        <a:t> Turbo/Polar</a:t>
                      </a:r>
                      <a:endParaRPr lang="en-US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ZTE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167896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</a:t>
                      </a:r>
                      <a:r>
                        <a:rPr lang="en-US" sz="1600" baseline="0" dirty="0" smtClean="0"/>
                        <a:t> than Turbo/Polar</a:t>
                      </a:r>
                      <a:endParaRPr lang="en-US" sz="1600" dirty="0"/>
                    </a:p>
                  </a:txBody>
                  <a:tcPr marL="0" marR="0" marT="0" marB="0"/>
                </a:tc>
              </a:tr>
              <a:tr h="46988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Ericsson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166396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dirty="0" smtClean="0"/>
                        <a:t>Inflexible LDPC better than Turbo</a:t>
                      </a:r>
                    </a:p>
                    <a:p>
                      <a:r>
                        <a:rPr lang="en-US" altLang="ko-KR" sz="1600" dirty="0" smtClean="0"/>
                        <a:t>Flexible</a:t>
                      </a:r>
                      <a:r>
                        <a:rPr lang="en-US" altLang="ko-KR" sz="1600" baseline="0" dirty="0" smtClean="0"/>
                        <a:t> LDPC comparable to Turbo</a:t>
                      </a:r>
                    </a:p>
                    <a:p>
                      <a:r>
                        <a:rPr lang="en-US" altLang="ko-KR" sz="1600" baseline="0" dirty="0" smtClean="0"/>
                        <a:t>Polar list decoder little worse than Turbo</a:t>
                      </a:r>
                      <a:endParaRPr lang="en-US" altLang="ko-KR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Intel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166557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 than Turbo</a:t>
                      </a:r>
                      <a:r>
                        <a:rPr lang="en-US" altLang="ko-KR" sz="1600" baseline="0" dirty="0" smtClean="0"/>
                        <a:t>/</a:t>
                      </a:r>
                      <a:r>
                        <a:rPr lang="en-US" sz="1600" dirty="0" smtClean="0"/>
                        <a:t>Polar</a:t>
                      </a:r>
                      <a:endParaRPr lang="en-US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Mediatek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167531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LDPC better than Turbo</a:t>
                      </a:r>
                      <a:endParaRPr lang="en-US" sz="1600" dirty="0"/>
                    </a:p>
                  </a:txBody>
                  <a:tcPr marL="0" marR="0" marT="0" marB="0"/>
                </a:tc>
              </a:tr>
              <a:tr h="33066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Nokia,</a:t>
                      </a:r>
                      <a:r>
                        <a:rPr lang="en-US" sz="1600" baseline="0" dirty="0" smtClean="0"/>
                        <a:t> ASB</a:t>
                      </a:r>
                      <a:r>
                        <a:rPr lang="en-US" sz="1600" dirty="0" smtClean="0"/>
                        <a:t>, Verizon,</a:t>
                      </a:r>
                      <a:r>
                        <a:rPr lang="en-US" sz="1600" baseline="0" dirty="0" smtClean="0"/>
                        <a:t> Xilinx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167272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dirty="0" smtClean="0"/>
                        <a:t>LDPC better than Turbo</a:t>
                      </a:r>
                      <a:r>
                        <a:rPr lang="en-US" altLang="ko-KR" sz="1600" baseline="0" dirty="0" smtClean="0"/>
                        <a:t>/</a:t>
                      </a:r>
                      <a:r>
                        <a:rPr lang="en-US" altLang="ko-KR" sz="1600" dirty="0" smtClean="0"/>
                        <a:t>Polar</a:t>
                      </a:r>
                      <a:endParaRPr lang="en-US" altLang="ko-KR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Samsung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166774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ko-KR" sz="1600" dirty="0" smtClean="0"/>
                        <a:t>LDPC better than Turbo</a:t>
                      </a:r>
                      <a:endParaRPr lang="en-US" altLang="ko-KR" sz="1600" dirty="0"/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Interdigital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167567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LDPC better than Turbo</a:t>
                      </a:r>
                      <a:r>
                        <a:rPr lang="en-US" altLang="ko-KR" sz="1600" baseline="0" dirty="0" smtClean="0"/>
                        <a:t>/</a:t>
                      </a:r>
                      <a:r>
                        <a:rPr lang="en-US" altLang="ko-KR" sz="1600" dirty="0" smtClean="0"/>
                        <a:t>Polar</a:t>
                      </a:r>
                    </a:p>
                  </a:txBody>
                  <a:tcPr marL="0" marR="0" marT="0" marB="0"/>
                </a:tc>
              </a:tr>
              <a:tr h="19354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LG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167884</a:t>
                      </a:r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Some</a:t>
                      </a:r>
                      <a:r>
                        <a:rPr lang="en-US" altLang="ko-KR" sz="1600" baseline="0" dirty="0" smtClean="0"/>
                        <a:t> LDPC</a:t>
                      </a:r>
                      <a:r>
                        <a:rPr lang="en-US" altLang="ko-KR" sz="1600" baseline="30000" dirty="0" smtClean="0"/>
                        <a:t>*</a:t>
                      </a:r>
                      <a:r>
                        <a:rPr lang="en-US" altLang="ko-KR" sz="1600" baseline="0" dirty="0" smtClean="0"/>
                        <a:t> comparable with Turbo</a:t>
                      </a:r>
                      <a:endParaRPr lang="en-US" altLang="ko-KR" sz="1600" dirty="0" smtClean="0"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04248" y="5877272"/>
            <a:ext cx="1604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* Limited flexible LDPC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0023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6007</TotalTime>
  <Words>850</Words>
  <Application>Microsoft Office PowerPoint</Application>
  <PresentationFormat>화면 슬라이드 쇼(4:3)</PresentationFormat>
  <Paragraphs>186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主题</vt:lpstr>
      <vt:lpstr>Way forward on observations for eMBB data channel coding</vt:lpstr>
      <vt:lpstr>Background</vt:lpstr>
      <vt:lpstr>Observation: Summary</vt:lpstr>
      <vt:lpstr>Observation: Rate flexibility</vt:lpstr>
      <vt:lpstr>Observation : Length flexibility</vt:lpstr>
      <vt:lpstr>Observation : Implementation</vt:lpstr>
      <vt:lpstr>Observations : Performance</vt:lpstr>
      <vt:lpstr>Observation (from 167999)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Hongsil Jeong</cp:lastModifiedBy>
  <cp:revision>685</cp:revision>
  <dcterms:created xsi:type="dcterms:W3CDTF">2015-02-09T15:32:33Z</dcterms:created>
  <dcterms:modified xsi:type="dcterms:W3CDTF">2016-10-11T14:02:39Z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(3)0K7zz3JPhFYM/GoV0sqBzHabe8vLUoCPcq2pNhjo5jPAm+Y8yMKsPRMnIyirbzmVkFzA0oSr
QKo2LHAOF1impG6oLV38N5mHId5Zx4aiOAu+SxvDlYCvQlueca0LxYusMVv65e9KNfVqvOtn
9DwaRMUiahIH84eDodgCv/pUD6fN+Jq7ZGa0iMo+MVi82BRiWg7VuCpDiVPdpbOo7wFubNiU
gqOmdElHC6nqZtg/0f</vt:lpwstr>
  </property>
  <property fmtid="{D5CDD505-2E9C-101B-9397-08002B2CF9AE}" pid="6" name="_2015_ms_pID_7253431">
    <vt:lpwstr>pGxG1me4EOIpljyVdcA1pE3IOd+nHBLoTIZ2cZ84I58YZdhYzOEIOw
tc4Eqp7SvEzN1uIx9Jul421fos9t0pMXAalIOgGSq4DOYTUFferOpVIsNAdFwzKaVr+1VuVG
GjK9IZkZSW5yJQSN0/Ql0Bqh9JC6gavT8djOK1uTUvaPyhGPKNok7WQhmT5L0kaX1bMAu/pW
RGxC/6udDIRQbwdQkSeu7MbdplrL2iXRDfZ4</vt:lpwstr>
  </property>
  <property fmtid="{D5CDD505-2E9C-101B-9397-08002B2CF9AE}" pid="7" name="_2015_ms_pID_7253432">
    <vt:lpwstr>l3LgDW85JId/aL6JF9m26oOoaYTozGPPZqRG
vWWFBzEEW8FhL7jFDzQ6VC67VNZ1Ug==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1471868659</vt:lpwstr>
  </property>
</Properties>
</file>