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61" r:id="rId2"/>
    <p:sldId id="259" r:id="rId3"/>
    <p:sldId id="262" r:id="rId4"/>
    <p:sldId id="260" r:id="rId5"/>
    <p:sldId id="263" r:id="rId6"/>
    <p:sldId id="264" r:id="rId7"/>
    <p:sldId id="265" r:id="rId8"/>
    <p:sldId id="266" r:id="rId9"/>
    <p:sldId id="267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92764" autoAdjust="0"/>
  </p:normalViewPr>
  <p:slideViewPr>
    <p:cSldViewPr>
      <p:cViewPr>
        <p:scale>
          <a:sx n="75" d="100"/>
          <a:sy n="75" d="100"/>
        </p:scale>
        <p:origin x="-1236" y="21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8E5593-2E1A-4612-9666-F926E10063B7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537A60-99E6-47A1-8215-A413482417B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6343808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537A60-99E6-47A1-8215-A413482417B1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537A60-99E6-47A1-8215-A413482417B1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BDFB43-CBC7-4F91-945E-CA8475DE64A9}" type="datetime1">
              <a:rPr lang="en-US" smtClean="0"/>
              <a:pPr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1FC61-2DA9-4516-82C8-66D06791A3BF}" type="datetime1">
              <a:rPr lang="en-US" smtClean="0"/>
              <a:pPr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5DA6B-618D-44AB-97C5-4ADD5EC3978D}" type="datetime1">
              <a:rPr lang="en-US" smtClean="0"/>
              <a:pPr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8FDE79-95D3-4734-AF0D-E9016EDC2ECA}" type="datetime1">
              <a:rPr lang="en-US" smtClean="0"/>
              <a:pPr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5F69CB-F59F-4FAF-B447-4AC28BA38591}" type="datetime1">
              <a:rPr lang="en-US" smtClean="0"/>
              <a:pPr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34109D-FE3D-4AFD-B42E-878DD4C08FBC}" type="datetime1">
              <a:rPr lang="en-US" smtClean="0"/>
              <a:pPr/>
              <a:t>10/11/2016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D5FAD0-56C1-496A-A5A8-5CCE41A5CB87}" type="datetime1">
              <a:rPr lang="en-US" smtClean="0"/>
              <a:pPr/>
              <a:t>10/11/2016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131E30-7546-46C2-BCE2-A7D50820AE97}" type="datetime1">
              <a:rPr lang="en-US" smtClean="0"/>
              <a:pPr/>
              <a:t>10/11/2016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BFD62C-1B34-4EC0-BD8B-D7F3056F5287}" type="datetime1">
              <a:rPr lang="en-US" smtClean="0"/>
              <a:pPr/>
              <a:t>10/11/2016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ED4DA-ED56-4F50-948E-C175EEDBD544}" type="datetime1">
              <a:rPr lang="en-US" smtClean="0"/>
              <a:pPr/>
              <a:t>10/11/2016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B447D-984C-4C31-98D0-3DF5C5058A46}" type="datetime1">
              <a:rPr lang="en-US" smtClean="0"/>
              <a:pPr/>
              <a:t>10/11/2016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78A9A1-9E32-47C8-83E2-DAE063F15653}" type="datetime1">
              <a:rPr lang="en-US" smtClean="0"/>
              <a:pPr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18" Type="http://schemas.openxmlformats.org/officeDocument/2006/relationships/image" Target="../media/image1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17" Type="http://schemas.openxmlformats.org/officeDocument/2006/relationships/image" Target="../media/image17.png"/><Relationship Id="rId2" Type="http://schemas.openxmlformats.org/officeDocument/2006/relationships/image" Target="../media/image2.png"/><Relationship Id="rId16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5" Type="http://schemas.openxmlformats.org/officeDocument/2006/relationships/image" Target="../media/image1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wmf"/><Relationship Id="rId2" Type="http://schemas.openxmlformats.org/officeDocument/2006/relationships/image" Target="../media/image28.w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WF on PHY abstraction method for MMSE-SIC/PIC receiver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ZTE,</a:t>
            </a:r>
            <a:r>
              <a:rPr lang="en-US" altLang="zh-CN" dirty="0" smtClean="0">
                <a:solidFill>
                  <a:schemeClr val="tx1"/>
                </a:solidFill>
              </a:rPr>
              <a:t> ZTE Microelectronics,</a:t>
            </a:r>
            <a:r>
              <a:rPr lang="en-US" dirty="0" smtClean="0">
                <a:solidFill>
                  <a:schemeClr val="tx1"/>
                </a:solidFill>
              </a:rPr>
              <a:t> [ETRI], [Intel], …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</a:t>
            </a:fld>
            <a:endParaRPr 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304800" y="212636"/>
            <a:ext cx="85344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en-GB" altLang="ko-KR" sz="2400" dirty="0">
                <a:latin typeface="Calibri" pitchFamily="34" charset="0"/>
                <a:cs typeface="Times New Roman" pitchFamily="18" charset="0"/>
              </a:rPr>
              <a:t>3GPP TSG RAN WG1 #</a:t>
            </a:r>
            <a:r>
              <a:rPr lang="en-GB" altLang="ko-KR" sz="2400" dirty="0" smtClean="0">
                <a:latin typeface="Calibri" pitchFamily="34" charset="0"/>
                <a:cs typeface="Times New Roman" pitchFamily="18" charset="0"/>
              </a:rPr>
              <a:t>86bis</a:t>
            </a:r>
            <a:r>
              <a:rPr lang="en-GB" altLang="ko-KR" sz="2400" dirty="0">
                <a:latin typeface="Calibri" pitchFamily="34" charset="0"/>
                <a:cs typeface="Times New Roman" pitchFamily="18" charset="0"/>
              </a:rPr>
              <a:t>				     </a:t>
            </a:r>
            <a:r>
              <a:rPr lang="en-GB" altLang="ko-KR" sz="2400" dirty="0" smtClean="0">
                <a:latin typeface="Calibri" pitchFamily="34" charset="0"/>
                <a:cs typeface="Times New Roman" pitchFamily="18" charset="0"/>
              </a:rPr>
              <a:t> </a:t>
            </a:r>
            <a:r>
              <a:rPr lang="en-GB" altLang="ko-KR" sz="2400" dirty="0">
                <a:latin typeface="Calibri" pitchFamily="34" charset="0"/>
                <a:cs typeface="Times New Roman" pitchFamily="18" charset="0"/>
              </a:rPr>
              <a:t>R1-1</a:t>
            </a:r>
            <a:r>
              <a:rPr lang="en-US" altLang="ko-KR" sz="2400" dirty="0" smtClean="0">
                <a:latin typeface="Calibri" pitchFamily="34" charset="0"/>
                <a:cs typeface="Times New Roman" pitchFamily="18" charset="0"/>
              </a:rPr>
              <a:t>610626</a:t>
            </a:r>
            <a:endParaRPr lang="en-US" altLang="zh-CN" sz="2400" dirty="0">
              <a:latin typeface="Calibri" pitchFamily="34" charset="0"/>
              <a:ea typeface="Malgun Gothic" pitchFamily="50" charset="-127"/>
              <a:cs typeface="Times New Roman" pitchFamily="18" charset="0"/>
            </a:endParaRPr>
          </a:p>
          <a:p>
            <a:pPr eaLnBrk="0" hangingPunct="0"/>
            <a:r>
              <a:rPr lang="en-US" altLang="ko-KR" sz="2400" dirty="0" smtClean="0">
                <a:latin typeface="Calibri" pitchFamily="34" charset="0"/>
                <a:cs typeface="Times New Roman" pitchFamily="18" charset="0"/>
              </a:rPr>
              <a:t>Lisbon, Portugal</a:t>
            </a:r>
          </a:p>
          <a:p>
            <a:pPr eaLnBrk="0" hangingPunct="0"/>
            <a:r>
              <a:rPr lang="en-US" altLang="ko-KR" sz="2400" dirty="0" smtClean="0">
                <a:latin typeface="Calibri" pitchFamily="34" charset="0"/>
                <a:cs typeface="Times New Roman" pitchFamily="18" charset="0"/>
              </a:rPr>
              <a:t>10</a:t>
            </a:r>
            <a:r>
              <a:rPr lang="en-US" altLang="ko-KR" sz="2400" baseline="30000" dirty="0" smtClean="0">
                <a:latin typeface="Calibri" pitchFamily="34" charset="0"/>
                <a:cs typeface="Times New Roman" pitchFamily="18" charset="0"/>
              </a:rPr>
              <a:t>th</a:t>
            </a:r>
            <a:r>
              <a:rPr lang="en-US" altLang="ko-KR" sz="2400" dirty="0" smtClean="0">
                <a:latin typeface="Calibri" pitchFamily="34" charset="0"/>
                <a:cs typeface="Times New Roman" pitchFamily="18" charset="0"/>
              </a:rPr>
              <a:t> – 14</a:t>
            </a:r>
            <a:r>
              <a:rPr lang="en-US" altLang="ko-KR" sz="2400" baseline="30000" dirty="0" smtClean="0">
                <a:latin typeface="Calibri" pitchFamily="34" charset="0"/>
                <a:cs typeface="Times New Roman" pitchFamily="18" charset="0"/>
              </a:rPr>
              <a:t>th</a:t>
            </a:r>
            <a:r>
              <a:rPr lang="en-US" altLang="ko-KR" sz="2400" dirty="0" smtClean="0">
                <a:latin typeface="Calibri" pitchFamily="34" charset="0"/>
                <a:cs typeface="Times New Roman" pitchFamily="18" charset="0"/>
              </a:rPr>
              <a:t>  October 2016</a:t>
            </a:r>
            <a:endParaRPr lang="en-GB" altLang="ko-KR" sz="2400" dirty="0"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381000" y="1447800"/>
            <a:ext cx="27432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ko-KR" dirty="0"/>
              <a:t>Agenda item: </a:t>
            </a:r>
            <a:r>
              <a:rPr lang="en-US" altLang="ko-KR" dirty="0" smtClean="0"/>
              <a:t>8.1.1.2</a:t>
            </a:r>
            <a:endParaRPr lang="en-US" altLang="ko-KR" dirty="0"/>
          </a:p>
          <a:p>
            <a:r>
              <a:rPr lang="en-US" altLang="ko-KR" dirty="0"/>
              <a:t>Document for </a:t>
            </a:r>
            <a:r>
              <a:rPr lang="en-US" altLang="ko-KR" dirty="0" smtClean="0"/>
              <a:t>decision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5562600"/>
          </a:xfrm>
        </p:spPr>
        <p:txBody>
          <a:bodyPr>
            <a:noAutofit/>
          </a:bodyPr>
          <a:lstStyle/>
          <a:p>
            <a:r>
              <a:rPr lang="en-US" altLang="zh-CN" sz="1600" dirty="0" smtClean="0"/>
              <a:t>In RAN1#84bis meeting [1], it was agreed that</a:t>
            </a:r>
            <a:endParaRPr lang="zh-CN" altLang="zh-CN" sz="1600" dirty="0" smtClean="0"/>
          </a:p>
          <a:p>
            <a:pPr lvl="1"/>
            <a:r>
              <a:rPr lang="en-US" altLang="zh-CN" sz="1400" i="1" dirty="0" smtClean="0"/>
              <a:t>Non-orthogonal multiple access should be investigated for diversified NR usage scenarios and use cases;</a:t>
            </a:r>
            <a:endParaRPr lang="zh-CN" altLang="zh-CN" sz="1400" dirty="0" smtClean="0"/>
          </a:p>
          <a:p>
            <a:pPr lvl="1"/>
            <a:r>
              <a:rPr lang="en-US" altLang="zh-CN" sz="1400" i="1" dirty="0" smtClean="0"/>
              <a:t>SLS is used for comparison of proposals, and verification with traffic/scheduling/multi-cell interference dynamics.</a:t>
            </a:r>
            <a:endParaRPr lang="zh-CN" altLang="zh-CN" sz="1400" dirty="0" smtClean="0"/>
          </a:p>
          <a:p>
            <a:r>
              <a:rPr lang="en-US" altLang="zh-CN" sz="1600" dirty="0" smtClean="0"/>
              <a:t>In RAN1#85, it was further agreed that</a:t>
            </a:r>
            <a:endParaRPr lang="zh-CN" altLang="zh-CN" sz="1600" dirty="0" smtClean="0"/>
          </a:p>
          <a:p>
            <a:pPr lvl="1"/>
            <a:r>
              <a:rPr lang="en-US" altLang="zh-CN" sz="1400" i="1" dirty="0" smtClean="0"/>
              <a:t>PHY abstraction (L2S mapping) of LLS is encouraged to be provided for calibration purpose</a:t>
            </a:r>
            <a:endParaRPr lang="zh-CN" altLang="zh-CN" sz="1400" dirty="0" smtClean="0"/>
          </a:p>
          <a:p>
            <a:r>
              <a:rPr lang="en-US" altLang="zh-CN" sz="1600" dirty="0" smtClean="0"/>
              <a:t>In RAN1#85, a PHY abstraction method for ML-type receiver was agreed</a:t>
            </a:r>
          </a:p>
          <a:p>
            <a:pPr lvl="1"/>
            <a:r>
              <a:rPr lang="en-GB" altLang="zh-CN" sz="1400" i="1" dirty="0" smtClean="0"/>
              <a:t>For calibration purpose ONLY:</a:t>
            </a:r>
            <a:endParaRPr lang="zh-CN" altLang="zh-CN" sz="1400" i="1" dirty="0" smtClean="0"/>
          </a:p>
          <a:p>
            <a:pPr lvl="2"/>
            <a:r>
              <a:rPr lang="en-GB" altLang="zh-CN" sz="1400" i="1" dirty="0" smtClean="0"/>
              <a:t>For ML-type receiver, the PHY abstraction method discussed </a:t>
            </a:r>
            <a:r>
              <a:rPr lang="en-GB" altLang="zh-CN" sz="1400" i="1" u="sng" dirty="0" smtClean="0"/>
              <a:t>R1-168076</a:t>
            </a:r>
            <a:r>
              <a:rPr lang="en-GB" altLang="zh-CN" sz="1400" i="1" dirty="0" smtClean="0"/>
              <a:t> can be used at least for some MA schemes</a:t>
            </a:r>
            <a:endParaRPr lang="zh-CN" altLang="zh-CN" sz="1400" i="1" dirty="0" smtClean="0"/>
          </a:p>
          <a:p>
            <a:pPr lvl="3"/>
            <a:r>
              <a:rPr lang="en-GB" altLang="zh-CN" sz="1400" i="1" dirty="0" smtClean="0"/>
              <a:t>If a different PHY abstraction method is used by a company, it has to be stated clearly and individually verified</a:t>
            </a:r>
            <a:endParaRPr lang="zh-CN" altLang="zh-CN" sz="1400" i="1" dirty="0" smtClean="0"/>
          </a:p>
          <a:p>
            <a:pPr lvl="2"/>
            <a:r>
              <a:rPr lang="en-GB" altLang="zh-CN" sz="1400" i="1" dirty="0" smtClean="0"/>
              <a:t>Otherwise, the PHY abstraction method is up to each company</a:t>
            </a:r>
            <a:endParaRPr lang="zh-CN" altLang="zh-CN" sz="1400" i="1" dirty="0" smtClean="0"/>
          </a:p>
          <a:p>
            <a:pPr lvl="3"/>
            <a:r>
              <a:rPr lang="en-GB" altLang="zh-CN" sz="1400" i="1" dirty="0" smtClean="0"/>
              <a:t>The PHY abstraction method is to be stated and individually verified by each company</a:t>
            </a:r>
            <a:endParaRPr lang="zh-CN" altLang="zh-CN" sz="1400" i="1" dirty="0" smtClean="0"/>
          </a:p>
          <a:p>
            <a:pPr lvl="1"/>
            <a:r>
              <a:rPr lang="en-GB" altLang="zh-CN" sz="1400" i="1" dirty="0" smtClean="0"/>
              <a:t>For evaluation purpose, PHY abstraction method is up to each company</a:t>
            </a:r>
            <a:endParaRPr lang="zh-CN" altLang="zh-CN" sz="1400" i="1" dirty="0" smtClean="0"/>
          </a:p>
          <a:p>
            <a:pPr lvl="2"/>
            <a:r>
              <a:rPr lang="en-GB" altLang="zh-CN" sz="1400" i="1" dirty="0" smtClean="0"/>
              <a:t>A same method is used for calibration and evaluation by a given company, unless a single method can be agreed in RAN1 during evaluation phase</a:t>
            </a:r>
          </a:p>
          <a:p>
            <a:r>
              <a:rPr lang="en-US" altLang="zh-CN" sz="1600" dirty="0" smtClean="0"/>
              <a:t>For some other MA schemes which use MMSE-SIC/PIC receiver, the calculation of post-processing SINR and the interference cancellation procedure are quite different from that of the linear receiver or ML-type receiver. An appropriate PHY abstraction method is necessary for the calibration and evaluation of these NOMA schemes.</a:t>
            </a:r>
          </a:p>
          <a:p>
            <a:endParaRPr lang="zh-CN" altLang="zh-CN" sz="2200" i="1" dirty="0" smtClean="0"/>
          </a:p>
          <a:p>
            <a:pPr lvl="1"/>
            <a:endParaRPr lang="zh-CN" altLang="en-US" sz="14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2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295400"/>
            <a:ext cx="4724400" cy="5334000"/>
          </a:xfrm>
        </p:spPr>
        <p:txBody>
          <a:bodyPr>
            <a:normAutofit/>
          </a:bodyPr>
          <a:lstStyle/>
          <a:p>
            <a:endParaRPr lang="en-US" altLang="zh-CN" sz="1800" dirty="0" smtClean="0"/>
          </a:p>
          <a:p>
            <a:r>
              <a:rPr lang="en-GB" altLang="zh-CN" sz="1800" dirty="0" smtClean="0"/>
              <a:t>In </a:t>
            </a:r>
            <a:r>
              <a:rPr lang="en-GB" altLang="zh-CN" sz="1800" i="1" u="sng" dirty="0" smtClean="0"/>
              <a:t>R1-1608954</a:t>
            </a:r>
            <a:r>
              <a:rPr lang="en-GB" altLang="zh-CN" sz="1800" dirty="0" smtClean="0"/>
              <a:t>, a PHY abstraction method for MMSE-SIC type receiver has been proposed.</a:t>
            </a:r>
          </a:p>
          <a:p>
            <a:r>
              <a:rPr lang="en-GB" altLang="zh-CN" sz="1800" dirty="0" smtClean="0"/>
              <a:t>It adopts an iterative processing procedure which has three main steps:</a:t>
            </a:r>
          </a:p>
          <a:p>
            <a:pPr lvl="1"/>
            <a:r>
              <a:rPr lang="en-US" altLang="zh-CN" sz="1600" dirty="0" smtClean="0"/>
              <a:t>Calculation of post-processing (pp)-SINR based on linear MMSE</a:t>
            </a:r>
          </a:p>
          <a:p>
            <a:pPr lvl="1"/>
            <a:r>
              <a:rPr lang="en-US" altLang="zh-CN" sz="1600" dirty="0" smtClean="0"/>
              <a:t>Effective SINR mapping</a:t>
            </a:r>
          </a:p>
          <a:p>
            <a:pPr lvl="1" algn="just"/>
            <a:r>
              <a:rPr lang="en-US" altLang="zh-CN" sz="1600" dirty="0" smtClean="0"/>
              <a:t>Successive interference cancellation</a:t>
            </a:r>
            <a:endParaRPr lang="en-GB" altLang="zh-CN" sz="1400" dirty="0" smtClean="0"/>
          </a:p>
          <a:p>
            <a:r>
              <a:rPr lang="en-GB" altLang="zh-CN" sz="1800" dirty="0" smtClean="0"/>
              <a:t>In </a:t>
            </a:r>
            <a:r>
              <a:rPr lang="en-GB" altLang="zh-CN" sz="1800" i="1" u="sng" dirty="0" smtClean="0"/>
              <a:t>R1-1609549</a:t>
            </a:r>
            <a:r>
              <a:rPr lang="en-GB" altLang="zh-CN" sz="1800" dirty="0" smtClean="0"/>
              <a:t>, the similar PHY abstraction method was also adopted for MMSE-PIC (parallel interference cancellation) with slight modification on the number of objective users in each loop</a:t>
            </a:r>
          </a:p>
          <a:p>
            <a:r>
              <a:rPr lang="en-GB" altLang="zh-CN" sz="1800" dirty="0" smtClean="0"/>
              <a:t>The modelling procedure is shown as in the right figure, and the detailed formulas involved in each step are listed in the Appendix.</a:t>
            </a:r>
            <a:endParaRPr lang="zh-CN" altLang="en-US" sz="18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87865" y="1981200"/>
            <a:ext cx="4556135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Proposal(s)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724400"/>
          </a:xfrm>
        </p:spPr>
        <p:txBody>
          <a:bodyPr>
            <a:normAutofit/>
          </a:bodyPr>
          <a:lstStyle/>
          <a:p>
            <a:r>
              <a:rPr lang="en-GB" altLang="zh-CN" sz="2400" dirty="0" smtClean="0"/>
              <a:t>The PHY abstraction method described in the Appendix can be used for SLS of some MA schemes that use MMSE-SIC/PIC receiver.</a:t>
            </a:r>
            <a:endParaRPr lang="zh-CN" altLang="zh-CN" sz="2400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Appendix-1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5638800"/>
          </a:xfrm>
        </p:spPr>
        <p:txBody>
          <a:bodyPr>
            <a:noAutofit/>
          </a:bodyPr>
          <a:lstStyle/>
          <a:p>
            <a:r>
              <a:rPr lang="en-US" altLang="zh-CN" sz="2400" b="1" i="1" dirty="0" smtClean="0"/>
              <a:t>Step 1: Calculation of post-processing (pp)-SINR</a:t>
            </a:r>
            <a:endParaRPr lang="en-US" altLang="zh-CN" sz="1600" b="1" i="1" dirty="0" smtClean="0"/>
          </a:p>
          <a:p>
            <a:endParaRPr lang="en-US" altLang="zh-CN" sz="900" dirty="0" smtClean="0"/>
          </a:p>
          <a:p>
            <a:pPr marL="36000" indent="0">
              <a:lnSpc>
                <a:spcPct val="150000"/>
              </a:lnSpc>
              <a:buNone/>
            </a:pPr>
            <a:r>
              <a:rPr lang="en-GB" altLang="zh-CN" sz="1600" dirty="0" smtClean="0"/>
              <a:t>Assuming that </a:t>
            </a:r>
            <a:r>
              <a:rPr lang="en-GB" altLang="zh-CN" sz="1600" i="1" dirty="0" smtClean="0"/>
              <a:t>N</a:t>
            </a:r>
            <a:r>
              <a:rPr lang="en-GB" altLang="zh-CN" sz="1600" dirty="0" smtClean="0"/>
              <a:t> non-orthogonal users share the same resource element group with the spreading factor of </a:t>
            </a:r>
            <a:r>
              <a:rPr lang="en-GB" altLang="zh-CN" sz="1600" i="1" dirty="0" smtClean="0"/>
              <a:t>L</a:t>
            </a:r>
            <a:r>
              <a:rPr lang="en-GB" altLang="zh-CN" sz="1600" dirty="0" smtClean="0"/>
              <a:t>, the received signal with </a:t>
            </a:r>
            <a:r>
              <a:rPr lang="en-GB" altLang="zh-CN" sz="1600" i="1" dirty="0" smtClean="0"/>
              <a:t>R</a:t>
            </a:r>
            <a:r>
              <a:rPr lang="en-GB" altLang="zh-CN" sz="1600" dirty="0" smtClean="0"/>
              <a:t> antenna ports can be written as</a:t>
            </a:r>
            <a:endParaRPr lang="zh-CN" altLang="zh-CN" sz="1600" dirty="0" smtClean="0"/>
          </a:p>
          <a:p>
            <a:pPr marL="36000" indent="0" latinLnBrk="1">
              <a:lnSpc>
                <a:spcPct val="150000"/>
              </a:lnSpc>
              <a:buNone/>
            </a:pPr>
            <a:r>
              <a:rPr lang="en-GB" altLang="zh-CN" sz="1600" i="1" dirty="0" smtClean="0"/>
              <a:t>    </a:t>
            </a:r>
            <a:r>
              <a:rPr lang="en-GB" altLang="zh-CN" sz="1600" dirty="0" smtClean="0"/>
              <a:t>                                                                        </a:t>
            </a:r>
            <a:endParaRPr lang="zh-CN" altLang="zh-CN" sz="1600" dirty="0" smtClean="0"/>
          </a:p>
          <a:p>
            <a:pPr marL="36000" indent="0">
              <a:lnSpc>
                <a:spcPct val="150000"/>
              </a:lnSpc>
              <a:buNone/>
            </a:pPr>
            <a:r>
              <a:rPr lang="en-GB" altLang="zh-CN" sz="1600" dirty="0" smtClean="0"/>
              <a:t>where      with the size of      	is the received symbol vector on the </a:t>
            </a:r>
            <a:r>
              <a:rPr lang="en-GB" altLang="zh-CN" sz="1600" i="1" dirty="0" err="1" smtClean="0"/>
              <a:t>k</a:t>
            </a:r>
            <a:r>
              <a:rPr lang="en-GB" altLang="zh-CN" sz="1600" baseline="30000" dirty="0" err="1" smtClean="0"/>
              <a:t>th</a:t>
            </a:r>
            <a:r>
              <a:rPr lang="en-GB" altLang="zh-CN" sz="1600" dirty="0" smtClean="0"/>
              <a:t> resource element,                                     	               is a           vector of transmitted symbols. 		                denotes the effective channel of the      user, taking into account the transmitted power      , the channel response of each receive antenna         and the </a:t>
            </a:r>
            <a:r>
              <a:rPr lang="en-GB" altLang="zh-CN" sz="1600" i="1" dirty="0" smtClean="0"/>
              <a:t>L*1</a:t>
            </a:r>
            <a:r>
              <a:rPr lang="en-GB" altLang="zh-CN" sz="1600" dirty="0" smtClean="0"/>
              <a:t> spreading sequence      , as                                 .  </a:t>
            </a:r>
          </a:p>
          <a:p>
            <a:pPr marL="36000" indent="0">
              <a:lnSpc>
                <a:spcPct val="150000"/>
              </a:lnSpc>
              <a:buNone/>
            </a:pPr>
            <a:r>
              <a:rPr lang="en-GB" altLang="zh-CN" sz="1600" dirty="0" smtClean="0"/>
              <a:t>     is the additional white Gaussian noise with the power of     . </a:t>
            </a:r>
            <a:endParaRPr lang="zh-CN" altLang="zh-CN" sz="1600" dirty="0" smtClean="0"/>
          </a:p>
          <a:p>
            <a:pPr marL="36000" indent="0">
              <a:lnSpc>
                <a:spcPct val="150000"/>
              </a:lnSpc>
              <a:buNone/>
            </a:pPr>
            <a:r>
              <a:rPr lang="en-GB" altLang="zh-CN" sz="1600" dirty="0" smtClean="0"/>
              <a:t>The weight of the linear MMSE receiver is then calculated as</a:t>
            </a:r>
            <a:endParaRPr lang="zh-CN" altLang="zh-CN" sz="1600" dirty="0" smtClean="0"/>
          </a:p>
          <a:p>
            <a:pPr marL="36000" indent="0">
              <a:lnSpc>
                <a:spcPct val="150000"/>
              </a:lnSpc>
              <a:buNone/>
            </a:pPr>
            <a:r>
              <a:rPr lang="en-GB" altLang="zh-CN" sz="1600" dirty="0" smtClean="0"/>
              <a:t>with the covariance of </a:t>
            </a:r>
            <a:r>
              <a:rPr lang="en-GB" altLang="zh-CN" sz="1600" b="1" dirty="0" smtClean="0"/>
              <a:t>    :                                                            </a:t>
            </a:r>
            <a:endParaRPr lang="zh-CN" altLang="zh-CN" sz="1600" dirty="0" smtClean="0"/>
          </a:p>
          <a:p>
            <a:pPr marL="36000" indent="0">
              <a:lnSpc>
                <a:spcPct val="150000"/>
              </a:lnSpc>
              <a:buNone/>
            </a:pPr>
            <a:r>
              <a:rPr lang="en-GB" altLang="zh-CN" sz="1600" dirty="0" smtClean="0"/>
              <a:t>The corresponding pp-SINR of the </a:t>
            </a:r>
            <a:r>
              <a:rPr lang="en-GB" altLang="zh-CN" sz="1600" i="1" dirty="0" err="1" smtClean="0"/>
              <a:t>i</a:t>
            </a:r>
            <a:r>
              <a:rPr lang="en-GB" altLang="zh-CN" sz="1600" baseline="30000" dirty="0" err="1" smtClean="0"/>
              <a:t>th</a:t>
            </a:r>
            <a:r>
              <a:rPr lang="en-GB" altLang="zh-CN" sz="1600" dirty="0" smtClean="0"/>
              <a:t> user based on linear MMSE can be analytically calculated as</a:t>
            </a:r>
            <a:endParaRPr lang="zh-CN" altLang="zh-CN" sz="1600" dirty="0" smtClean="0"/>
          </a:p>
          <a:p>
            <a:pPr marL="36000" indent="0" latinLnBrk="1">
              <a:lnSpc>
                <a:spcPct val="150000"/>
              </a:lnSpc>
              <a:buNone/>
            </a:pPr>
            <a:r>
              <a:rPr lang="en-GB" altLang="zh-CN" sz="1600" dirty="0" smtClean="0"/>
              <a:t>                                                              </a:t>
            </a:r>
            <a:endParaRPr lang="zh-CN" altLang="en-US" sz="16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6674798"/>
            <a:ext cx="2133600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31844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76600" y="2590800"/>
            <a:ext cx="1482892" cy="576000"/>
          </a:xfrm>
          <a:prstGeom prst="rect">
            <a:avLst/>
          </a:prstGeom>
          <a:noFill/>
        </p:spPr>
      </p:pic>
      <p:sp>
        <p:nvSpPr>
          <p:cNvPr id="20486" name="Rectangle 6"/>
          <p:cNvSpPr>
            <a:spLocks noChangeArrowheads="1"/>
          </p:cNvSpPr>
          <p:nvPr/>
        </p:nvSpPr>
        <p:spPr bwMode="auto">
          <a:xfrm>
            <a:off x="0" y="31844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0488" name="Rectangle 8"/>
          <p:cNvSpPr>
            <a:spLocks noChangeArrowheads="1"/>
          </p:cNvSpPr>
          <p:nvPr/>
        </p:nvSpPr>
        <p:spPr bwMode="auto">
          <a:xfrm>
            <a:off x="0" y="31844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20487" name="Picture 7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70296" y="3124200"/>
            <a:ext cx="165100" cy="228600"/>
          </a:xfrm>
          <a:prstGeom prst="rect">
            <a:avLst/>
          </a:prstGeom>
          <a:noFill/>
        </p:spPr>
      </p:pic>
      <p:sp>
        <p:nvSpPr>
          <p:cNvPr id="20490" name="Rectangle 10"/>
          <p:cNvSpPr>
            <a:spLocks noChangeArrowheads="1"/>
          </p:cNvSpPr>
          <p:nvPr/>
        </p:nvSpPr>
        <p:spPr bwMode="auto">
          <a:xfrm>
            <a:off x="0" y="31844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20489" name="Picture 9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710216" y="3160500"/>
            <a:ext cx="499200" cy="230400"/>
          </a:xfrm>
          <a:prstGeom prst="rect">
            <a:avLst/>
          </a:prstGeom>
          <a:noFill/>
        </p:spPr>
      </p:pic>
      <p:sp>
        <p:nvSpPr>
          <p:cNvPr id="20492" name="Rectangle 12"/>
          <p:cNvSpPr>
            <a:spLocks noChangeArrowheads="1"/>
          </p:cNvSpPr>
          <p:nvPr/>
        </p:nvSpPr>
        <p:spPr bwMode="auto">
          <a:xfrm>
            <a:off x="0" y="31844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20491" name="Picture 11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9600" y="3541403"/>
            <a:ext cx="1500632" cy="216000"/>
          </a:xfrm>
          <a:prstGeom prst="rect">
            <a:avLst/>
          </a:prstGeom>
          <a:noFill/>
        </p:spPr>
      </p:pic>
      <p:sp>
        <p:nvSpPr>
          <p:cNvPr id="20494" name="Rectangle 14"/>
          <p:cNvSpPr>
            <a:spLocks noChangeArrowheads="1"/>
          </p:cNvSpPr>
          <p:nvPr/>
        </p:nvSpPr>
        <p:spPr bwMode="auto">
          <a:xfrm>
            <a:off x="0" y="31844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20493" name="Picture 13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446360" y="3534392"/>
            <a:ext cx="422400" cy="230400"/>
          </a:xfrm>
          <a:prstGeom prst="rect">
            <a:avLst/>
          </a:prstGeom>
          <a:noFill/>
        </p:spPr>
      </p:pic>
      <p:sp>
        <p:nvSpPr>
          <p:cNvPr id="20496" name="Rectangle 16"/>
          <p:cNvSpPr>
            <a:spLocks noChangeArrowheads="1"/>
          </p:cNvSpPr>
          <p:nvPr/>
        </p:nvSpPr>
        <p:spPr bwMode="auto">
          <a:xfrm>
            <a:off x="0" y="31844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20495" name="Picture 15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461000" y="3505200"/>
            <a:ext cx="2172000" cy="288000"/>
          </a:xfrm>
          <a:prstGeom prst="rect">
            <a:avLst/>
          </a:prstGeom>
          <a:noFill/>
        </p:spPr>
      </p:pic>
      <p:sp>
        <p:nvSpPr>
          <p:cNvPr id="20498" name="Rectangle 18"/>
          <p:cNvSpPr>
            <a:spLocks noChangeArrowheads="1"/>
          </p:cNvSpPr>
          <p:nvPr/>
        </p:nvSpPr>
        <p:spPr bwMode="auto">
          <a:xfrm>
            <a:off x="0" y="31844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20497" name="Picture 17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81400" y="3884400"/>
            <a:ext cx="192000" cy="230400"/>
          </a:xfrm>
          <a:prstGeom prst="rect">
            <a:avLst/>
          </a:prstGeom>
          <a:noFill/>
        </p:spPr>
      </p:pic>
      <p:sp>
        <p:nvSpPr>
          <p:cNvPr id="20500" name="Rectangle 20"/>
          <p:cNvSpPr>
            <a:spLocks noChangeArrowheads="1"/>
          </p:cNvSpPr>
          <p:nvPr/>
        </p:nvSpPr>
        <p:spPr bwMode="auto">
          <a:xfrm>
            <a:off x="0" y="31844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20499" name="Picture 19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59400" y="3884400"/>
            <a:ext cx="252000" cy="252000"/>
          </a:xfrm>
          <a:prstGeom prst="rect">
            <a:avLst/>
          </a:prstGeom>
          <a:noFill/>
        </p:spPr>
      </p:pic>
      <p:sp>
        <p:nvSpPr>
          <p:cNvPr id="20502" name="Rectangle 22"/>
          <p:cNvSpPr>
            <a:spLocks noChangeArrowheads="1"/>
          </p:cNvSpPr>
          <p:nvPr/>
        </p:nvSpPr>
        <p:spPr bwMode="auto">
          <a:xfrm>
            <a:off x="0" y="31844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20501" name="Picture 21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367340" y="4252700"/>
            <a:ext cx="358106" cy="252000"/>
          </a:xfrm>
          <a:prstGeom prst="rect">
            <a:avLst/>
          </a:prstGeom>
          <a:noFill/>
        </p:spPr>
      </p:pic>
      <p:sp>
        <p:nvSpPr>
          <p:cNvPr id="20504" name="Rectangle 24"/>
          <p:cNvSpPr>
            <a:spLocks noChangeArrowheads="1"/>
          </p:cNvSpPr>
          <p:nvPr/>
        </p:nvSpPr>
        <p:spPr bwMode="auto">
          <a:xfrm>
            <a:off x="0" y="31844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0506" name="Rectangle 26"/>
          <p:cNvSpPr>
            <a:spLocks noChangeArrowheads="1"/>
          </p:cNvSpPr>
          <p:nvPr/>
        </p:nvSpPr>
        <p:spPr bwMode="auto">
          <a:xfrm>
            <a:off x="0" y="31844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20505" name="Picture 25"/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987844" y="4231100"/>
            <a:ext cx="1453091" cy="288000"/>
          </a:xfrm>
          <a:prstGeom prst="rect">
            <a:avLst/>
          </a:prstGeom>
          <a:noFill/>
        </p:spPr>
      </p:pic>
      <p:sp>
        <p:nvSpPr>
          <p:cNvPr id="20508" name="Rectangle 28"/>
          <p:cNvSpPr>
            <a:spLocks noChangeArrowheads="1"/>
          </p:cNvSpPr>
          <p:nvPr/>
        </p:nvSpPr>
        <p:spPr bwMode="auto">
          <a:xfrm>
            <a:off x="0" y="31844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20507" name="Picture 27"/>
          <p:cNvPicPr>
            <a:picLocks noChangeAspect="1" noChangeArrowheads="1"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77000" y="4243800"/>
            <a:ext cx="154000" cy="252000"/>
          </a:xfrm>
          <a:prstGeom prst="rect">
            <a:avLst/>
          </a:prstGeom>
          <a:noFill/>
        </p:spPr>
      </p:pic>
      <p:sp>
        <p:nvSpPr>
          <p:cNvPr id="20510" name="Rectangle 30"/>
          <p:cNvSpPr>
            <a:spLocks noChangeArrowheads="1"/>
          </p:cNvSpPr>
          <p:nvPr/>
        </p:nvSpPr>
        <p:spPr bwMode="auto">
          <a:xfrm>
            <a:off x="0" y="31844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20509" name="Picture 29"/>
          <p:cNvPicPr>
            <a:picLocks noChangeAspect="1" noChangeArrowheads="1"/>
          </p:cNvPicPr>
          <p:nvPr/>
        </p:nvPicPr>
        <p:blipFill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13496" y="4637500"/>
            <a:ext cx="252000" cy="252000"/>
          </a:xfrm>
          <a:prstGeom prst="rect">
            <a:avLst/>
          </a:prstGeom>
          <a:noFill/>
        </p:spPr>
      </p:pic>
      <p:sp>
        <p:nvSpPr>
          <p:cNvPr id="20512" name="Rectangle 32"/>
          <p:cNvSpPr>
            <a:spLocks noChangeArrowheads="1"/>
          </p:cNvSpPr>
          <p:nvPr/>
        </p:nvSpPr>
        <p:spPr bwMode="auto">
          <a:xfrm>
            <a:off x="0" y="31844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20511" name="Picture 31"/>
          <p:cNvPicPr>
            <a:picLocks noChangeAspect="1" noChangeArrowheads="1"/>
          </p:cNvPicPr>
          <p:nvPr/>
        </p:nvPicPr>
        <p:blipFill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486400" y="4624800"/>
            <a:ext cx="196000" cy="252000"/>
          </a:xfrm>
          <a:prstGeom prst="rect">
            <a:avLst/>
          </a:prstGeom>
          <a:noFill/>
        </p:spPr>
      </p:pic>
      <p:sp>
        <p:nvSpPr>
          <p:cNvPr id="20514" name="Rectangle 34"/>
          <p:cNvSpPr>
            <a:spLocks noChangeArrowheads="1"/>
          </p:cNvSpPr>
          <p:nvPr/>
        </p:nvSpPr>
        <p:spPr bwMode="auto">
          <a:xfrm>
            <a:off x="0" y="31844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0516" name="Rectangle 36"/>
          <p:cNvSpPr>
            <a:spLocks noChangeArrowheads="1"/>
          </p:cNvSpPr>
          <p:nvPr/>
        </p:nvSpPr>
        <p:spPr bwMode="auto">
          <a:xfrm>
            <a:off x="0" y="31844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0518" name="Rectangle 38"/>
          <p:cNvSpPr>
            <a:spLocks noChangeArrowheads="1"/>
          </p:cNvSpPr>
          <p:nvPr/>
        </p:nvSpPr>
        <p:spPr bwMode="auto">
          <a:xfrm>
            <a:off x="0" y="31844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20517" name="Picture 37"/>
          <p:cNvPicPr>
            <a:picLocks noChangeAspect="1" noChangeArrowheads="1"/>
          </p:cNvPicPr>
          <p:nvPr/>
        </p:nvPicPr>
        <p:blipFill>
          <a:blip r:embed="rId1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31903" y="5350700"/>
            <a:ext cx="1948597" cy="576000"/>
          </a:xfrm>
          <a:prstGeom prst="rect">
            <a:avLst/>
          </a:prstGeom>
          <a:noFill/>
        </p:spPr>
      </p:pic>
      <p:sp>
        <p:nvSpPr>
          <p:cNvPr id="20520" name="Rectangle 40"/>
          <p:cNvSpPr>
            <a:spLocks noChangeArrowheads="1"/>
          </p:cNvSpPr>
          <p:nvPr/>
        </p:nvSpPr>
        <p:spPr bwMode="auto">
          <a:xfrm>
            <a:off x="0" y="40260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20519" name="Picture 39"/>
          <p:cNvPicPr>
            <a:picLocks noChangeAspect="1" noChangeArrowheads="1"/>
          </p:cNvPicPr>
          <p:nvPr/>
        </p:nvPicPr>
        <p:blipFill>
          <a:blip r:embed="rId1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473656" y="5500256"/>
            <a:ext cx="154000" cy="252000"/>
          </a:xfrm>
          <a:prstGeom prst="rect">
            <a:avLst/>
          </a:prstGeom>
          <a:noFill/>
        </p:spPr>
      </p:pic>
      <p:sp>
        <p:nvSpPr>
          <p:cNvPr id="20522" name="Rectangle 42"/>
          <p:cNvSpPr>
            <a:spLocks noChangeArrowheads="1"/>
          </p:cNvSpPr>
          <p:nvPr/>
        </p:nvSpPr>
        <p:spPr bwMode="auto">
          <a:xfrm>
            <a:off x="0" y="40260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20521" name="Picture 41"/>
          <p:cNvPicPr>
            <a:picLocks noChangeAspect="1" noChangeArrowheads="1"/>
          </p:cNvPicPr>
          <p:nvPr/>
        </p:nvPicPr>
        <p:blipFill>
          <a:blip r:embed="rId1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976638" y="6172200"/>
            <a:ext cx="2890762" cy="359392"/>
          </a:xfrm>
          <a:prstGeom prst="rect">
            <a:avLst/>
          </a:prstGeom>
          <a:noFill/>
        </p:spPr>
      </p:pic>
      <p:pic>
        <p:nvPicPr>
          <p:cNvPr id="44" name="Picture 35"/>
          <p:cNvPicPr>
            <a:picLocks noChangeAspect="1" noChangeArrowheads="1"/>
          </p:cNvPicPr>
          <p:nvPr/>
        </p:nvPicPr>
        <p:blipFill>
          <a:blip r:embed="rId1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589000" y="5056600"/>
            <a:ext cx="1014857" cy="28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Appendix-2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29200"/>
          </a:xfrm>
        </p:spPr>
        <p:txBody>
          <a:bodyPr>
            <a:noAutofit/>
          </a:bodyPr>
          <a:lstStyle/>
          <a:p>
            <a:r>
              <a:rPr lang="en-US" altLang="zh-CN" sz="1400" b="1" i="1" dirty="0" smtClean="0"/>
              <a:t>Step 2: Effective SINR mapping</a:t>
            </a:r>
          </a:p>
          <a:p>
            <a:pPr marL="72000" indent="0">
              <a:buNone/>
            </a:pPr>
            <a:r>
              <a:rPr lang="en-GB" altLang="zh-CN" sz="1400" dirty="0" smtClean="0"/>
              <a:t>First determine</a:t>
            </a:r>
            <a:r>
              <a:rPr lang="en-US" altLang="zh-CN" sz="1400" dirty="0" smtClean="0"/>
              <a:t> the set of objective users </a:t>
            </a:r>
            <a:r>
              <a:rPr lang="en-US" altLang="zh-CN" sz="1400" b="1" i="1" dirty="0" smtClean="0"/>
              <a:t>J </a:t>
            </a:r>
            <a:r>
              <a:rPr lang="en-US" altLang="zh-CN" sz="1400" dirty="0" smtClean="0"/>
              <a:t>in each loop, according to different interference cancellation schemes:</a:t>
            </a:r>
          </a:p>
          <a:p>
            <a:pPr marL="72000" indent="0">
              <a:buNone/>
            </a:pPr>
            <a:r>
              <a:rPr lang="en-US" altLang="zh-CN" sz="1400" dirty="0" smtClean="0">
                <a:solidFill>
                  <a:srgbClr val="FF0000"/>
                </a:solidFill>
              </a:rPr>
              <a:t>1) For successive-IC: </a:t>
            </a:r>
            <a:r>
              <a:rPr lang="en-US" altLang="zh-CN" sz="1400" b="1" i="1" dirty="0" smtClean="0">
                <a:solidFill>
                  <a:srgbClr val="FF0000"/>
                </a:solidFill>
              </a:rPr>
              <a:t>J</a:t>
            </a:r>
            <a:r>
              <a:rPr lang="en-US" altLang="zh-CN" sz="1400" dirty="0" smtClean="0">
                <a:solidFill>
                  <a:srgbClr val="FF0000"/>
                </a:solidFill>
              </a:rPr>
              <a:t>={</a:t>
            </a:r>
            <a:r>
              <a:rPr lang="en-US" altLang="zh-CN" sz="1400" i="1" dirty="0" smtClean="0">
                <a:solidFill>
                  <a:srgbClr val="FF0000"/>
                </a:solidFill>
              </a:rPr>
              <a:t>j</a:t>
            </a:r>
            <a:r>
              <a:rPr lang="en-US" altLang="zh-CN" sz="1400" dirty="0" smtClean="0">
                <a:solidFill>
                  <a:srgbClr val="FF0000"/>
                </a:solidFill>
              </a:rPr>
              <a:t>} where </a:t>
            </a:r>
            <a:r>
              <a:rPr lang="en-US" altLang="zh-CN" sz="1400" i="1" dirty="0" smtClean="0">
                <a:solidFill>
                  <a:srgbClr val="FF0000"/>
                </a:solidFill>
              </a:rPr>
              <a:t>j</a:t>
            </a:r>
            <a:r>
              <a:rPr lang="en-US" altLang="zh-CN" sz="1400" dirty="0" smtClean="0">
                <a:solidFill>
                  <a:srgbClr val="FF0000"/>
                </a:solidFill>
              </a:rPr>
              <a:t> denotes the user with maximum pp-SINR</a:t>
            </a:r>
            <a:endParaRPr lang="zh-CN" altLang="en-US" sz="1400" dirty="0" smtClean="0">
              <a:solidFill>
                <a:srgbClr val="FF0000"/>
              </a:solidFill>
            </a:endParaRPr>
          </a:p>
          <a:p>
            <a:pPr marL="72000" indent="0">
              <a:buNone/>
            </a:pPr>
            <a:r>
              <a:rPr lang="en-US" altLang="zh-CN" sz="1400" dirty="0" smtClean="0">
                <a:solidFill>
                  <a:srgbClr val="FF0000"/>
                </a:solidFill>
              </a:rPr>
              <a:t>2) For parallel-IC : J={1,2,...N}, considering all the users</a:t>
            </a:r>
            <a:endParaRPr lang="zh-CN" altLang="en-US" sz="1400" dirty="0" smtClean="0">
              <a:solidFill>
                <a:srgbClr val="FF0000"/>
              </a:solidFill>
            </a:endParaRPr>
          </a:p>
          <a:p>
            <a:pPr marL="72000" indent="0">
              <a:buNone/>
            </a:pPr>
            <a:r>
              <a:rPr lang="en-US" altLang="zh-CN" sz="1400" dirty="0" smtClean="0">
                <a:solidFill>
                  <a:srgbClr val="FF0000"/>
                </a:solidFill>
              </a:rPr>
              <a:t>3) For hybrid-IC: considering part of the users with pre-configured criterion, e.g. relatively higher pp-SINR.</a:t>
            </a:r>
          </a:p>
          <a:p>
            <a:pPr marL="72000" indent="0">
              <a:buNone/>
            </a:pPr>
            <a:endParaRPr lang="zh-CN" altLang="en-US" sz="1400" dirty="0" smtClean="0"/>
          </a:p>
          <a:p>
            <a:pPr marL="72000" indent="0">
              <a:lnSpc>
                <a:spcPct val="150000"/>
              </a:lnSpc>
              <a:buNone/>
            </a:pPr>
            <a:r>
              <a:rPr lang="en-GB" altLang="zh-CN" sz="1400" dirty="0" smtClean="0"/>
              <a:t>For each user </a:t>
            </a:r>
            <a:r>
              <a:rPr lang="en-GB" altLang="zh-CN" sz="1400" i="1" dirty="0" smtClean="0"/>
              <a:t>j </a:t>
            </a:r>
            <a:r>
              <a:rPr lang="en-GB" altLang="zh-CN" sz="1400" dirty="0" smtClean="0"/>
              <a:t>in the set </a:t>
            </a:r>
            <a:r>
              <a:rPr lang="en-GB" altLang="zh-CN" sz="1400" b="1" i="1" dirty="0" smtClean="0"/>
              <a:t>J,</a:t>
            </a:r>
            <a:r>
              <a:rPr lang="en-GB" altLang="zh-CN" sz="1400" dirty="0" smtClean="0"/>
              <a:t> calculated the effective SINR as </a:t>
            </a:r>
            <a:endParaRPr lang="zh-CN" altLang="zh-CN" sz="1400" dirty="0" smtClean="0"/>
          </a:p>
          <a:p>
            <a:pPr marL="72000" indent="0">
              <a:lnSpc>
                <a:spcPct val="150000"/>
              </a:lnSpc>
              <a:buNone/>
            </a:pPr>
            <a:r>
              <a:rPr lang="en-US" altLang="zh-CN" sz="1400" dirty="0" smtClean="0"/>
              <a:t>where </a:t>
            </a:r>
            <a:r>
              <a:rPr lang="en-US" altLang="zh-CN" sz="1400" i="1" dirty="0" smtClean="0"/>
              <a:t>K</a:t>
            </a:r>
            <a:r>
              <a:rPr lang="en-US" altLang="zh-CN" sz="1400" dirty="0" smtClean="0"/>
              <a:t> is the number of modulation symbols (or resource elements) in a code block,     is a fudge factor that depends on the MCS, the encoding block length and some non-ideal factors such as realistic channel estimation. </a:t>
            </a:r>
          </a:p>
          <a:p>
            <a:pPr marL="72000" indent="0">
              <a:buNone/>
            </a:pPr>
            <a:r>
              <a:rPr lang="en-US" altLang="zh-CN" sz="1400" dirty="0" smtClean="0"/>
              <a:t>         is a non-linear invertible function that defines the specific ESM, e.g., typically exponential-ESM (EESM)                                   ,  or Received Bit Mutual Information Rate (RBIR) as described in [1, Section 4.3.1].</a:t>
            </a:r>
            <a:endParaRPr lang="zh-CN" altLang="zh-CN" sz="1400" dirty="0" smtClean="0"/>
          </a:p>
          <a:p>
            <a:pPr marL="72000" indent="0">
              <a:buNone/>
            </a:pPr>
            <a:r>
              <a:rPr lang="en-US" altLang="zh-CN" sz="1400" dirty="0" smtClean="0"/>
              <a:t>The block error rate value of the </a:t>
            </a:r>
            <a:r>
              <a:rPr lang="en-US" altLang="zh-CN" sz="1400" i="1" dirty="0" err="1" smtClean="0"/>
              <a:t>j</a:t>
            </a:r>
            <a:r>
              <a:rPr lang="en-US" altLang="zh-CN" sz="1400" baseline="30000" dirty="0" err="1" smtClean="0"/>
              <a:t>th</a:t>
            </a:r>
            <a:r>
              <a:rPr lang="en-US" altLang="zh-CN" sz="1400" dirty="0" smtClean="0"/>
              <a:t> user  is determined by looking up the BLER vs. SNR tables for AWGN channel, with the input of the effective SINR.</a:t>
            </a:r>
            <a:endParaRPr lang="zh-CN" altLang="zh-CN" sz="1400" dirty="0" smtClean="0"/>
          </a:p>
          <a:p>
            <a:pPr>
              <a:buNone/>
            </a:pPr>
            <a:endParaRPr lang="en-US" altLang="zh-CN" sz="1400" dirty="0" smtClean="0"/>
          </a:p>
          <a:p>
            <a:pPr lvl="0">
              <a:buNone/>
            </a:pPr>
            <a:r>
              <a:rPr lang="en-US" altLang="zh-CN" sz="1400" dirty="0" smtClean="0"/>
              <a:t>[1] IEEE 802.16m, Evaluation Methodology Document (EMD)</a:t>
            </a:r>
            <a:endParaRPr lang="zh-CN" altLang="zh-CN" sz="1400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22529" name="Picture 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19800" y="2209800"/>
            <a:ext cx="1746384" cy="540000"/>
          </a:xfrm>
          <a:prstGeom prst="rect">
            <a:avLst/>
          </a:prstGeom>
          <a:noFill/>
        </p:spPr>
      </p:pic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876800" y="3340100"/>
            <a:ext cx="2273362" cy="504000"/>
          </a:xfrm>
          <a:prstGeom prst="rect">
            <a:avLst/>
          </a:prstGeom>
          <a:noFill/>
        </p:spPr>
      </p:pic>
      <p:sp>
        <p:nvSpPr>
          <p:cNvPr id="2253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22533" name="Picture 5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19900" y="3835400"/>
            <a:ext cx="98000" cy="252000"/>
          </a:xfrm>
          <a:prstGeom prst="rect">
            <a:avLst/>
          </a:prstGeom>
          <a:noFill/>
        </p:spPr>
      </p:pic>
      <p:sp>
        <p:nvSpPr>
          <p:cNvPr id="2253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2538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22537" name="Picture 9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9600" y="4775200"/>
            <a:ext cx="322000" cy="252000"/>
          </a:xfrm>
          <a:prstGeom prst="rect">
            <a:avLst/>
          </a:prstGeom>
          <a:noFill/>
        </p:spPr>
      </p:pic>
      <p:sp>
        <p:nvSpPr>
          <p:cNvPr id="22540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22539" name="Picture 11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43000" y="4965700"/>
            <a:ext cx="1316000" cy="252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Appendix-3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53000"/>
          </a:xfrm>
        </p:spPr>
        <p:txBody>
          <a:bodyPr>
            <a:normAutofit fontScale="85000" lnSpcReduction="20000"/>
          </a:bodyPr>
          <a:lstStyle/>
          <a:p>
            <a:r>
              <a:rPr lang="en-US" altLang="zh-CN" sz="2400" b="1" i="1" dirty="0" smtClean="0"/>
              <a:t>Step 3: Interference cancellation</a:t>
            </a:r>
          </a:p>
          <a:p>
            <a:pPr marL="144000" indent="0">
              <a:lnSpc>
                <a:spcPct val="120000"/>
              </a:lnSpc>
              <a:buNone/>
            </a:pPr>
            <a:r>
              <a:rPr lang="en-US" altLang="zh-CN" sz="1800" i="1" dirty="0" smtClean="0">
                <a:solidFill>
                  <a:srgbClr val="FF0000"/>
                </a:solidFill>
              </a:rPr>
              <a:t>N</a:t>
            </a:r>
            <a:r>
              <a:rPr lang="en-US" altLang="zh-CN" sz="1800" dirty="0" smtClean="0">
                <a:solidFill>
                  <a:srgbClr val="FF0000"/>
                </a:solidFill>
              </a:rPr>
              <a:t> random variable                               </a:t>
            </a:r>
            <a:r>
              <a:rPr lang="en-US" altLang="zh-CN" sz="1800" dirty="0" smtClean="0"/>
              <a:t>with </a:t>
            </a:r>
            <a:r>
              <a:rPr lang="en-US" altLang="zh-CN" sz="1800" i="1" dirty="0" err="1" smtClean="0"/>
              <a:t>i</a:t>
            </a:r>
            <a:r>
              <a:rPr lang="en-US" altLang="zh-CN" sz="1800" dirty="0" smtClean="0"/>
              <a:t>=1,2,…N,</a:t>
            </a:r>
            <a:r>
              <a:rPr lang="en-US" altLang="zh-CN" sz="1800" dirty="0" smtClean="0">
                <a:solidFill>
                  <a:srgbClr val="FF0000"/>
                </a:solidFill>
              </a:rPr>
              <a:t> </a:t>
            </a:r>
            <a:r>
              <a:rPr lang="en-US" altLang="zh-CN" sz="1800" dirty="0" smtClean="0"/>
              <a:t>are randomly generated in each TTI and assigned to each user, </a:t>
            </a:r>
            <a:r>
              <a:rPr lang="en-US" altLang="zh-CN" sz="1800" dirty="0" smtClean="0">
                <a:solidFill>
                  <a:srgbClr val="FF0000"/>
                </a:solidFill>
              </a:rPr>
              <a:t>or a single random variable </a:t>
            </a:r>
            <a:r>
              <a:rPr lang="en-US" altLang="zh-CN" sz="1800" i="1" dirty="0" smtClean="0">
                <a:solidFill>
                  <a:srgbClr val="FF0000"/>
                </a:solidFill>
              </a:rPr>
              <a:t>Xi = X</a:t>
            </a:r>
            <a:r>
              <a:rPr lang="en-US" altLang="zh-CN" sz="1800" dirty="0" smtClean="0">
                <a:solidFill>
                  <a:srgbClr val="FF0000"/>
                </a:solidFill>
              </a:rPr>
              <a:t> used for all users in each TTI</a:t>
            </a:r>
            <a:r>
              <a:rPr lang="en-US" altLang="zh-CN" sz="1800" i="1" dirty="0" smtClean="0">
                <a:solidFill>
                  <a:srgbClr val="FF0000"/>
                </a:solidFill>
              </a:rPr>
              <a:t>,</a:t>
            </a:r>
            <a:r>
              <a:rPr lang="en-US" altLang="zh-CN" sz="1800" dirty="0" smtClean="0"/>
              <a:t> to decide whether the data </a:t>
            </a:r>
            <a:r>
              <a:rPr lang="en-US" altLang="zh-CN" sz="1800" dirty="0" smtClean="0">
                <a:solidFill>
                  <a:srgbClr val="FF0000"/>
                </a:solidFill>
              </a:rPr>
              <a:t>of the user(s) in </a:t>
            </a:r>
            <a:r>
              <a:rPr lang="en-US" altLang="zh-CN" sz="1800" b="1" i="1" dirty="0" smtClean="0">
                <a:solidFill>
                  <a:srgbClr val="FF0000"/>
                </a:solidFill>
              </a:rPr>
              <a:t>J</a:t>
            </a:r>
            <a:r>
              <a:rPr lang="en-US" altLang="zh-CN" sz="1800" dirty="0" smtClean="0"/>
              <a:t> can be decoded correctly or not:</a:t>
            </a:r>
            <a:endParaRPr lang="zh-CN" altLang="zh-CN" sz="1800" dirty="0" smtClean="0"/>
          </a:p>
          <a:p>
            <a:pPr marL="144000" indent="0">
              <a:lnSpc>
                <a:spcPct val="120000"/>
              </a:lnSpc>
              <a:buNone/>
            </a:pPr>
            <a:r>
              <a:rPr lang="en-US" altLang="zh-CN" sz="1800" dirty="0" smtClean="0"/>
              <a:t>For each of the </a:t>
            </a:r>
            <a:r>
              <a:rPr lang="en-US" altLang="zh-CN" sz="1800" i="1" dirty="0" err="1" smtClean="0"/>
              <a:t>j</a:t>
            </a:r>
            <a:r>
              <a:rPr lang="en-US" altLang="zh-CN" sz="1800" baseline="30000" dirty="0" err="1" smtClean="0"/>
              <a:t>th</a:t>
            </a:r>
            <a:r>
              <a:rPr lang="en-US" altLang="zh-CN" sz="1800" dirty="0" smtClean="0"/>
              <a:t> user’s data in </a:t>
            </a:r>
            <a:r>
              <a:rPr lang="en-US" altLang="zh-CN" sz="1800" b="1" i="1" dirty="0" smtClean="0"/>
              <a:t>J</a:t>
            </a:r>
            <a:r>
              <a:rPr lang="en-US" altLang="zh-CN" sz="1800" dirty="0" smtClean="0"/>
              <a:t>:</a:t>
            </a:r>
          </a:p>
          <a:p>
            <a:pPr marL="144000" indent="0">
              <a:lnSpc>
                <a:spcPct val="120000"/>
              </a:lnSpc>
              <a:buNone/>
            </a:pPr>
            <a:r>
              <a:rPr lang="en-US" altLang="zh-CN" sz="1800" dirty="0" smtClean="0"/>
              <a:t>1) when </a:t>
            </a:r>
            <a:r>
              <a:rPr lang="en-US" altLang="zh-CN" sz="1600" i="1" dirty="0" err="1" smtClean="0"/>
              <a:t>Xj</a:t>
            </a:r>
            <a:r>
              <a:rPr lang="zh-CN" altLang="en-US" sz="1600" b="1" i="1" dirty="0" smtClean="0"/>
              <a:t>  </a:t>
            </a:r>
            <a:r>
              <a:rPr lang="en-US" altLang="zh-CN" sz="1600" b="1" i="1" dirty="0" smtClean="0"/>
              <a:t>&gt; </a:t>
            </a:r>
            <a:r>
              <a:rPr lang="en-US" altLang="zh-CN" sz="1600" i="1" dirty="0" err="1" smtClean="0"/>
              <a:t>BLERj</a:t>
            </a:r>
            <a:r>
              <a:rPr lang="en-US" altLang="zh-CN" sz="1800" dirty="0" smtClean="0"/>
              <a:t>, the </a:t>
            </a:r>
            <a:r>
              <a:rPr lang="en-US" altLang="zh-CN" sz="1800" i="1" dirty="0" err="1" smtClean="0"/>
              <a:t>j</a:t>
            </a:r>
            <a:r>
              <a:rPr lang="en-US" altLang="zh-CN" sz="1800" baseline="30000" dirty="0" err="1" smtClean="0"/>
              <a:t>th</a:t>
            </a:r>
            <a:r>
              <a:rPr lang="en-US" altLang="zh-CN" sz="1800" dirty="0" smtClean="0"/>
              <a:t> user’s data is considered as correctly decoded. </a:t>
            </a:r>
          </a:p>
          <a:p>
            <a:pPr marL="144000" indent="0">
              <a:lnSpc>
                <a:spcPct val="120000"/>
              </a:lnSpc>
              <a:buNone/>
            </a:pPr>
            <a:r>
              <a:rPr lang="en-US" altLang="zh-CN" sz="1800" dirty="0" smtClean="0"/>
              <a:t>2) when </a:t>
            </a:r>
            <a:r>
              <a:rPr lang="en-US" altLang="zh-CN" sz="1600" i="1" dirty="0" err="1" smtClean="0"/>
              <a:t>Xj</a:t>
            </a:r>
            <a:r>
              <a:rPr lang="zh-CN" altLang="en-US" sz="1600" b="1" i="1" dirty="0" smtClean="0"/>
              <a:t>  </a:t>
            </a:r>
            <a:r>
              <a:rPr lang="en-US" altLang="zh-CN" sz="1600" b="1" i="1" dirty="0" smtClean="0"/>
              <a:t>&gt; </a:t>
            </a:r>
            <a:r>
              <a:rPr lang="en-US" altLang="zh-CN" sz="1600" i="1" dirty="0" err="1" smtClean="0"/>
              <a:t>BLERj</a:t>
            </a:r>
            <a:r>
              <a:rPr lang="en-US" altLang="zh-CN" sz="1800" dirty="0" smtClean="0"/>
              <a:t>, the decoding of the </a:t>
            </a:r>
            <a:r>
              <a:rPr lang="en-US" altLang="zh-CN" sz="1800" i="1" dirty="0" err="1" smtClean="0"/>
              <a:t>j</a:t>
            </a:r>
            <a:r>
              <a:rPr lang="en-US" altLang="zh-CN" sz="1800" baseline="30000" dirty="0" err="1" smtClean="0"/>
              <a:t>th</a:t>
            </a:r>
            <a:r>
              <a:rPr lang="en-US" altLang="zh-CN" sz="1800" dirty="0" smtClean="0"/>
              <a:t> user is considered as failed.</a:t>
            </a:r>
          </a:p>
          <a:p>
            <a:pPr marL="144000" indent="0">
              <a:lnSpc>
                <a:spcPct val="170000"/>
              </a:lnSpc>
              <a:buNone/>
            </a:pPr>
            <a:r>
              <a:rPr lang="en-US" altLang="zh-CN" sz="1800" dirty="0" smtClean="0"/>
              <a:t>If any of the user’s data is correctly decoded, then the interference cancellation procedure is performed, </a:t>
            </a:r>
            <a:r>
              <a:rPr lang="en-US" altLang="zh-CN" sz="1800" dirty="0" err="1" smtClean="0"/>
              <a:t>i.e</a:t>
            </a:r>
            <a:r>
              <a:rPr lang="en-US" altLang="zh-CN" sz="1800" dirty="0" smtClean="0"/>
              <a:t>, update the number of users from </a:t>
            </a:r>
            <a:r>
              <a:rPr lang="en-US" altLang="zh-CN" sz="1800" i="1" dirty="0" smtClean="0">
                <a:solidFill>
                  <a:srgbClr val="FF0000"/>
                </a:solidFill>
              </a:rPr>
              <a:t>N </a:t>
            </a:r>
            <a:r>
              <a:rPr lang="en-US" altLang="zh-CN" sz="1800" dirty="0" smtClean="0">
                <a:solidFill>
                  <a:srgbClr val="FF0000"/>
                </a:solidFill>
              </a:rPr>
              <a:t>to </a:t>
            </a:r>
            <a:r>
              <a:rPr lang="en-US" altLang="zh-CN" sz="1800" i="1" dirty="0" smtClean="0">
                <a:solidFill>
                  <a:srgbClr val="FF0000"/>
                </a:solidFill>
              </a:rPr>
              <a:t>N-M </a:t>
            </a:r>
            <a:r>
              <a:rPr lang="en-US" altLang="zh-CN" sz="1800" dirty="0" smtClean="0">
                <a:solidFill>
                  <a:srgbClr val="FF0000"/>
                </a:solidFill>
              </a:rPr>
              <a:t>with M the number of successfully decoded users</a:t>
            </a:r>
            <a:r>
              <a:rPr lang="en-US" altLang="zh-CN" sz="1800" dirty="0" smtClean="0"/>
              <a:t>, and go back to step 1 with the updated covariance matrix of the interference from</a:t>
            </a:r>
            <a:endParaRPr lang="en-US" altLang="zh-CN" sz="1800" i="1" dirty="0" smtClean="0"/>
          </a:p>
          <a:p>
            <a:pPr marL="144000" indent="0">
              <a:lnSpc>
                <a:spcPct val="170000"/>
              </a:lnSpc>
              <a:buNone/>
            </a:pPr>
            <a:r>
              <a:rPr lang="en-US" altLang="zh-CN" sz="1800" i="1" dirty="0" smtClean="0"/>
              <a:t>                       </a:t>
            </a:r>
            <a:r>
              <a:rPr lang="en-US" altLang="zh-CN" sz="1800" dirty="0" smtClean="0"/>
              <a:t>to                            </a:t>
            </a:r>
            <a:r>
              <a:rPr lang="en-US" altLang="zh-CN" sz="1800" i="1" dirty="0" smtClean="0"/>
              <a:t>                  </a:t>
            </a:r>
            <a:r>
              <a:rPr lang="en-US" altLang="zh-CN" sz="1800" dirty="0" smtClean="0"/>
              <a:t>     , </a:t>
            </a:r>
            <a:r>
              <a:rPr lang="en-US" altLang="zh-CN" sz="1800" dirty="0" smtClean="0">
                <a:solidFill>
                  <a:srgbClr val="FF0000"/>
                </a:solidFill>
              </a:rPr>
              <a:t>with    being the error propagation factor for non-ideal CE. For ideal CE,    =0.</a:t>
            </a:r>
            <a:r>
              <a:rPr lang="en-US" altLang="zh-CN" sz="1800" dirty="0" smtClean="0"/>
              <a:t> The rest of the procedure remains the same.</a:t>
            </a:r>
            <a:endParaRPr lang="zh-CN" altLang="zh-CN" sz="1800" dirty="0" smtClean="0"/>
          </a:p>
          <a:p>
            <a:pPr marL="144000" indent="0">
              <a:lnSpc>
                <a:spcPct val="120000"/>
              </a:lnSpc>
              <a:buNone/>
            </a:pPr>
            <a:r>
              <a:rPr lang="en-US" altLang="zh-CN" sz="1800" dirty="0" smtClean="0">
                <a:solidFill>
                  <a:srgbClr val="FF0000"/>
                </a:solidFill>
              </a:rPr>
              <a:t>If the decoding of all the users in </a:t>
            </a:r>
            <a:r>
              <a:rPr lang="en-US" altLang="zh-CN" sz="1800" b="1" i="1" dirty="0" smtClean="0">
                <a:solidFill>
                  <a:srgbClr val="FF0000"/>
                </a:solidFill>
              </a:rPr>
              <a:t>J</a:t>
            </a:r>
            <a:r>
              <a:rPr lang="en-US" altLang="zh-CN" sz="1800" dirty="0" smtClean="0">
                <a:solidFill>
                  <a:srgbClr val="FF0000"/>
                </a:solidFill>
              </a:rPr>
              <a:t> is failed. Then we go back to step 2 and try to decode the remaining user </a:t>
            </a:r>
            <a:r>
              <a:rPr lang="en-GB" altLang="zh-CN" sz="1800" dirty="0" smtClean="0">
                <a:solidFill>
                  <a:srgbClr val="FF0000"/>
                </a:solidFill>
              </a:rPr>
              <a:t>.</a:t>
            </a:r>
            <a:r>
              <a:rPr lang="en-GB" altLang="zh-CN" sz="1800" dirty="0" smtClean="0"/>
              <a:t> </a:t>
            </a:r>
            <a:r>
              <a:rPr lang="en-US" altLang="zh-CN" sz="1800" dirty="0" smtClean="0"/>
              <a:t> The rest of the procedure of ESM remains the same with updating the set of targeting users </a:t>
            </a:r>
            <a:r>
              <a:rPr lang="en-US" altLang="zh-CN" sz="1800" b="1" i="1" dirty="0" smtClean="0"/>
              <a:t>J</a:t>
            </a:r>
            <a:r>
              <a:rPr lang="en-US" altLang="zh-CN" sz="1800" dirty="0" smtClean="0"/>
              <a:t> .</a:t>
            </a:r>
          </a:p>
          <a:p>
            <a:pPr marL="144000" indent="0">
              <a:lnSpc>
                <a:spcPct val="120000"/>
              </a:lnSpc>
              <a:buNone/>
            </a:pPr>
            <a:r>
              <a:rPr lang="en-US" altLang="zh-CN" sz="1800" dirty="0" smtClean="0"/>
              <a:t>The procedure ends if all users’ signals are correctly detected or none of the remaining users’ signals can be correctly decoded or</a:t>
            </a:r>
            <a:r>
              <a:rPr lang="en-US" altLang="zh-CN" sz="1800" dirty="0" smtClean="0">
                <a:solidFill>
                  <a:srgbClr val="FF0000"/>
                </a:solidFill>
              </a:rPr>
              <a:t> the number of iterations reaches a certain </a:t>
            </a:r>
            <a:r>
              <a:rPr lang="en-US" altLang="zh-CN" sz="1800" dirty="0" smtClean="0">
                <a:solidFill>
                  <a:srgbClr val="FF0000"/>
                </a:solidFill>
              </a:rPr>
              <a:t>predefined </a:t>
            </a:r>
            <a:r>
              <a:rPr lang="en-US" altLang="zh-CN" sz="1800" dirty="0" smtClean="0">
                <a:solidFill>
                  <a:srgbClr val="FF0000"/>
                </a:solidFill>
              </a:rPr>
              <a:t>value</a:t>
            </a:r>
            <a:r>
              <a:rPr lang="en-US" altLang="zh-CN" sz="1800" dirty="0" smtClean="0"/>
              <a:t>.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151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21509" name="Picture 5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62000" y="4508400"/>
            <a:ext cx="836425" cy="504000"/>
          </a:xfrm>
          <a:prstGeom prst="rect">
            <a:avLst/>
          </a:prstGeom>
          <a:noFill/>
        </p:spPr>
      </p:pic>
      <p:sp>
        <p:nvSpPr>
          <p:cNvPr id="21512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1514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1516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1518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19457" name="Picture 1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05000" y="4546500"/>
            <a:ext cx="2026285" cy="504000"/>
          </a:xfrm>
          <a:prstGeom prst="rect">
            <a:avLst/>
          </a:prstGeom>
          <a:noFill/>
        </p:spPr>
      </p:pic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20481" name="Picture 1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76400" y="5016400"/>
            <a:ext cx="84000" cy="216000"/>
          </a:xfrm>
          <a:prstGeom prst="rect">
            <a:avLst/>
          </a:prstGeom>
          <a:noFill/>
        </p:spPr>
      </p:pic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62700" y="2006600"/>
            <a:ext cx="1152000" cy="216000"/>
          </a:xfrm>
          <a:prstGeom prst="rect">
            <a:avLst/>
          </a:prstGeom>
          <a:noFill/>
        </p:spPr>
      </p:pic>
      <p:pic>
        <p:nvPicPr>
          <p:cNvPr id="25" name="Picture 1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516575" y="4673500"/>
            <a:ext cx="84000" cy="216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Appendix-4.1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sz="2800" dirty="0" smtClean="0"/>
              <a:t>Verification of the proposed PHY abstraction model</a:t>
            </a:r>
            <a:endParaRPr lang="zh-CN" altLang="en-US" sz="28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8</a:t>
            </a:fld>
            <a:endParaRPr lang="en-US"/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838200" y="2133600"/>
          <a:ext cx="7467600" cy="4343400"/>
        </p:xfrm>
        <a:graphic>
          <a:graphicData uri="http://schemas.openxmlformats.org/drawingml/2006/table">
            <a:tbl>
              <a:tblPr/>
              <a:tblGrid>
                <a:gridCol w="2306341"/>
                <a:gridCol w="5161259"/>
              </a:tblGrid>
              <a:tr h="2286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Parameters</a:t>
                      </a: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r>
                        <a:rPr lang="en-US" sz="1200" b="0" i="0" u="none" strike="noStrike" dirty="0">
                          <a:solidFill>
                            <a:srgbClr val="B2B2B2"/>
                          </a:solidFill>
                          <a:latin typeface="Times New Roman"/>
                        </a:rPr>
                        <a:t> </a:t>
                      </a:r>
                      <a:endParaRPr lang="zh-CN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466" marR="9466" marT="94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Values or assumptions</a:t>
                      </a:r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r>
                        <a:rPr lang="en-US" sz="1200" b="0" i="0" u="none" strike="noStrike">
                          <a:solidFill>
                            <a:srgbClr val="B2B2B2"/>
                          </a:solidFill>
                          <a:latin typeface="Times New Roman"/>
                        </a:rPr>
                        <a:t> </a:t>
                      </a:r>
                      <a:endParaRPr lang="zh-CN" sz="12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466" marR="9466" marT="94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Carrier Frequency</a:t>
                      </a:r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Times"/>
                        </a:rPr>
                        <a:t> </a:t>
                      </a:r>
                      <a:r>
                        <a:rPr lang="en-US" sz="1200" b="0" i="0" u="none" strike="noStrike">
                          <a:solidFill>
                            <a:srgbClr val="B2B2B2"/>
                          </a:solidFill>
                          <a:latin typeface="Times New Roman"/>
                        </a:rPr>
                        <a:t> </a:t>
                      </a:r>
                      <a:endParaRPr lang="zh-CN" sz="12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466" marR="9466" marT="94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GHz</a:t>
                      </a:r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Times"/>
                        </a:rPr>
                        <a:t> </a:t>
                      </a:r>
                      <a:r>
                        <a:rPr lang="en-US" sz="1200" b="0" i="0" u="none" strike="noStrike">
                          <a:solidFill>
                            <a:srgbClr val="B2B2B2"/>
                          </a:solidFill>
                          <a:latin typeface="Times New Roman"/>
                        </a:rPr>
                        <a:t> </a:t>
                      </a:r>
                      <a:endParaRPr lang="zh-CN" sz="12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466" marR="9466" marT="94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Waveform </a:t>
                      </a:r>
                      <a:r>
                        <a:rPr lang="en-US" sz="1200" b="0" i="0" u="none" strike="noStrike" dirty="0">
                          <a:solidFill>
                            <a:srgbClr val="B2B2B2"/>
                          </a:solidFill>
                          <a:latin typeface="Times New Roman"/>
                        </a:rPr>
                        <a:t> </a:t>
                      </a:r>
                      <a:endParaRPr lang="zh-CN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466" marR="9466" marT="94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OFDM</a:t>
                      </a:r>
                      <a:endParaRPr lang="zh-CN" sz="12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466" marR="9466" marT="94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>
                          <a:solidFill>
                            <a:srgbClr val="2D2015"/>
                          </a:solidFill>
                          <a:latin typeface="Times New Roman"/>
                        </a:rPr>
                        <a:t>Numerology</a:t>
                      </a:r>
                      <a:r>
                        <a:rPr lang="en-US" sz="1200" b="0" i="0" u="none" strike="noStrike">
                          <a:solidFill>
                            <a:srgbClr val="2D2015"/>
                          </a:solidFill>
                          <a:latin typeface="Times"/>
                        </a:rPr>
                        <a:t> </a:t>
                      </a:r>
                      <a:r>
                        <a:rPr lang="en-US" sz="1200" b="0" i="0" u="none" strike="noStrike">
                          <a:solidFill>
                            <a:srgbClr val="2D2015"/>
                          </a:solidFill>
                          <a:latin typeface="Times New Roman"/>
                        </a:rPr>
                        <a:t> </a:t>
                      </a:r>
                      <a:endParaRPr lang="zh-CN" sz="1200" b="0" i="0" u="none" strike="noStrike">
                        <a:solidFill>
                          <a:srgbClr val="2D2015"/>
                        </a:solidFill>
                        <a:latin typeface="Times New Roman"/>
                      </a:endParaRPr>
                    </a:p>
                  </a:txBody>
                  <a:tcPr marL="9466" marR="9466" marT="94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>
                          <a:solidFill>
                            <a:srgbClr val="2D2015"/>
                          </a:solidFill>
                          <a:latin typeface="Times New Roman"/>
                        </a:rPr>
                        <a:t>Same as Release 13</a:t>
                      </a:r>
                      <a:r>
                        <a:rPr lang="en-US" sz="1200" b="0" i="0" u="none" strike="noStrike" dirty="0">
                          <a:solidFill>
                            <a:srgbClr val="2D2015"/>
                          </a:solidFill>
                          <a:latin typeface="Times"/>
                        </a:rPr>
                        <a:t> </a:t>
                      </a:r>
                      <a:r>
                        <a:rPr lang="en-US" sz="1200" b="0" i="0" u="none" strike="noStrike" dirty="0">
                          <a:solidFill>
                            <a:srgbClr val="2D2015"/>
                          </a:solidFill>
                          <a:latin typeface="Times New Roman"/>
                        </a:rPr>
                        <a:t> </a:t>
                      </a:r>
                      <a:endParaRPr lang="zh-CN" sz="1200" b="0" i="0" u="none" strike="noStrike" dirty="0">
                        <a:solidFill>
                          <a:srgbClr val="2D2015"/>
                        </a:solidFill>
                        <a:latin typeface="Times New Roman"/>
                      </a:endParaRPr>
                    </a:p>
                  </a:txBody>
                  <a:tcPr marL="9466" marR="9466" marT="94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>
                          <a:solidFill>
                            <a:srgbClr val="2D2015"/>
                          </a:solidFill>
                          <a:latin typeface="Times New Roman"/>
                        </a:rPr>
                        <a:t>System Bandwidth</a:t>
                      </a:r>
                      <a:r>
                        <a:rPr lang="en-US" sz="1200" b="0" i="0" u="none" strike="noStrike">
                          <a:solidFill>
                            <a:srgbClr val="2D2015"/>
                          </a:solidFill>
                          <a:latin typeface="Times"/>
                        </a:rPr>
                        <a:t> </a:t>
                      </a:r>
                      <a:r>
                        <a:rPr lang="en-US" sz="1200" b="0" i="0" u="none" strike="noStrike">
                          <a:solidFill>
                            <a:srgbClr val="2D2015"/>
                          </a:solidFill>
                          <a:latin typeface="Times New Roman"/>
                        </a:rPr>
                        <a:t> </a:t>
                      </a:r>
                      <a:endParaRPr lang="zh-CN" sz="1200" b="0" i="0" u="none" strike="noStrike">
                        <a:solidFill>
                          <a:srgbClr val="2D2015"/>
                        </a:solidFill>
                        <a:latin typeface="Times New Roman"/>
                      </a:endParaRPr>
                    </a:p>
                  </a:txBody>
                  <a:tcPr marL="9466" marR="9466" marT="94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>
                          <a:solidFill>
                            <a:srgbClr val="2D2015"/>
                          </a:solidFill>
                          <a:latin typeface="Times New Roman"/>
                        </a:rPr>
                        <a:t>10 MHz</a:t>
                      </a:r>
                      <a:r>
                        <a:rPr lang="en-US" sz="1200" b="0" i="0" u="none" strike="noStrike">
                          <a:solidFill>
                            <a:srgbClr val="2D2015"/>
                          </a:solidFill>
                          <a:latin typeface="Times"/>
                        </a:rPr>
                        <a:t> </a:t>
                      </a:r>
                      <a:r>
                        <a:rPr lang="en-US" sz="1200" b="0" i="0" u="none" strike="noStrike">
                          <a:solidFill>
                            <a:srgbClr val="2D2015"/>
                          </a:solidFill>
                          <a:latin typeface="Times New Roman"/>
                        </a:rPr>
                        <a:t> </a:t>
                      </a:r>
                      <a:endParaRPr lang="zh-CN" sz="1200" b="0" i="0" u="none" strike="noStrike">
                        <a:solidFill>
                          <a:srgbClr val="2D2015"/>
                        </a:solidFill>
                        <a:latin typeface="Times New Roman"/>
                      </a:endParaRPr>
                    </a:p>
                  </a:txBody>
                  <a:tcPr marL="9466" marR="9466" marT="94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>
                          <a:solidFill>
                            <a:srgbClr val="2D2015"/>
                          </a:solidFill>
                          <a:latin typeface="Times New Roman"/>
                        </a:rPr>
                        <a:t>Simulation bandwidth</a:t>
                      </a:r>
                      <a:endParaRPr lang="zh-CN" sz="1200" b="0" i="0" u="none" strike="noStrike" dirty="0">
                        <a:solidFill>
                          <a:srgbClr val="2D2015"/>
                        </a:solidFill>
                        <a:latin typeface="Times New Roman"/>
                      </a:endParaRPr>
                    </a:p>
                  </a:txBody>
                  <a:tcPr marL="9466" marR="9466" marT="94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 smtClean="0">
                          <a:latin typeface="Times New Roman"/>
                        </a:rPr>
                        <a:t>4PRBs</a:t>
                      </a:r>
                      <a:endParaRPr lang="zh-CN" sz="1200" b="0" i="0" u="none" strike="noStrike" dirty="0">
                        <a:latin typeface="Times New Roman"/>
                      </a:endParaRPr>
                    </a:p>
                  </a:txBody>
                  <a:tcPr marL="9466" marR="9466" marT="94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>
                          <a:solidFill>
                            <a:srgbClr val="2D2015"/>
                          </a:solidFill>
                          <a:latin typeface="Times New Roman"/>
                        </a:rPr>
                        <a:t>Overhead</a:t>
                      </a:r>
                      <a:r>
                        <a:rPr lang="en-US" sz="1200" b="0" i="0" u="none" strike="noStrike" dirty="0">
                          <a:solidFill>
                            <a:srgbClr val="2D2015"/>
                          </a:solidFill>
                          <a:latin typeface="Calibri"/>
                        </a:rPr>
                        <a:t> </a:t>
                      </a:r>
                      <a:r>
                        <a:rPr lang="en-US" sz="1200" b="0" i="0" u="none" strike="noStrike" dirty="0">
                          <a:solidFill>
                            <a:srgbClr val="2D2015"/>
                          </a:solidFill>
                          <a:latin typeface="Times New Roman"/>
                        </a:rPr>
                        <a:t> </a:t>
                      </a:r>
                      <a:endParaRPr lang="zh-CN" sz="1200" b="0" i="0" u="none" strike="noStrike" dirty="0">
                        <a:solidFill>
                          <a:srgbClr val="2D2015"/>
                        </a:solidFill>
                        <a:latin typeface="Times New Roman"/>
                      </a:endParaRPr>
                    </a:p>
                  </a:txBody>
                  <a:tcPr marL="9466" marR="9466" marT="94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>
                          <a:solidFill>
                            <a:srgbClr val="2D2015"/>
                          </a:solidFill>
                          <a:latin typeface="Times New Roman"/>
                        </a:rPr>
                        <a:t>2 DMRS symbols, no SRS, i.e., 144 available RE per RB for data transmission</a:t>
                      </a:r>
                      <a:r>
                        <a:rPr lang="en-US" sz="1200" b="0" i="0" u="none" strike="noStrike" dirty="0">
                          <a:solidFill>
                            <a:srgbClr val="2D2015"/>
                          </a:solidFill>
                          <a:latin typeface="Calibri"/>
                        </a:rPr>
                        <a:t> </a:t>
                      </a:r>
                      <a:r>
                        <a:rPr lang="en-US" sz="1200" b="0" i="0" u="none" strike="noStrike" dirty="0">
                          <a:solidFill>
                            <a:srgbClr val="2D2015"/>
                          </a:solidFill>
                          <a:latin typeface="Times New Roman"/>
                        </a:rPr>
                        <a:t> </a:t>
                      </a:r>
                      <a:endParaRPr lang="zh-CN" sz="1200" b="0" i="0" u="none" strike="noStrike" dirty="0">
                        <a:solidFill>
                          <a:srgbClr val="2D2015"/>
                        </a:solidFill>
                        <a:latin typeface="Times New Roman"/>
                      </a:endParaRPr>
                    </a:p>
                  </a:txBody>
                  <a:tcPr marL="9466" marR="9466" marT="94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algn="l" fontAlgn="ctr"/>
                      <a:r>
                        <a:rPr lang="zh-CN" sz="1200" b="0" i="0" u="none" strike="noStrike">
                          <a:solidFill>
                            <a:srgbClr val="2D2015"/>
                          </a:solidFill>
                          <a:latin typeface="Times New Roman"/>
                        </a:rPr>
                        <a:t>channel coding and modulation</a:t>
                      </a:r>
                    </a:p>
                  </a:txBody>
                  <a:tcPr marL="9466" marR="9466" marT="94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sz="1200" b="0" i="0" u="none" strike="noStrike" dirty="0">
                          <a:solidFill>
                            <a:srgbClr val="2D2015"/>
                          </a:solidFill>
                          <a:latin typeface="Times New Roman"/>
                        </a:rPr>
                        <a:t>LTE Turbo 1/2, QPSK</a:t>
                      </a:r>
                    </a:p>
                  </a:txBody>
                  <a:tcPr marL="9466" marR="9466" marT="94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algn="l" fontAlgn="ctr"/>
                      <a:r>
                        <a:rPr lang="zh-CN" sz="1200" b="0" i="0" u="none" strike="noStrike">
                          <a:solidFill>
                            <a:srgbClr val="2D2015"/>
                          </a:solidFill>
                          <a:latin typeface="Times New Roman"/>
                        </a:rPr>
                        <a:t>Spreading code</a:t>
                      </a:r>
                    </a:p>
                  </a:txBody>
                  <a:tcPr marL="9466" marR="9466" marT="94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sz="1200" b="0" i="0" u="none" strike="noStrike" dirty="0">
                          <a:solidFill>
                            <a:srgbClr val="2D2015"/>
                          </a:solidFill>
                          <a:latin typeface="Times New Roman"/>
                        </a:rPr>
                        <a:t>Complex spreading code with length of </a:t>
                      </a:r>
                      <a:r>
                        <a:rPr lang="zh-CN" sz="1200" b="0" i="0" u="none" strike="noStrike" dirty="0" smtClean="0">
                          <a:solidFill>
                            <a:srgbClr val="2D2015"/>
                          </a:solidFill>
                          <a:latin typeface="Times New Roman"/>
                        </a:rPr>
                        <a:t>4</a:t>
                      </a:r>
                      <a:r>
                        <a:rPr lang="en-US" altLang="zh-CN" sz="1200" b="0" i="0" u="none" strike="noStrike" dirty="0" smtClean="0">
                          <a:solidFill>
                            <a:srgbClr val="2D2015"/>
                          </a:solidFill>
                          <a:latin typeface="Times New Roman"/>
                        </a:rPr>
                        <a:t> for MUSA</a:t>
                      </a:r>
                      <a:r>
                        <a:rPr lang="zh-CN" sz="1200" b="0" i="0" u="none" strike="noStrike" dirty="0" smtClean="0">
                          <a:solidFill>
                            <a:srgbClr val="2D2015"/>
                          </a:solidFill>
                          <a:latin typeface="Times New Roman"/>
                        </a:rPr>
                        <a:t>, </a:t>
                      </a:r>
                      <a:r>
                        <a:rPr lang="zh-CN" sz="1200" b="0" i="0" u="none" strike="noStrike" dirty="0">
                          <a:solidFill>
                            <a:srgbClr val="2D2015"/>
                          </a:solidFill>
                          <a:latin typeface="Times New Roman"/>
                        </a:rPr>
                        <a:t>randomly selected</a:t>
                      </a:r>
                    </a:p>
                  </a:txBody>
                  <a:tcPr marL="9466" marR="9466" marT="94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algn="l" fontAlgn="ctr"/>
                      <a:r>
                        <a:rPr lang="zh-CN" sz="1200" b="0" i="0" u="none" strike="noStrike">
                          <a:solidFill>
                            <a:srgbClr val="2D2015"/>
                          </a:solidFill>
                          <a:latin typeface="Times New Roman"/>
                        </a:rPr>
                        <a:t>Overloading factor </a:t>
                      </a:r>
                    </a:p>
                  </a:txBody>
                  <a:tcPr marL="9466" marR="9466" marT="94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sz="1200" b="0" i="0" u="none" strike="noStrike">
                          <a:solidFill>
                            <a:srgbClr val="2D2015"/>
                          </a:solidFill>
                          <a:latin typeface="Times New Roman"/>
                        </a:rPr>
                        <a:t>300%, 400%, 500%, 600%</a:t>
                      </a:r>
                    </a:p>
                  </a:txBody>
                  <a:tcPr marL="9466" marR="9466" marT="94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>
                          <a:solidFill>
                            <a:srgbClr val="2D2015"/>
                          </a:solidFill>
                          <a:latin typeface="Times New Roman"/>
                        </a:rPr>
                        <a:t>SNR distribution of multiple UEs</a:t>
                      </a:r>
                      <a:r>
                        <a:rPr lang="en-US" sz="1200" b="0" i="0" u="none" strike="noStrike">
                          <a:solidFill>
                            <a:srgbClr val="2D2015"/>
                          </a:solidFill>
                          <a:latin typeface="Times"/>
                        </a:rPr>
                        <a:t> </a:t>
                      </a:r>
                      <a:r>
                        <a:rPr lang="en-US" sz="1200" b="0" i="0" u="none" strike="noStrike">
                          <a:solidFill>
                            <a:srgbClr val="2D2015"/>
                          </a:solidFill>
                          <a:latin typeface="Times New Roman"/>
                        </a:rPr>
                        <a:t> </a:t>
                      </a:r>
                      <a:endParaRPr lang="zh-CN" sz="1200" b="0" i="0" u="none" strike="noStrike">
                        <a:solidFill>
                          <a:srgbClr val="2D2015"/>
                        </a:solidFill>
                        <a:latin typeface="Times New Roman"/>
                      </a:endParaRPr>
                    </a:p>
                  </a:txBody>
                  <a:tcPr marL="9466" marR="9466" marT="94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>
                          <a:latin typeface="Times New Roman"/>
                        </a:rPr>
                        <a:t>Equal average SNR = 10dB</a:t>
                      </a:r>
                      <a:endParaRPr lang="zh-CN" sz="1200" b="0" i="0" u="none" strike="noStrike" dirty="0">
                        <a:latin typeface="Times New Roman"/>
                      </a:endParaRPr>
                    </a:p>
                  </a:txBody>
                  <a:tcPr marL="9466" marR="9466" marT="94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Max number of HARQ transmission</a:t>
                      </a:r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Times"/>
                        </a:rPr>
                        <a:t> </a:t>
                      </a:r>
                      <a:r>
                        <a:rPr lang="en-US" sz="1200" b="0" i="0" u="none" strike="noStrike">
                          <a:solidFill>
                            <a:srgbClr val="B2B2B2"/>
                          </a:solidFill>
                          <a:latin typeface="Times New Roman"/>
                        </a:rPr>
                        <a:t> </a:t>
                      </a:r>
                      <a:endParaRPr lang="zh-CN" sz="12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466" marR="9466" marT="94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  <a:endParaRPr lang="zh-CN" sz="12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466" marR="9466" marT="94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Channel model</a:t>
                      </a:r>
                      <a:endParaRPr lang="zh-CN" sz="12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466" marR="9466" marT="94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UMa</a:t>
                      </a:r>
                      <a:endParaRPr lang="zh-CN" sz="12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466" marR="9466" marT="94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algn="l" fontAlgn="ctr"/>
                      <a:r>
                        <a:rPr lang="zh-CN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UE velocity</a:t>
                      </a:r>
                    </a:p>
                  </a:txBody>
                  <a:tcPr marL="9466" marR="9466" marT="94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3km/h</a:t>
                      </a:r>
                    </a:p>
                  </a:txBody>
                  <a:tcPr marL="9466" marR="9466" marT="94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>
                          <a:solidFill>
                            <a:srgbClr val="2D2015"/>
                          </a:solidFill>
                          <a:latin typeface="Times New Roman"/>
                        </a:rPr>
                        <a:t>BS antenna configuration</a:t>
                      </a:r>
                      <a:r>
                        <a:rPr lang="en-US" sz="1200" b="0" i="0" u="none" strike="noStrike">
                          <a:solidFill>
                            <a:srgbClr val="2D2015"/>
                          </a:solidFill>
                          <a:latin typeface="Times"/>
                        </a:rPr>
                        <a:t> </a:t>
                      </a:r>
                      <a:r>
                        <a:rPr lang="en-US" sz="1200" b="0" i="0" u="none" strike="noStrike">
                          <a:solidFill>
                            <a:srgbClr val="2D2015"/>
                          </a:solidFill>
                          <a:latin typeface="Times New Roman"/>
                        </a:rPr>
                        <a:t> </a:t>
                      </a:r>
                      <a:endParaRPr lang="zh-CN" sz="1200" b="0" i="0" u="none" strike="noStrike">
                        <a:solidFill>
                          <a:srgbClr val="2D2015"/>
                        </a:solidFill>
                        <a:latin typeface="Times New Roman"/>
                      </a:endParaRPr>
                    </a:p>
                  </a:txBody>
                  <a:tcPr marL="9466" marR="9466" marT="94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>
                          <a:solidFill>
                            <a:srgbClr val="2D2015"/>
                          </a:solidFill>
                          <a:latin typeface="Times New Roman"/>
                        </a:rPr>
                        <a:t>2Rx</a:t>
                      </a:r>
                      <a:endParaRPr lang="zh-CN" sz="1200" b="0" i="0" u="none" strike="noStrike">
                        <a:solidFill>
                          <a:srgbClr val="2D2015"/>
                        </a:solidFill>
                        <a:latin typeface="Times New Roman"/>
                      </a:endParaRPr>
                    </a:p>
                  </a:txBody>
                  <a:tcPr marL="9466" marR="9466" marT="94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>
                          <a:solidFill>
                            <a:srgbClr val="2D2015"/>
                          </a:solidFill>
                          <a:latin typeface="Times New Roman"/>
                        </a:rPr>
                        <a:t>UE antenna configuration</a:t>
                      </a:r>
                      <a:r>
                        <a:rPr lang="en-US" sz="1200" b="0" i="0" u="none" strike="noStrike">
                          <a:solidFill>
                            <a:srgbClr val="2D2015"/>
                          </a:solidFill>
                          <a:latin typeface="Times"/>
                        </a:rPr>
                        <a:t> </a:t>
                      </a:r>
                      <a:r>
                        <a:rPr lang="en-US" sz="1200" b="0" i="0" u="none" strike="noStrike">
                          <a:solidFill>
                            <a:srgbClr val="2D2015"/>
                          </a:solidFill>
                          <a:latin typeface="Times New Roman"/>
                        </a:rPr>
                        <a:t> </a:t>
                      </a:r>
                      <a:endParaRPr lang="zh-CN" sz="1200" b="0" i="0" u="none" strike="noStrike">
                        <a:solidFill>
                          <a:srgbClr val="2D2015"/>
                        </a:solidFill>
                        <a:latin typeface="Times New Roman"/>
                      </a:endParaRPr>
                    </a:p>
                  </a:txBody>
                  <a:tcPr marL="9466" marR="9466" marT="94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>
                          <a:solidFill>
                            <a:srgbClr val="2D2015"/>
                          </a:solidFill>
                          <a:latin typeface="Times New Roman"/>
                        </a:rPr>
                        <a:t>1Tx  </a:t>
                      </a:r>
                      <a:endParaRPr lang="zh-CN" sz="1200" b="0" i="0" u="none" strike="noStrike">
                        <a:solidFill>
                          <a:srgbClr val="2D2015"/>
                        </a:solidFill>
                        <a:latin typeface="Times New Roman"/>
                      </a:endParaRPr>
                    </a:p>
                  </a:txBody>
                  <a:tcPr marL="9466" marR="9466" marT="94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algn="l" fontAlgn="ctr"/>
                      <a:r>
                        <a:rPr lang="zh-CN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Channel estimation</a:t>
                      </a:r>
                    </a:p>
                  </a:txBody>
                  <a:tcPr marL="9466" marR="9466" marT="94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Ideal</a:t>
                      </a:r>
                    </a:p>
                  </a:txBody>
                  <a:tcPr marL="9466" marR="9466" marT="94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algn="l" fontAlgn="ctr"/>
                      <a:r>
                        <a:rPr lang="zh-CN" sz="1200" b="0" i="0" u="none" strike="noStrike">
                          <a:solidFill>
                            <a:srgbClr val="2D2015"/>
                          </a:solidFill>
                          <a:latin typeface="Times New Roman"/>
                        </a:rPr>
                        <a:t>Receiver</a:t>
                      </a:r>
                    </a:p>
                  </a:txBody>
                  <a:tcPr marL="9466" marR="9466" marT="94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sz="1200" b="0" i="0" u="none" strike="noStrike" dirty="0">
                          <a:solidFill>
                            <a:srgbClr val="2D2015"/>
                          </a:solidFill>
                          <a:latin typeface="Times New Roman"/>
                        </a:rPr>
                        <a:t>MMSE-SIC</a:t>
                      </a:r>
                    </a:p>
                  </a:txBody>
                  <a:tcPr marL="9466" marR="9466" marT="94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200" b="0" i="0" u="none" strike="noStrike" dirty="0" smtClean="0">
                          <a:solidFill>
                            <a:srgbClr val="2D2015"/>
                          </a:solidFill>
                          <a:latin typeface="Times New Roman"/>
                        </a:rPr>
                        <a:t>Link to system mapping</a:t>
                      </a:r>
                      <a:endParaRPr lang="zh-CN" sz="1200" b="0" i="0" u="none" strike="noStrike" dirty="0">
                        <a:solidFill>
                          <a:srgbClr val="2D2015"/>
                        </a:solidFill>
                        <a:latin typeface="Times New Roman"/>
                      </a:endParaRPr>
                    </a:p>
                  </a:txBody>
                  <a:tcPr marL="9466" marR="9466" marT="94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200" b="0" i="0" u="none" strike="noStrike" dirty="0" smtClean="0">
                          <a:solidFill>
                            <a:srgbClr val="2D2015"/>
                          </a:solidFill>
                          <a:latin typeface="Times New Roman"/>
                        </a:rPr>
                        <a:t>Received bit</a:t>
                      </a:r>
                      <a:r>
                        <a:rPr lang="en-US" altLang="zh-CN" sz="1200" b="0" i="0" u="none" strike="noStrike" baseline="0" dirty="0" smtClean="0">
                          <a:solidFill>
                            <a:srgbClr val="2D2015"/>
                          </a:solidFill>
                          <a:latin typeface="Times New Roman"/>
                        </a:rPr>
                        <a:t> mutual information rate (</a:t>
                      </a:r>
                      <a:r>
                        <a:rPr lang="en-US" altLang="zh-CN" sz="1200" b="0" i="0" u="none" strike="noStrike" dirty="0" smtClean="0">
                          <a:solidFill>
                            <a:srgbClr val="2D2015"/>
                          </a:solidFill>
                          <a:latin typeface="Times New Roman"/>
                        </a:rPr>
                        <a:t>RBIR)</a:t>
                      </a:r>
                      <a:endParaRPr lang="zh-CN" sz="1200" b="0" i="0" u="none" strike="noStrike" dirty="0">
                        <a:solidFill>
                          <a:srgbClr val="2D2015"/>
                        </a:solidFill>
                        <a:latin typeface="Times New Roman"/>
                      </a:endParaRPr>
                    </a:p>
                  </a:txBody>
                  <a:tcPr marL="9466" marR="9466" marT="94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Appendix-4.2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sz="2800" dirty="0" smtClean="0"/>
              <a:t>Verification of the proposed PHY abstraction model</a:t>
            </a:r>
            <a:endParaRPr lang="zh-CN" altLang="en-US" sz="28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9</a:t>
            </a:fld>
            <a:endParaRPr lang="en-US"/>
          </a:p>
        </p:txBody>
      </p:sp>
      <p:pic>
        <p:nvPicPr>
          <p:cNvPr id="18433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1" y="2286000"/>
            <a:ext cx="4114800" cy="30793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5800" y="2286000"/>
            <a:ext cx="4343400" cy="31242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16186</TotalTime>
  <Words>1073</Words>
  <Application>Microsoft Office PowerPoint</Application>
  <PresentationFormat>全屏显示(4:3)</PresentationFormat>
  <Paragraphs>120</Paragraphs>
  <Slides>9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0" baseType="lpstr">
      <vt:lpstr>Office Theme</vt:lpstr>
      <vt:lpstr>WF on PHY abstraction method for MMSE-SIC/PIC receiver</vt:lpstr>
      <vt:lpstr>Background</vt:lpstr>
      <vt:lpstr>Background</vt:lpstr>
      <vt:lpstr>Proposal(s)</vt:lpstr>
      <vt:lpstr>Appendix-1</vt:lpstr>
      <vt:lpstr>Appendix-2</vt:lpstr>
      <vt:lpstr>Appendix-3</vt:lpstr>
      <vt:lpstr>Appendix-4.1</vt:lpstr>
      <vt:lpstr>Appendix-4.2</vt:lpstr>
    </vt:vector>
  </TitlesOfParts>
  <Company>CMCC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RAN1#84b CMCC 5G contributions</dc:title>
  <dc:creator>Sen;Jiqing</dc:creator>
  <cp:lastModifiedBy>Tianli</cp:lastModifiedBy>
  <cp:revision>398</cp:revision>
  <dcterms:created xsi:type="dcterms:W3CDTF">2006-08-16T00:00:00Z</dcterms:created>
  <dcterms:modified xsi:type="dcterms:W3CDTF">2016-10-11T11:01:50Z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1460371898</vt:lpwstr>
  </property>
</Properties>
</file>