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0" r:id="rId2"/>
    <p:sldMasterId id="2147483651" r:id="rId3"/>
  </p:sldMasterIdLst>
  <p:notesMasterIdLst>
    <p:notesMasterId r:id="rId8"/>
  </p:notesMasterIdLst>
  <p:handoutMasterIdLst>
    <p:handoutMasterId r:id="rId9"/>
  </p:handoutMasterIdLst>
  <p:sldIdLst>
    <p:sldId id="374" r:id="rId4"/>
    <p:sldId id="382" r:id="rId5"/>
    <p:sldId id="384" r:id="rId6"/>
    <p:sldId id="381" r:id="rId7"/>
  </p:sldIdLst>
  <p:sldSz cx="9144000" cy="6858000" type="screen4x3"/>
  <p:notesSz cx="6997700" cy="9271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418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FF0000"/>
    <a:srgbClr val="FFFFCC"/>
    <a:srgbClr val="AAAAA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1" autoAdjust="0"/>
    <p:restoredTop sz="98330" autoAdjust="0"/>
  </p:normalViewPr>
  <p:slideViewPr>
    <p:cSldViewPr snapToGrid="0">
      <p:cViewPr varScale="1">
        <p:scale>
          <a:sx n="65" d="100"/>
          <a:sy n="65" d="100"/>
        </p:scale>
        <p:origin x="-1674" y="-114"/>
      </p:cViewPr>
      <p:guideLst>
        <p:guide orient="horz" pos="2160"/>
        <p:guide pos="4182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viewProps" Target="viewProps.xml"/><Relationship Id="rId5" Type="http://schemas.openxmlformats.org/officeDocument/2006/relationships/slide" Target="slides/slide2.xml"/><Relationship Id="rId10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33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F166B19-9401-4997-AC26-82FFA816088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</a:p>
        </p:txBody>
      </p:sp>
      <p:sp>
        <p:nvSpPr>
          <p:cNvPr id="1105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defTabSz="920750" eaLnBrk="1" hangingPunct="1">
              <a:defRPr sz="12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05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1" tIns="46035" rIns="92071" bIns="46035" numCol="1" anchor="b" anchorCtr="0" compatLnSpc="1">
            <a:prstTxWarp prst="textNoShape">
              <a:avLst/>
            </a:prstTxWarp>
          </a:bodyPr>
          <a:lstStyle>
            <a:lvl1pPr algn="r" defTabSz="920750" eaLnBrk="1" hangingPunct="1">
              <a:defRPr sz="1200" b="0"/>
            </a:lvl1pPr>
          </a:lstStyle>
          <a:p>
            <a:pPr>
              <a:defRPr/>
            </a:pPr>
            <a:fld id="{7BCDCFF0-2787-431F-AEC3-29C73842BDB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9CBC8F-5CB2-48B3-990D-E69B77621597}" type="slidenum">
              <a:rPr lang="zh-CN" altLang="en-US" smtClean="0"/>
              <a:pPr/>
              <a:t>1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2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3</a:t>
            </a:fld>
            <a:endParaRPr lang="en-US" altLang="zh-CN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zh-CN">
              <a:latin typeface="Arial" charset="0"/>
            </a:endParaRPr>
          </a:p>
        </p:txBody>
      </p:sp>
      <p:sp>
        <p:nvSpPr>
          <p:cNvPr id="102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A70332-CFE3-422A-A2FE-B22C4599ED0A}" type="slidenum">
              <a:rPr lang="zh-CN" altLang="en-US" smtClean="0"/>
              <a:pPr/>
              <a:t>4</a:t>
            </a:fld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2900" y="1943100"/>
            <a:ext cx="8458200" cy="1470025"/>
          </a:xfrm>
        </p:spPr>
        <p:txBody>
          <a:bodyPr/>
          <a:lstStyle>
            <a:lvl1pPr>
              <a:defRPr sz="4000">
                <a:solidFill>
                  <a:schemeClr val="accent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2900" y="3698875"/>
            <a:ext cx="8458200" cy="14859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0E89CB-EFE9-41E6-84E9-F4E18B6DA6F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02438" y="0"/>
            <a:ext cx="2219325" cy="62198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44463" y="0"/>
            <a:ext cx="6505575" cy="62198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8B851-99D1-4561-BBB5-E8F4C7F604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CD925A-D0A6-410A-B4AE-4C2A6236B37C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79410-0194-4E12-A857-6124F56EBDA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36964-222F-4A8E-BC03-1C1E4971D7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7C9B2-8497-47C0-A105-4E18075ADBF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6B42DD-BF5A-4DA3-8674-83D229E3ABD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3ACB0D-4C07-4CF8-80C3-CA10DC3A519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DBA3D-0009-4949-A181-1D8E19B2103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2FBCE2-1656-42C0-82C0-D0F67ED1326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708DB-868D-4B2D-BA2A-8702CF01C95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A4FDF6-06F5-455E-93EF-F0B9B201B4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75559-34E5-4792-98E5-AE30F83ED74B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3B2D6-797F-4531-90B4-24EF563E351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76408E-CF7B-4F02-B23F-0C3BC14A7CD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D7782-9E45-4DBB-BD7E-903FA15CCEF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6B683-327C-496D-A8B3-3E770EC6CE4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33158-7F33-4771-8C3E-303B9B6053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429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3657600"/>
            <a:ext cx="4152900" cy="1600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78138A-B54A-4E0B-BA87-29DFB08694B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C162BC-99BD-4516-9C7D-30BE0B0F4AF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11377E-66BB-473F-86A6-03BB60EBFCA6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8FBC8B-ECF6-41E0-90AE-33CBF2387EE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68BAC7-63EB-4BFB-A59C-51ABD48B2B7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95093B-B238-4291-827C-518C34577F7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0C56C-A175-4CB5-9166-F68BF5BC3F7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8EA1A3-19D4-4EBC-8898-BEC4582DC90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86550" y="1943100"/>
            <a:ext cx="2114550" cy="33147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42900" y="1943100"/>
            <a:ext cx="6191250" cy="33147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4C30DB-8DA3-4D4B-A883-1955B77B5D5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446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9313" y="833438"/>
            <a:ext cx="4362450" cy="5386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4B8EBC-BCDD-4358-A4C7-63125195964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ABF98C-EB8A-42B8-89CD-25E5507DB4D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B0F737-4975-4349-BE09-4F90355D2E4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0FDF18-5AC4-407B-9A31-2A7407B3C65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AD4DC8-F219-44BD-A6B4-10099E049E12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E01D86-E078-45DF-B82D-EE3A834C4C2E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77800" y="0"/>
            <a:ext cx="85232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463" y="833438"/>
            <a:ext cx="8877300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639C8517-825E-4221-BF97-9F0CD55C6EF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54" r:id="rId1"/>
    <p:sldLayoutId id="2147487221" r:id="rId2"/>
    <p:sldLayoutId id="2147487222" r:id="rId3"/>
    <p:sldLayoutId id="2147487223" r:id="rId4"/>
    <p:sldLayoutId id="2147487224" r:id="rId5"/>
    <p:sldLayoutId id="2147487225" r:id="rId6"/>
    <p:sldLayoutId id="2147487226" r:id="rId7"/>
    <p:sldLayoutId id="2147487227" r:id="rId8"/>
    <p:sldLayoutId id="2147487228" r:id="rId9"/>
    <p:sldLayoutId id="2147487229" r:id="rId10"/>
    <p:sldLayoutId id="2147487230" r:id="rId11"/>
    <p:sldLayoutId id="2147487231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00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7" descr="1c_revBlack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8263"/>
            <a:ext cx="1136650" cy="280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2052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16407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8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6409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E0EFCD72-4E73-48F2-97E3-E6FCB628C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2056" name="Rectangle 26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7232" r:id="rId1"/>
    <p:sldLayoutId id="2147487233" r:id="rId2"/>
    <p:sldLayoutId id="2147487234" r:id="rId3"/>
    <p:sldLayoutId id="2147487235" r:id="rId4"/>
    <p:sldLayoutId id="2147487236" r:id="rId5"/>
    <p:sldLayoutId id="2147487237" r:id="rId6"/>
    <p:sldLayoutId id="2147487238" r:id="rId7"/>
    <p:sldLayoutId id="2147487239" r:id="rId8"/>
    <p:sldLayoutId id="2147487240" r:id="rId9"/>
    <p:sldLayoutId id="2147487241" r:id="rId10"/>
    <p:sldLayoutId id="214748724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8" descr="1c_revGray_rgb_powerpoint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29400" y="6416675"/>
            <a:ext cx="1136650" cy="28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1943100"/>
            <a:ext cx="84582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title style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3657600"/>
            <a:ext cx="84582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8622" name="Rectangle 1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556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3" name="Rectangle 1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14675" y="6038850"/>
            <a:ext cx="2895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800" b="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68624" name="Rectangle 1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42100" y="6038850"/>
            <a:ext cx="2133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800" b="0"/>
            </a:lvl1pPr>
          </a:lstStyle>
          <a:p>
            <a:pPr>
              <a:defRPr/>
            </a:pPr>
            <a:fld id="{9727BE55-1E67-4119-A392-B2737B254B1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080" name="Rectangle 17"/>
          <p:cNvSpPr>
            <a:spLocks noChangeArrowheads="1"/>
          </p:cNvSpPr>
          <p:nvPr userDrawn="1"/>
        </p:nvSpPr>
        <p:spPr bwMode="auto">
          <a:xfrm>
            <a:off x="338138" y="6330950"/>
            <a:ext cx="8462962" cy="4619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>
              <a:defRPr/>
            </a:pP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7243" r:id="rId1"/>
    <p:sldLayoutId id="2147487244" r:id="rId2"/>
    <p:sldLayoutId id="2147487245" r:id="rId3"/>
    <p:sldLayoutId id="2147487246" r:id="rId4"/>
    <p:sldLayoutId id="2147487247" r:id="rId5"/>
    <p:sldLayoutId id="2147487248" r:id="rId6"/>
    <p:sldLayoutId id="2147487249" r:id="rId7"/>
    <p:sldLayoutId id="2147487250" r:id="rId8"/>
    <p:sldLayoutId id="2147487251" r:id="rId9"/>
    <p:sldLayoutId id="2147487252" r:id="rId10"/>
    <p:sldLayoutId id="214748725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/>
          <a:lstStyle/>
          <a:p>
            <a:pPr algn="ctr" eaLnBrk="1" hangingPunct="1"/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WF on Group-based Beam</a:t>
            </a:r>
            <a:r>
              <a:rPr lang="zh-CN" altLang="en-US" dirty="0">
                <a:solidFill>
                  <a:schemeClr val="tx1"/>
                </a:solidFill>
                <a:ea typeface="宋体" pitchFamily="2" charset="-122"/>
              </a:rPr>
              <a:t> </a:t>
            </a:r>
            <a:r>
              <a:rPr lang="en-US" altLang="zh-CN" dirty="0">
                <a:solidFill>
                  <a:schemeClr val="tx1"/>
                </a:solidFill>
                <a:ea typeface="宋体" pitchFamily="2" charset="-122"/>
              </a:rPr>
              <a:t>Management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3GPP TSG RAN WG1 </a:t>
            </a:r>
            <a:r>
              <a:rPr lang="en-US" altLang="zh-CN" sz="2000" dirty="0"/>
              <a:t>Meeting #86bis   </a:t>
            </a:r>
            <a:r>
              <a:rPr lang="sv-SE" altLang="zh-CN" sz="2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		</a:t>
            </a:r>
            <a:r>
              <a:rPr lang="sv-SE" altLang="zh-CN" sz="200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 </a:t>
            </a:r>
            <a:r>
              <a:rPr lang="sv-SE" altLang="zh-CN" sz="2000" smtClean="0">
                <a:effectLst>
                  <a:outerShdw blurRad="38100" dist="38100" dir="2700000" algn="tl">
                    <a:srgbClr val="C0C0C0"/>
                  </a:outerShdw>
                </a:effectLst>
                <a:ea typeface="宋体" charset="-122"/>
              </a:rPr>
              <a:t>R1-1610512</a:t>
            </a:r>
            <a:endParaRPr lang="en-US" altLang="zh-CN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spcBef>
                <a:spcPct val="20000"/>
              </a:spcBef>
              <a:defRPr/>
            </a:pPr>
            <a:r>
              <a:rPr lang="en-US" altLang="zh-CN" sz="2400" dirty="0">
                <a:latin typeface="Calibri" pitchFamily="34" charset="0"/>
              </a:rPr>
              <a:t>Lisbon, Portugal, 10</a:t>
            </a:r>
            <a:r>
              <a:rPr lang="en-US" altLang="zh-CN" sz="2400" baseline="30000" dirty="0">
                <a:latin typeface="Calibri" pitchFamily="34" charset="0"/>
              </a:rPr>
              <a:t>th </a:t>
            </a:r>
            <a:r>
              <a:rPr lang="en-US" altLang="zh-CN" sz="2400" dirty="0">
                <a:latin typeface="Calibri" pitchFamily="34" charset="0"/>
              </a:rPr>
              <a:t>– 14</a:t>
            </a:r>
            <a:r>
              <a:rPr lang="en-US" altLang="zh-CN" sz="2400" baseline="30000" dirty="0">
                <a:latin typeface="Calibri" pitchFamily="34" charset="0"/>
              </a:rPr>
              <a:t>th</a:t>
            </a:r>
            <a:r>
              <a:rPr lang="en-US" altLang="zh-CN" sz="2400" dirty="0">
                <a:latin typeface="Calibri" pitchFamily="34" charset="0"/>
              </a:rPr>
              <a:t> October 2016</a:t>
            </a:r>
            <a:endParaRPr lang="zh-CN" altLang="zh-CN" sz="2400" dirty="0"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zh-CN" altLang="zh-CN" sz="2400" dirty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en-US" altLang="ko-KR" sz="2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603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Agenda Item: 8</a:t>
            </a:r>
            <a:r>
              <a:rPr lang="en-US" altLang="zh-CN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pitchFamily="34" charset="-128"/>
              </a:rPr>
              <a:t>.1.4.1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pitchFamily="34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15025" y="4199642"/>
            <a:ext cx="686376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en-GB" altLang="it-IT" sz="2400" dirty="0"/>
              <a:t>ZTE, ZTE Microelectronics, [CATT],[</a:t>
            </a:r>
            <a:r>
              <a:rPr lang="en-GB" altLang="it-IT" sz="2400" dirty="0" err="1"/>
              <a:t>Huawei,Hisilicon</a:t>
            </a:r>
            <a:r>
              <a:rPr lang="en-GB" altLang="it-IT" sz="2400" dirty="0"/>
              <a:t>],[Intel], [Nokia, ASB], </a:t>
            </a:r>
            <a:endParaRPr lang="en-US" altLang="ja-JP" sz="2400" b="0" dirty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Background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The concept of beam-group based beam management is to manage beams in group basis instead of beam-by-beam basis. Beam grouping can be done at TRP side and/or UE side.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indication can reduce signaling/feedback overhead and allows certain flexibility of using beams for transmission/reception.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maintenance can be done such that beam tracking/refinement within a group or multiple groups can be supported in more transparent manner. 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b="0" dirty="0">
                <a:latin typeface="Times New Roman" pitchFamily="18" charset="0"/>
                <a:cs typeface="Times New Roman" pitchFamily="18" charset="0"/>
              </a:rPr>
              <a:t>Group-based beam switching can be supported when multiple beam groups are maintained in order to improve the robustness against unexpected channel blockage</a:t>
            </a:r>
            <a:endParaRPr lang="en-US" altLang="zh-CN" b="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1030515" y="4107546"/>
          <a:ext cx="7532914" cy="2430405"/>
        </p:xfrm>
        <a:graphic>
          <a:graphicData uri="http://schemas.openxmlformats.org/presentationml/2006/ole">
            <p:oleObj spid="_x0000_s2059" name="Visio" r:id="rId4" imgW="6631637" imgH="2151641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Proposal-1 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3538"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Definition of beam grouping: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Beam grouping = for TRP(s) or UE to group multiple </a:t>
            </a:r>
            <a:r>
              <a:rPr lang="en-US" altLang="zh-CN" sz="22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/Rx beam(s) or beam pair(s) into one subset of beams sharing similar channel properties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>
          <a:xfrm>
            <a:off x="295275" y="153988"/>
            <a:ext cx="8523288" cy="673100"/>
          </a:xfrm>
        </p:spPr>
        <p:txBody>
          <a:bodyPr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Proposal-2</a:t>
            </a:r>
            <a:endParaRPr lang="zh-CN" altLang="en-US" dirty="0"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147" name="Rectangle 4"/>
          <p:cNvSpPr>
            <a:spLocks noChangeArrowheads="1"/>
          </p:cNvSpPr>
          <p:nvPr/>
        </p:nvSpPr>
        <p:spPr bwMode="auto">
          <a:xfrm>
            <a:off x="365125" y="801689"/>
            <a:ext cx="8402638" cy="6056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Group based beam management is supported at least in the following aspects:</a:t>
            </a: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Beam-group based RSRP/CSI reporting </a:t>
            </a:r>
            <a:endParaRPr lang="en-GB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Beam grouping is done on </a:t>
            </a:r>
            <a:r>
              <a:rPr lang="en-US" altLang="zh-CN" sz="2000" b="0" dirty="0" err="1">
                <a:latin typeface="Times New Roman" pitchFamily="18" charset="0"/>
                <a:cs typeface="Times New Roman" pitchFamily="18" charset="0"/>
              </a:rPr>
              <a:t>Tx</a:t>
            </a: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 beams sharing similar channel properties, like angles of arrival and departure, QCL and TA. UE reports RSRP/CSI with the best beam in each of the M beam groups</a:t>
            </a:r>
            <a:endParaRPr lang="en-GB" altLang="zh-CN" sz="2200" b="0" dirty="0">
              <a:latin typeface="Times New Roman" pitchFamily="18" charset="0"/>
              <a:cs typeface="Times New Roman" pitchFamily="18" charset="0"/>
            </a:endParaRPr>
          </a:p>
          <a:p>
            <a:pPr lvl="2" indent="-342900" algn="just" eaLnBrk="1" hangingPunct="1">
              <a:buFont typeface="Arial" charset="0"/>
              <a:buChar char="•"/>
              <a:defRPr/>
            </a:pPr>
            <a:r>
              <a:rPr lang="en-GB" altLang="zh-CN" sz="2200" b="0" dirty="0">
                <a:latin typeface="Times New Roman" pitchFamily="18" charset="0"/>
                <a:cs typeface="Times New Roman" pitchFamily="18" charset="0"/>
              </a:rPr>
              <a:t>Beam-group based indication for beam measurement, beam-based transmission 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or beam </a:t>
            </a:r>
            <a:r>
              <a:rPr lang="en-GB" altLang="zh-CN" sz="2200" b="0" dirty="0">
                <a:latin typeface="Times New Roman" pitchFamily="18" charset="0"/>
                <a:cs typeface="Times New Roman" pitchFamily="18" charset="0"/>
              </a:rPr>
              <a:t>switching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 indicates beam group which conveys the information on how UE should receive the beam e.g. which Rx beam</a:t>
            </a:r>
            <a:r>
              <a:rPr lang="en-US" altLang="zh-CN" sz="2200" b="0" dirty="0">
                <a:latin typeface="Times New Roman" pitchFamily="18" charset="0"/>
                <a:cs typeface="Times New Roman" pitchFamily="18" charset="0"/>
              </a:rPr>
              <a:t> is used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TRP/UE indicates intra-group beam measurement. Beam switching on one side within a group, if any, is agnostic to the other side. </a:t>
            </a:r>
          </a:p>
          <a:p>
            <a:pPr lvl="3" indent="-342900" algn="just" eaLnBrk="1" hangingPunct="1">
              <a:buFont typeface="Arial" charset="0"/>
              <a:buChar char="•"/>
              <a:defRPr/>
            </a:pPr>
            <a:r>
              <a:rPr lang="en-US" altLang="zh-CN" sz="2000" b="0" dirty="0">
                <a:latin typeface="Times New Roman" pitchFamily="18" charset="0"/>
                <a:cs typeface="Times New Roman" pitchFamily="18" charset="0"/>
              </a:rPr>
              <a:t>e.g. TRP/UE indicates inter-group beam measurement. Beam group switching on one side, if any, is informed to the other side.</a:t>
            </a:r>
            <a:endParaRPr lang="zh-CN" altLang="zh-CN" sz="2000" b="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FinalPowerpoint">
  <a:themeElements>
    <a:clrScheme name="FinalPowerpoint 1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AAAAAA"/>
      </a:accent1>
      <a:accent2>
        <a:srgbClr val="000000"/>
      </a:accent2>
      <a:accent3>
        <a:srgbClr val="FFFFFF"/>
      </a:accent3>
      <a:accent4>
        <a:srgbClr val="000000"/>
      </a:accent4>
      <a:accent5>
        <a:srgbClr val="D2D2D2"/>
      </a:accent5>
      <a:accent6>
        <a:srgbClr val="000000"/>
      </a:accent6>
      <a:hlink>
        <a:srgbClr val="FF0000"/>
      </a:hlink>
      <a:folHlink>
        <a:srgbClr val="AAAAAA"/>
      </a:folHlink>
    </a:clrScheme>
    <a:fontScheme name="FinalPowerpoint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FinalPowerpoint 1">
        <a:dk1>
          <a:srgbClr val="000000"/>
        </a:dk1>
        <a:lt1>
          <a:srgbClr val="FFFFFF"/>
        </a:lt1>
        <a:dk2>
          <a:srgbClr val="FF0000"/>
        </a:dk2>
        <a:lt2>
          <a:srgbClr val="808080"/>
        </a:lt2>
        <a:accent1>
          <a:srgbClr val="AAAAAA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D2D2D2"/>
        </a:accent5>
        <a:accent6>
          <a:srgbClr val="000000"/>
        </a:accent6>
        <a:hlink>
          <a:srgbClr val="FF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lPowerpoint 2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3">
        <a:dk1>
          <a:srgbClr val="808080"/>
        </a:dk1>
        <a:lt1>
          <a:srgbClr val="FFFFFF"/>
        </a:lt1>
        <a:dk2>
          <a:srgbClr val="AAAAAA"/>
        </a:dk2>
        <a:lt2>
          <a:srgbClr val="00000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DADADA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nalPowerpoint 4">
        <a:dk1>
          <a:srgbClr val="000000"/>
        </a:dk1>
        <a:lt1>
          <a:srgbClr val="FF0000"/>
        </a:lt1>
        <a:dk2>
          <a:srgbClr val="FFFFFF"/>
        </a:dk2>
        <a:lt2>
          <a:srgbClr val="000000"/>
        </a:lt2>
        <a:accent1>
          <a:srgbClr val="AAAAAA"/>
        </a:accent1>
        <a:accent2>
          <a:srgbClr val="FFFFFF"/>
        </a:accent2>
        <a:accent3>
          <a:srgbClr val="FFAAAA"/>
        </a:accent3>
        <a:accent4>
          <a:srgbClr val="000000"/>
        </a:accent4>
        <a:accent5>
          <a:srgbClr val="D2D2D2"/>
        </a:accent5>
        <a:accent6>
          <a:srgbClr val="E7E7E7"/>
        </a:accent6>
        <a:hlink>
          <a:srgbClr val="000000"/>
        </a:hlink>
        <a:folHlink>
          <a:srgbClr val="AAAAA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AAAAAA"/>
      </a:dk1>
      <a:lt1>
        <a:srgbClr val="FFFFFF"/>
      </a:lt1>
      <a:dk2>
        <a:srgbClr val="000000"/>
      </a:dk2>
      <a:lt2>
        <a:srgbClr val="FFFFFF"/>
      </a:lt2>
      <a:accent1>
        <a:srgbClr val="AAAAAA"/>
      </a:accent1>
      <a:accent2>
        <a:srgbClr val="FFFFFF"/>
      </a:accent2>
      <a:accent3>
        <a:srgbClr val="AAAAAA"/>
      </a:accent3>
      <a:accent4>
        <a:srgbClr val="DADADA"/>
      </a:accent4>
      <a:accent5>
        <a:srgbClr val="D2D2D2"/>
      </a:accent5>
      <a:accent6>
        <a:srgbClr val="E7E7E7"/>
      </a:accent6>
      <a:hlink>
        <a:srgbClr val="AAAAAA"/>
      </a:hlink>
      <a:folHlink>
        <a:srgbClr val="FF00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AAAAAA"/>
        </a:dk1>
        <a:lt1>
          <a:srgbClr val="FFFFFF"/>
        </a:lt1>
        <a:dk2>
          <a:srgbClr val="000000"/>
        </a:dk2>
        <a:lt2>
          <a:srgbClr val="FFFFFF"/>
        </a:lt2>
        <a:accent1>
          <a:srgbClr val="AAAAAA"/>
        </a:accent1>
        <a:accent2>
          <a:srgbClr val="FFFFFF"/>
        </a:accent2>
        <a:accent3>
          <a:srgbClr val="AAAAAA"/>
        </a:accent3>
        <a:accent4>
          <a:srgbClr val="DADADA"/>
        </a:accent4>
        <a:accent5>
          <a:srgbClr val="D2D2D2"/>
        </a:accent5>
        <a:accent6>
          <a:srgbClr val="E7E7E7"/>
        </a:accent6>
        <a:hlink>
          <a:srgbClr val="AAAAAA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AAAAAA"/>
      </a:lt1>
      <a:dk2>
        <a:srgbClr val="FFFFFF"/>
      </a:dk2>
      <a:lt2>
        <a:srgbClr val="808080"/>
      </a:lt2>
      <a:accent1>
        <a:srgbClr val="000000"/>
      </a:accent1>
      <a:accent2>
        <a:srgbClr val="AAAAAA"/>
      </a:accent2>
      <a:accent3>
        <a:srgbClr val="D2D2D2"/>
      </a:accent3>
      <a:accent4>
        <a:srgbClr val="000000"/>
      </a:accent4>
      <a:accent5>
        <a:srgbClr val="AAAAAA"/>
      </a:accent5>
      <a:accent6>
        <a:srgbClr val="9A9A9A"/>
      </a:accent6>
      <a:hlink>
        <a:srgbClr val="FF0000"/>
      </a:hlink>
      <a:folHlink>
        <a:srgbClr val="FFFFFF"/>
      </a:folHlink>
    </a:clrScheme>
    <a:fontScheme name="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_Custom Design 1">
        <a:dk1>
          <a:srgbClr val="000000"/>
        </a:dk1>
        <a:lt1>
          <a:srgbClr val="AAAAAA"/>
        </a:lt1>
        <a:dk2>
          <a:srgbClr val="FFFFFF"/>
        </a:dk2>
        <a:lt2>
          <a:srgbClr val="808080"/>
        </a:lt2>
        <a:accent1>
          <a:srgbClr val="000000"/>
        </a:accent1>
        <a:accent2>
          <a:srgbClr val="AAAAAA"/>
        </a:accent2>
        <a:accent3>
          <a:srgbClr val="D2D2D2"/>
        </a:accent3>
        <a:accent4>
          <a:srgbClr val="000000"/>
        </a:accent4>
        <a:accent5>
          <a:srgbClr val="AAAAAA"/>
        </a:accent5>
        <a:accent6>
          <a:srgbClr val="9A9A9A"/>
        </a:accent6>
        <a:hlink>
          <a:srgbClr val="FF0000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inalPowerpoint 4">
    <a:dk1>
      <a:srgbClr val="000000"/>
    </a:dk1>
    <a:lt1>
      <a:srgbClr val="FF0000"/>
    </a:lt1>
    <a:dk2>
      <a:srgbClr val="FFFFFF"/>
    </a:dk2>
    <a:lt2>
      <a:srgbClr val="000000"/>
    </a:lt2>
    <a:accent1>
      <a:srgbClr val="AAAAAA"/>
    </a:accent1>
    <a:accent2>
      <a:srgbClr val="FFFFFF"/>
    </a:accent2>
    <a:accent3>
      <a:srgbClr val="FFAAAA"/>
    </a:accent3>
    <a:accent4>
      <a:srgbClr val="000000"/>
    </a:accent4>
    <a:accent5>
      <a:srgbClr val="D2D2D2"/>
    </a:accent5>
    <a:accent6>
      <a:srgbClr val="E7E7E7"/>
    </a:accent6>
    <a:hlink>
      <a:srgbClr val="000000"/>
    </a:hlink>
    <a:folHlink>
      <a:srgbClr val="AAAAA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FinalPowerpoint</Template>
  <TotalTime>21498</TotalTime>
  <Words>310</Words>
  <Application>Microsoft Office PowerPoint</Application>
  <PresentationFormat>全屏显示(4:3)</PresentationFormat>
  <Paragraphs>25</Paragraphs>
  <Slides>4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FinalPowerpoint</vt:lpstr>
      <vt:lpstr>Custom Design</vt:lpstr>
      <vt:lpstr>1_Custom Design</vt:lpstr>
      <vt:lpstr>Visio</vt:lpstr>
      <vt:lpstr>WF on Group-based Beam Management</vt:lpstr>
      <vt:lpstr>Background</vt:lpstr>
      <vt:lpstr>Proposal-1 </vt:lpstr>
      <vt:lpstr>Proposal-2</vt:lpstr>
    </vt:vector>
  </TitlesOfParts>
  <Company>Texas Instruments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TTI Shortening</dc:title>
  <dc:creator>Workman</dc:creator>
  <cp:lastModifiedBy>Windows 用户</cp:lastModifiedBy>
  <cp:revision>2257</cp:revision>
  <dcterms:created xsi:type="dcterms:W3CDTF">2007-12-19T20:51:45Z</dcterms:created>
  <dcterms:modified xsi:type="dcterms:W3CDTF">2016-10-10T17:03:33Z</dcterms:modified>
</cp:coreProperties>
</file>