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70" r:id="rId4"/>
    <p:sldId id="27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B517B-4C4F-451D-BB3F-2E4B1A978EED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AC219-E5A0-4B28-BF19-91424192D5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954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AC219-E5A0-4B28-BF19-91424192D55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147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2016-08-26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latinLnBrk="0"/>
            <a:r>
              <a:rPr lang="en-US" altLang="ja-JP" sz="4000" dirty="0">
                <a:latin typeface="Calibri" pitchFamily="34" charset="0"/>
              </a:rPr>
              <a:t>WF </a:t>
            </a:r>
            <a:r>
              <a:rPr lang="en-US" altLang="ja-JP" sz="4000" dirty="0" smtClean="0">
                <a:latin typeface="Calibri" pitchFamily="34" charset="0"/>
              </a:rPr>
              <a:t>on </a:t>
            </a:r>
            <a:r>
              <a:rPr lang="en-US" altLang="ko-KR" sz="4000" dirty="0" smtClean="0">
                <a:latin typeface="Calibri" pitchFamily="34" charset="0"/>
              </a:rPr>
              <a:t>further</a:t>
            </a:r>
            <a:r>
              <a:rPr lang="ko-KR" altLang="en-US" sz="4000" dirty="0" smtClean="0">
                <a:latin typeface="Calibri" pitchFamily="34" charset="0"/>
              </a:rPr>
              <a:t> </a:t>
            </a:r>
            <a:r>
              <a:rPr lang="en-US" altLang="ko-KR" sz="4000" smtClean="0">
                <a:latin typeface="Calibri" pitchFamily="34" charset="0"/>
              </a:rPr>
              <a:t>clarification </a:t>
            </a:r>
            <a:r>
              <a:rPr lang="en-US" altLang="ja-JP" sz="4000" smtClean="0">
                <a:latin typeface="Calibri" pitchFamily="34" charset="0"/>
              </a:rPr>
              <a:t>on </a:t>
            </a:r>
            <a:r>
              <a:rPr lang="en-US" altLang="ja-JP" sz="4000" dirty="0" smtClean="0">
                <a:latin typeface="Calibri" pitchFamily="34" charset="0"/>
              </a:rPr>
              <a:t>grant-free transmission for </a:t>
            </a:r>
            <a:r>
              <a:rPr lang="en-US" altLang="ja-JP" sz="4000" dirty="0" err="1" smtClean="0">
                <a:latin typeface="Calibri" pitchFamily="34" charset="0"/>
              </a:rPr>
              <a:t>mMTC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/>
              <a:t>LG Electronics</a:t>
            </a:r>
            <a:r>
              <a:rPr lang="en-US" altLang="ko-KR" sz="2400" dirty="0" smtClean="0"/>
              <a:t>, Huawei</a:t>
            </a:r>
            <a:r>
              <a:rPr lang="en-US" altLang="ko-KR" sz="2400" dirty="0"/>
              <a:t>, </a:t>
            </a:r>
            <a:r>
              <a:rPr lang="en-US" altLang="ko-KR" sz="2400" dirty="0" err="1" smtClean="0"/>
              <a:t>HiSilicon</a:t>
            </a:r>
            <a:r>
              <a:rPr lang="en-US" altLang="ko-KR" sz="2400" dirty="0" smtClean="0"/>
              <a:t>, ETRI, [</a:t>
            </a:r>
            <a:r>
              <a:rPr lang="en-US" altLang="ko-KR" sz="2400" dirty="0" err="1" smtClean="0"/>
              <a:t>Mediatek</a:t>
            </a:r>
            <a:r>
              <a:rPr lang="en-US" altLang="ko-KR" sz="2400" dirty="0" smtClean="0"/>
              <a:t>], 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R1-168538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903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#86</a:t>
            </a:r>
          </a:p>
          <a:p>
            <a:pPr eaLnBrk="1" hangingPunct="1"/>
            <a:r>
              <a:rPr lang="en-US" altLang="ko-KR" sz="2400" dirty="0"/>
              <a:t>Gothenburg, Sweden, 22</a:t>
            </a:r>
            <a:r>
              <a:rPr lang="en-US" altLang="ko-KR" sz="2400" baseline="30000" dirty="0"/>
              <a:t>nd</a:t>
            </a:r>
            <a:r>
              <a:rPr lang="en-US" altLang="ko-KR" sz="2400" dirty="0"/>
              <a:t> – 26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August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8.1.2.2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atinLnBrk="0"/>
            <a:r>
              <a:rPr lang="en-US" altLang="ko-KR" sz="3500" b="1" dirty="0" smtClean="0"/>
              <a:t>Agreements drawn by R1-168257</a:t>
            </a:r>
          </a:p>
          <a:p>
            <a:pPr lvl="1"/>
            <a:r>
              <a:rPr lang="en-US" altLang="ko-KR" sz="3000" dirty="0" smtClean="0"/>
              <a:t>At </a:t>
            </a:r>
            <a:r>
              <a:rPr lang="en-US" altLang="ko-KR" sz="3000" dirty="0"/>
              <a:t>least the following options for “autonomous/grant-free/contention based” UL transmission should be studied</a:t>
            </a:r>
            <a:endParaRPr lang="ko-KR" altLang="ko-KR" sz="3000" dirty="0"/>
          </a:p>
          <a:p>
            <a:pPr lvl="1"/>
            <a:r>
              <a:rPr lang="en-US" altLang="ko-KR" sz="3000" dirty="0"/>
              <a:t>Opt. 1: a UE performs random </a:t>
            </a:r>
            <a:r>
              <a:rPr lang="en-US" altLang="ko-KR" sz="3000" b="1" dirty="0">
                <a:solidFill>
                  <a:srgbClr val="FF0000"/>
                </a:solidFill>
              </a:rPr>
              <a:t>resource</a:t>
            </a:r>
            <a:r>
              <a:rPr lang="en-US" altLang="ko-KR" sz="3000" dirty="0"/>
              <a:t> selection</a:t>
            </a:r>
            <a:endParaRPr lang="ko-KR" altLang="ko-KR" sz="3000" dirty="0"/>
          </a:p>
          <a:p>
            <a:pPr lvl="2"/>
            <a:r>
              <a:rPr lang="en-US" altLang="ko-KR" sz="2800" dirty="0"/>
              <a:t>Details FFS</a:t>
            </a:r>
            <a:endParaRPr lang="ko-KR" altLang="ko-KR" sz="2800" dirty="0"/>
          </a:p>
          <a:p>
            <a:pPr lvl="1"/>
            <a:r>
              <a:rPr lang="en-US" altLang="ko-KR" sz="3000" dirty="0"/>
              <a:t>Opt. 2: a UE’s </a:t>
            </a:r>
            <a:r>
              <a:rPr lang="en-US" altLang="ko-KR" sz="3000" b="1" dirty="0">
                <a:solidFill>
                  <a:srgbClr val="FF0000"/>
                </a:solidFill>
              </a:rPr>
              <a:t>resource</a:t>
            </a:r>
            <a:r>
              <a:rPr lang="en-US" altLang="ko-KR" sz="3000" dirty="0"/>
              <a:t> is pre-configured by </a:t>
            </a:r>
            <a:r>
              <a:rPr lang="en-US" altLang="ko-KR" sz="3000" dirty="0" err="1"/>
              <a:t>eNB</a:t>
            </a:r>
            <a:r>
              <a:rPr lang="en-US" altLang="ko-KR" sz="3000" dirty="0"/>
              <a:t> or pre-determined</a:t>
            </a:r>
            <a:endParaRPr lang="ko-KR" altLang="ko-KR" sz="3000" dirty="0"/>
          </a:p>
          <a:p>
            <a:pPr lvl="2"/>
            <a:r>
              <a:rPr lang="en-US" altLang="ko-KR" sz="2800" dirty="0"/>
              <a:t>Details FFS</a:t>
            </a:r>
            <a:endParaRPr lang="ko-KR" altLang="ko-KR" sz="2800" dirty="0"/>
          </a:p>
          <a:p>
            <a:pPr lvl="1"/>
            <a:r>
              <a:rPr lang="en-US" altLang="ko-KR" sz="3000" dirty="0"/>
              <a:t>Other options are not precluded</a:t>
            </a:r>
            <a:endParaRPr lang="ko-KR" altLang="ko-KR" sz="3000" dirty="0"/>
          </a:p>
          <a:p>
            <a:pPr lvl="0"/>
            <a:endParaRPr lang="en-US" altLang="ko-KR" dirty="0" smtClean="0"/>
          </a:p>
          <a:p>
            <a:pPr lvl="0"/>
            <a:r>
              <a:rPr lang="en-US" altLang="ko-KR" b="1" dirty="0" smtClean="0"/>
              <a:t>Agreements on terminologies</a:t>
            </a:r>
          </a:p>
          <a:p>
            <a:pPr lvl="0"/>
            <a:r>
              <a:rPr lang="en-US" altLang="ko-KR" dirty="0" smtClean="0"/>
              <a:t>A </a:t>
            </a:r>
            <a:r>
              <a:rPr lang="en-US" altLang="ko-KR" dirty="0"/>
              <a:t>MA physical resource for “grant-free” UL transmission is comprised of a time-frequency block</a:t>
            </a:r>
            <a:endParaRPr lang="ko-KR" altLang="ko-KR" dirty="0"/>
          </a:p>
          <a:p>
            <a:pPr lvl="1"/>
            <a:r>
              <a:rPr lang="en-GB" altLang="ko-KR" dirty="0"/>
              <a:t>Note: s</a:t>
            </a:r>
            <a:r>
              <a:rPr lang="en-US" altLang="ko-KR" dirty="0" err="1"/>
              <a:t>patial</a:t>
            </a:r>
            <a:r>
              <a:rPr lang="en-US" altLang="ko-KR" dirty="0"/>
              <a:t> dimension is not considered as a physical resource in this context</a:t>
            </a:r>
            <a:endParaRPr lang="ko-KR" altLang="ko-KR" dirty="0"/>
          </a:p>
          <a:p>
            <a:pPr lvl="0"/>
            <a:r>
              <a:rPr lang="en-GB" altLang="ko-KR" dirty="0"/>
              <a:t>A MA resource is comprised of a MA physical resource and a MA signature, where a MA signature includes at least one of the following:</a:t>
            </a:r>
            <a:endParaRPr lang="ko-KR" altLang="ko-KR" dirty="0"/>
          </a:p>
          <a:p>
            <a:pPr lvl="1"/>
            <a:r>
              <a:rPr lang="en-US" altLang="ko-KR" dirty="0"/>
              <a:t>Codebook/</a:t>
            </a:r>
            <a:r>
              <a:rPr lang="en-US" altLang="ko-KR" dirty="0" err="1"/>
              <a:t>Codeword</a:t>
            </a:r>
            <a:endParaRPr lang="ko-KR" altLang="ko-KR" dirty="0"/>
          </a:p>
          <a:p>
            <a:pPr lvl="1"/>
            <a:r>
              <a:rPr lang="en-US" altLang="ko-KR" dirty="0"/>
              <a:t>Sequence</a:t>
            </a:r>
            <a:endParaRPr lang="ko-KR" altLang="ko-KR" dirty="0"/>
          </a:p>
          <a:p>
            <a:pPr lvl="1"/>
            <a:r>
              <a:rPr lang="en-US" altLang="ko-KR" dirty="0" err="1"/>
              <a:t>Interleaver</a:t>
            </a:r>
            <a:r>
              <a:rPr lang="en-US" altLang="ko-KR" dirty="0"/>
              <a:t> and/or mapping pattern</a:t>
            </a:r>
            <a:endParaRPr lang="ko-KR" altLang="ko-KR" dirty="0"/>
          </a:p>
          <a:p>
            <a:pPr lvl="1"/>
            <a:r>
              <a:rPr lang="en-US" altLang="ko-KR" dirty="0"/>
              <a:t>Demodulation reference signal</a:t>
            </a:r>
            <a:endParaRPr lang="ko-KR" altLang="ko-KR" dirty="0"/>
          </a:p>
          <a:p>
            <a:pPr lvl="1"/>
            <a:r>
              <a:rPr lang="en-US" altLang="ko-KR" dirty="0"/>
              <a:t>Preamble</a:t>
            </a:r>
            <a:endParaRPr lang="ko-KR" altLang="ko-KR" dirty="0"/>
          </a:p>
          <a:p>
            <a:pPr lvl="1"/>
            <a:r>
              <a:rPr lang="en-US" altLang="ko-KR" dirty="0"/>
              <a:t>Spatial-dimension</a:t>
            </a:r>
            <a:endParaRPr lang="ko-KR" altLang="ko-KR" dirty="0"/>
          </a:p>
          <a:p>
            <a:pPr lvl="1"/>
            <a:r>
              <a:rPr lang="en-US" altLang="ko-KR" dirty="0"/>
              <a:t>Power-dimension</a:t>
            </a:r>
            <a:endParaRPr lang="ko-KR" altLang="ko-KR" dirty="0"/>
          </a:p>
          <a:p>
            <a:pPr lvl="1"/>
            <a:r>
              <a:rPr lang="en-US" altLang="ko-KR" dirty="0"/>
              <a:t>Others are not precluded</a:t>
            </a:r>
            <a:endParaRPr lang="ko-KR" altLang="ko-KR" dirty="0"/>
          </a:p>
          <a:p>
            <a:pPr lvl="0"/>
            <a:r>
              <a:rPr lang="en-US" altLang="ko-KR" dirty="0"/>
              <a:t>Details on </a:t>
            </a:r>
            <a:r>
              <a:rPr lang="en-GB" altLang="ko-KR" dirty="0"/>
              <a:t>MA physical resource and MA signature resource</a:t>
            </a:r>
            <a:r>
              <a:rPr lang="en-US" altLang="ko-KR" dirty="0"/>
              <a:t> FFS </a:t>
            </a:r>
            <a:endParaRPr lang="ko-KR" altLang="ko-KR" dirty="0"/>
          </a:p>
          <a:p>
            <a:endParaRPr lang="en-US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258431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A MA signature pool </a:t>
            </a:r>
            <a:r>
              <a:rPr lang="en-US" altLang="ko-KR" sz="2400" dirty="0"/>
              <a:t>is </a:t>
            </a:r>
            <a:r>
              <a:rPr lang="en-US" altLang="ko-KR" sz="2400" dirty="0" smtClean="0"/>
              <a:t>composed of multiple MA signatures, including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e.g., </a:t>
            </a:r>
            <a:r>
              <a:rPr lang="en-US" altLang="ko-KR" sz="2000" dirty="0" smtClean="0"/>
              <a:t>Sequence/</a:t>
            </a:r>
            <a:r>
              <a:rPr lang="en-US" altLang="ko-KR" sz="2000" dirty="0" err="1" smtClean="0"/>
              <a:t>Interleaver</a:t>
            </a:r>
            <a:r>
              <a:rPr lang="en-US" altLang="ko-KR" sz="2000" dirty="0" smtClean="0"/>
              <a:t>/</a:t>
            </a:r>
            <a:r>
              <a:rPr lang="en-US" altLang="ko-KR" sz="2000" dirty="0" err="1" smtClean="0"/>
              <a:t>Interleaver</a:t>
            </a:r>
            <a:r>
              <a:rPr lang="en-US" altLang="ko-KR" sz="2000" dirty="0" smtClean="0"/>
              <a:t> </a:t>
            </a:r>
            <a:r>
              <a:rPr lang="en-US" altLang="ko-KR" sz="2000" dirty="0" smtClean="0"/>
              <a:t>mapping pattern/Demodulation </a:t>
            </a:r>
            <a:r>
              <a:rPr lang="en-US" altLang="ko-KR" sz="2000" dirty="0"/>
              <a:t>reference </a:t>
            </a:r>
            <a:r>
              <a:rPr lang="en-US" altLang="ko-KR" sz="2000" dirty="0" smtClean="0"/>
              <a:t>signal/Preamble/Spatial-dimension/Power-dimension</a:t>
            </a:r>
            <a:endParaRPr lang="ko-KR" altLang="ko-KR" sz="2000" dirty="0"/>
          </a:p>
          <a:p>
            <a:pPr lvl="1"/>
            <a:r>
              <a:rPr lang="en-US" altLang="ko-KR" sz="2000" dirty="0" smtClean="0"/>
              <a:t> Combination of above examples and others are not precluded</a:t>
            </a:r>
          </a:p>
          <a:p>
            <a:r>
              <a:rPr lang="en-US" altLang="ko-KR" sz="2400" dirty="0" smtClean="0"/>
              <a:t>For grant-free transmission, </a:t>
            </a:r>
          </a:p>
          <a:p>
            <a:pPr lvl="1"/>
            <a:r>
              <a:rPr lang="en-US" altLang="ko-KR" sz="2000" dirty="0" smtClean="0"/>
              <a:t>MA physical resource(s) is pre-configured/pre-defined and re-configurable </a:t>
            </a:r>
            <a:endParaRPr lang="en-US" altLang="ko-KR" sz="2400" dirty="0" smtClean="0"/>
          </a:p>
          <a:p>
            <a:pPr lvl="1"/>
            <a:r>
              <a:rPr lang="en-US" altLang="ko-KR" sz="2000" dirty="0" smtClean="0"/>
              <a:t>Opt.1</a:t>
            </a:r>
            <a:r>
              <a:rPr lang="en-US" altLang="ko-KR" sz="2000" dirty="0"/>
              <a:t>: </a:t>
            </a:r>
            <a:endParaRPr lang="en-US" altLang="ko-KR" sz="2000" dirty="0" smtClean="0"/>
          </a:p>
          <a:p>
            <a:pPr lvl="2"/>
            <a:r>
              <a:rPr lang="en-US" altLang="ko-KR" sz="1600" dirty="0" smtClean="0"/>
              <a:t>MA </a:t>
            </a:r>
            <a:r>
              <a:rPr lang="en-US" altLang="ko-KR" sz="1600" dirty="0"/>
              <a:t>signature pool can be </a:t>
            </a:r>
            <a:r>
              <a:rPr lang="en-US" altLang="ko-KR" sz="1600" dirty="0" smtClean="0"/>
              <a:t>pre-defined/pre-configured</a:t>
            </a:r>
            <a:endParaRPr lang="en-US" altLang="ko-KR" sz="1600" dirty="0"/>
          </a:p>
          <a:p>
            <a:pPr lvl="2"/>
            <a:r>
              <a:rPr lang="en-US" altLang="ko-KR" sz="1600" dirty="0" smtClean="0"/>
              <a:t>Alt 1: a </a:t>
            </a:r>
            <a:r>
              <a:rPr lang="en-US" altLang="ko-KR" sz="1600" dirty="0"/>
              <a:t>UE randomly selects a MA Signature </a:t>
            </a:r>
            <a:r>
              <a:rPr lang="en-US" altLang="ko-KR" sz="1600" dirty="0" smtClean="0"/>
              <a:t>from </a:t>
            </a:r>
            <a:r>
              <a:rPr lang="en-US" altLang="ko-KR" sz="1600" dirty="0"/>
              <a:t>MA Signature Pool</a:t>
            </a:r>
          </a:p>
          <a:p>
            <a:pPr lvl="2"/>
            <a:r>
              <a:rPr lang="en-US" altLang="ko-KR" sz="1600" dirty="0" smtClean="0"/>
              <a:t>Alt 2: A </a:t>
            </a:r>
            <a:r>
              <a:rPr lang="en-US" altLang="ko-KR" sz="1600" dirty="0"/>
              <a:t>UE choose MA signature with a pre-configured/pre-defined rule</a:t>
            </a:r>
          </a:p>
          <a:p>
            <a:pPr lvl="1"/>
            <a:r>
              <a:rPr lang="en-US" altLang="ko-KR" sz="2000" dirty="0"/>
              <a:t>Opt.2 : </a:t>
            </a:r>
          </a:p>
          <a:p>
            <a:pPr lvl="2"/>
            <a:r>
              <a:rPr lang="en-US" altLang="ko-KR" sz="1600" dirty="0"/>
              <a:t>MA signature(s) can be pre-configured or </a:t>
            </a:r>
            <a:r>
              <a:rPr lang="en-US" altLang="ko-KR" sz="1600" dirty="0" smtClean="0"/>
              <a:t>pre-determined</a:t>
            </a:r>
            <a:endParaRPr lang="en-US" altLang="ko-KR" sz="1600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52264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Possible arrangements on the categorization</a:t>
            </a:r>
          </a:p>
          <a:p>
            <a:pPr lvl="1"/>
            <a:r>
              <a:rPr lang="en-US" altLang="ko-KR" sz="2000" dirty="0" smtClean="0"/>
              <a:t>Opt.1</a:t>
            </a:r>
            <a:r>
              <a:rPr lang="en-US" altLang="ko-KR" sz="2000" dirty="0"/>
              <a:t>: </a:t>
            </a:r>
          </a:p>
          <a:p>
            <a:pPr lvl="2"/>
            <a:r>
              <a:rPr lang="en-US" altLang="ko-KR" sz="1600" dirty="0"/>
              <a:t>MA signature pool can be pre-defined/pre-configured</a:t>
            </a:r>
          </a:p>
          <a:p>
            <a:pPr lvl="2"/>
            <a:r>
              <a:rPr lang="en-US" altLang="ko-KR" sz="1600" dirty="0"/>
              <a:t>a UE randomly selects a MA Signature in MA Signature Pool </a:t>
            </a:r>
          </a:p>
          <a:p>
            <a:pPr lvl="1"/>
            <a:r>
              <a:rPr lang="en-US" altLang="ko-KR" sz="2000" dirty="0"/>
              <a:t>Opt.2 : </a:t>
            </a:r>
          </a:p>
          <a:p>
            <a:pPr lvl="2"/>
            <a:r>
              <a:rPr lang="en-US" altLang="ko-KR" sz="1600" dirty="0"/>
              <a:t>Opt. 2-1. MA signature pool can be pre-configured </a:t>
            </a:r>
          </a:p>
          <a:p>
            <a:pPr lvl="3"/>
            <a:r>
              <a:rPr lang="en-US" altLang="ko-KR" sz="1600" dirty="0"/>
              <a:t>A UE choose MA signature with a pre-configured/pre-defined rule </a:t>
            </a:r>
          </a:p>
          <a:p>
            <a:pPr lvl="2"/>
            <a:r>
              <a:rPr lang="en-US" altLang="ko-KR" sz="1600" dirty="0"/>
              <a:t>Opt. 2-2. MA </a:t>
            </a:r>
            <a:r>
              <a:rPr lang="en-US" altLang="ko-KR" sz="1600" dirty="0" smtClean="0"/>
              <a:t>signature(s) </a:t>
            </a:r>
            <a:r>
              <a:rPr lang="en-US" altLang="ko-KR" sz="1600" dirty="0"/>
              <a:t>can be pre-configured or pre-configured</a:t>
            </a:r>
          </a:p>
          <a:p>
            <a:pPr lvl="2"/>
            <a:endParaRPr lang="en-US" altLang="ko-KR" sz="16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0151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</TotalTime>
  <Words>324</Words>
  <Application>Microsoft Office PowerPoint</Application>
  <PresentationFormat>화면 슬라이드 쇼(4:3)</PresentationFormat>
  <Paragraphs>50</Paragraphs>
  <Slides>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Eunsun Kim</cp:lastModifiedBy>
  <cp:revision>103</cp:revision>
  <dcterms:created xsi:type="dcterms:W3CDTF">2016-08-18T10:28:16Z</dcterms:created>
  <dcterms:modified xsi:type="dcterms:W3CDTF">2016-08-26T09:48:57Z</dcterms:modified>
</cp:coreProperties>
</file>