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63" r:id="rId3"/>
    <p:sldId id="264" r:id="rId4"/>
    <p:sldId id="26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74" d="100"/>
          <a:sy n="74" d="100"/>
        </p:scale>
        <p:origin x="-45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SVN\liger\LTE_COMP_and_MIMO_team\studies_quick\2016_08_ran1_86_gothenburg\32port_cb_shiwei\fdmimo_result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80" b="1" i="0" u="none" strike="noStrike" kern="1200" cap="all" spc="120" normalizeH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Performance of 1D vs. 2D Port Layout ( 3D UMa) 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uma_1d_vs_2d_config1!$B$37</c:f>
              <c:strCache>
                <c:ptCount val="1"/>
                <c:pt idx="0">
                  <c:v>Mean user throughput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uma_1d_vs_2d_config1!$A$38:$A$41</c:f>
              <c:strCache>
                <c:ptCount val="4"/>
                <c:pt idx="0">
                  <c:v>8x2</c:v>
                </c:pt>
                <c:pt idx="1">
                  <c:v>4x4</c:v>
                </c:pt>
                <c:pt idx="2">
                  <c:v>2x8</c:v>
                </c:pt>
                <c:pt idx="3">
                  <c:v>1x16</c:v>
                </c:pt>
              </c:strCache>
            </c:strRef>
          </c:cat>
          <c:val>
            <c:numRef>
              <c:f>uma_1d_vs_2d_config1!$B$38:$B$41</c:f>
              <c:numCache>
                <c:formatCode>0%</c:formatCode>
                <c:ptCount val="4"/>
                <c:pt idx="0">
                  <c:v>0</c:v>
                </c:pt>
                <c:pt idx="1">
                  <c:v>0.1</c:v>
                </c:pt>
                <c:pt idx="2">
                  <c:v>0.21</c:v>
                </c:pt>
                <c:pt idx="3">
                  <c:v>0.32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C66-4F99-86DF-316D0220A5D5}"/>
            </c:ext>
          </c:extLst>
        </c:ser>
        <c:ser>
          <c:idx val="1"/>
          <c:order val="1"/>
          <c:tx>
            <c:strRef>
              <c:f>uma_1d_vs_2d_config1!$C$37</c:f>
              <c:strCache>
                <c:ptCount val="1"/>
                <c:pt idx="0">
                  <c:v>Cell-edge user throughput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uma_1d_vs_2d_config1!$A$38:$A$41</c:f>
              <c:strCache>
                <c:ptCount val="4"/>
                <c:pt idx="0">
                  <c:v>8x2</c:v>
                </c:pt>
                <c:pt idx="1">
                  <c:v>4x4</c:v>
                </c:pt>
                <c:pt idx="2">
                  <c:v>2x8</c:v>
                </c:pt>
                <c:pt idx="3">
                  <c:v>1x16</c:v>
                </c:pt>
              </c:strCache>
            </c:strRef>
          </c:cat>
          <c:val>
            <c:numRef>
              <c:f>uma_1d_vs_2d_config1!$C$38:$C$41</c:f>
              <c:numCache>
                <c:formatCode>0%</c:formatCode>
                <c:ptCount val="4"/>
                <c:pt idx="0">
                  <c:v>0</c:v>
                </c:pt>
                <c:pt idx="1">
                  <c:v>0.21</c:v>
                </c:pt>
                <c:pt idx="2">
                  <c:v>0.44</c:v>
                </c:pt>
                <c:pt idx="3">
                  <c:v>0.68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C66-4F99-86DF-316D0220A5D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174978944"/>
        <c:axId val="174657536"/>
      </c:barChart>
      <c:catAx>
        <c:axId val="17497894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CA"/>
                  <a:t>Port layout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spc="120" normalizeH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4657536"/>
        <c:crossesAt val="-0.2"/>
        <c:auto val="1"/>
        <c:lblAlgn val="ctr"/>
        <c:lblOffset val="100"/>
        <c:noMultiLvlLbl val="0"/>
      </c:catAx>
      <c:valAx>
        <c:axId val="174657536"/>
        <c:scaling>
          <c:orientation val="minMax"/>
        </c:scaling>
        <c:delete val="1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cap="all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/>
                  <a:t>UE throughput gain 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0%" sourceLinked="1"/>
        <c:majorTickMark val="none"/>
        <c:minorTickMark val="none"/>
        <c:tickLblPos val="nextTo"/>
        <c:crossAx val="1749789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900">
          <a:solidFill>
            <a:sysClr val="windowText" lastClr="000000"/>
          </a:solidFill>
        </a:defRPr>
      </a:pPr>
      <a:endParaRPr lang="en-US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25/08/2016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582654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25/08/2016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80621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25/08/2016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31329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25/08/2016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5860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25/08/2016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70122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25/08/2016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29922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25/08/2016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76087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25/08/2016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30207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25/08/2016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34093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25/08/2016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231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25/08/2016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17347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90559-27D0-4021-8660-456836947537}" type="datetimeFigureOut">
              <a:rPr lang="en-CA" smtClean="0"/>
              <a:t>25/08/2016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34919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199" y="381000"/>
            <a:ext cx="111171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TSG-RAN1 Meeting #86	</a:t>
            </a:r>
            <a:r>
              <a:rPr lang="en-GB" sz="2400" b="1" i="1" dirty="0"/>
              <a:t>				</a:t>
            </a:r>
            <a:r>
              <a:rPr lang="en-GB" sz="2400" b="1" i="1"/>
              <a:t>	</a:t>
            </a:r>
            <a:r>
              <a:rPr lang="en-GB" sz="2400" b="1" i="1"/>
              <a:t>R1-168511</a:t>
            </a:r>
            <a:endParaRPr lang="en-GB" sz="2400" b="1" i="1" dirty="0" smtClean="0"/>
          </a:p>
          <a:p>
            <a:r>
              <a:rPr lang="en-GB" sz="2400" b="1" dirty="0" smtClean="0"/>
              <a:t>Gothenburg, Sweden, 22- 26 August 2016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8442158" y="1211997"/>
            <a:ext cx="327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/>
              <a:t>Agenda Item  7.2.4.2.1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1000" y="2416314"/>
            <a:ext cx="111933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Way Forward on Antenna Port Layouts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9621" y="3733800"/>
            <a:ext cx="9649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Ericsson, </a:t>
            </a:r>
            <a:r>
              <a:rPr lang="en-US" sz="2800" dirty="0" smtClean="0"/>
              <a:t>QUALCOMM, Intel, CATT, </a:t>
            </a:r>
            <a:r>
              <a:rPr lang="en-US" sz="2800" dirty="0"/>
              <a:t>ATT</a:t>
            </a:r>
            <a:r>
              <a:rPr lang="en-US" sz="2800" smtClean="0"/>
              <a:t>, DOCOMO,Verizon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67355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Background </a:t>
            </a:r>
            <a:r>
              <a:rPr lang="en-US" b="1" dirty="0"/>
              <a:t>(</a:t>
            </a:r>
            <a:r>
              <a:rPr lang="en-US" b="1" dirty="0" smtClean="0"/>
              <a:t>1/2)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u="sng" dirty="0"/>
              <a:t>Conclusions from RAN1#85:</a:t>
            </a:r>
            <a:endParaRPr lang="en-CA" dirty="0"/>
          </a:p>
          <a:p>
            <a:pPr lvl="1"/>
            <a:r>
              <a:rPr lang="en-US" dirty="0"/>
              <a:t>Class A codebook enhancement: </a:t>
            </a:r>
            <a:endParaRPr lang="en-CA" dirty="0"/>
          </a:p>
          <a:p>
            <a:pPr lvl="2"/>
            <a:r>
              <a:rPr lang="en-US" dirty="0"/>
              <a:t>Starting from Rel-13 Class A codebook design structure by enabling different N1 and N2 combinations </a:t>
            </a:r>
            <a:endParaRPr lang="en-CA" dirty="0"/>
          </a:p>
          <a:p>
            <a:pPr lvl="1"/>
            <a:r>
              <a:rPr lang="en-US" dirty="0"/>
              <a:t>Reduce the number of combinations of codebook parameters (N1, N2, O1, and/or O2) </a:t>
            </a:r>
            <a:endParaRPr lang="en-CA" dirty="0"/>
          </a:p>
          <a:p>
            <a:pPr lvl="2"/>
            <a:r>
              <a:rPr lang="en-US" dirty="0"/>
              <a:t>To be concluded in RAN1#86</a:t>
            </a:r>
            <a:endParaRPr lang="en-CA" dirty="0"/>
          </a:p>
          <a:p>
            <a:pPr lvl="2"/>
            <a:r>
              <a:rPr lang="en-US" dirty="0"/>
              <a:t>Examples: </a:t>
            </a:r>
            <a:endParaRPr lang="en-CA" dirty="0"/>
          </a:p>
          <a:p>
            <a:pPr lvl="3"/>
            <a:r>
              <a:rPr lang="en-GB" dirty="0"/>
              <a:t>Down select from 19 (N1,N2) combinations; and/or</a:t>
            </a:r>
            <a:endParaRPr lang="en-CA" dirty="0"/>
          </a:p>
          <a:p>
            <a:pPr lvl="3"/>
            <a:r>
              <a:rPr lang="en-GB" dirty="0"/>
              <a:t>Reduce the number of (O1,O2) combinations</a:t>
            </a:r>
            <a:endParaRPr lang="en-CA" dirty="0"/>
          </a:p>
          <a:p>
            <a:pPr lvl="1"/>
            <a:r>
              <a:rPr lang="en-GB" dirty="0"/>
              <a:t>Other possibilities are not excluded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51896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01675"/>
          </a:xfrm>
        </p:spPr>
        <p:txBody>
          <a:bodyPr/>
          <a:lstStyle/>
          <a:p>
            <a:pPr algn="ctr"/>
            <a:r>
              <a:rPr lang="en-CA" dirty="0">
                <a:latin typeface="+mn-lt"/>
                <a:cs typeface="Arial" panose="020B0604020202020204" pitchFamily="34" charset="0"/>
              </a:rPr>
              <a:t>BACKGROUND (</a:t>
            </a:r>
            <a:r>
              <a:rPr lang="en-CA" dirty="0" smtClean="0">
                <a:latin typeface="+mn-lt"/>
                <a:cs typeface="Arial" panose="020B0604020202020204" pitchFamily="34" charset="0"/>
              </a:rPr>
              <a:t>2/2)</a:t>
            </a:r>
            <a:endParaRPr lang="en-CA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47536"/>
            <a:ext cx="10515600" cy="4620127"/>
          </a:xfrm>
        </p:spPr>
        <p:txBody>
          <a:bodyPr>
            <a:normAutofit fontScale="77500" lnSpcReduction="20000"/>
          </a:bodyPr>
          <a:lstStyle/>
          <a:p>
            <a:r>
              <a:rPr lang="en-CA" sz="2400" dirty="0"/>
              <a:t>1D antenna port layouts can provide significantly better performance than 2D antenna port layouts with the same number of antenna ports (R1-167639)</a:t>
            </a:r>
          </a:p>
          <a:p>
            <a:pPr lvl="1"/>
            <a:endParaRPr lang="en-CA" dirty="0"/>
          </a:p>
          <a:p>
            <a:endParaRPr lang="en-CA" dirty="0"/>
          </a:p>
          <a:p>
            <a:pPr marL="0" indent="0">
              <a:buNone/>
            </a:pPr>
            <a:endParaRPr lang="en-CA" dirty="0"/>
          </a:p>
          <a:p>
            <a:endParaRPr lang="en-CA" sz="2000" dirty="0"/>
          </a:p>
          <a:p>
            <a:endParaRPr lang="en-CA" sz="2000" dirty="0"/>
          </a:p>
          <a:p>
            <a:endParaRPr lang="en-CA" sz="2000" dirty="0"/>
          </a:p>
          <a:p>
            <a:r>
              <a:rPr lang="en-CA" sz="2400" dirty="0"/>
              <a:t>1D 1x16 antenna array is much smaller than most macro antennas deployed</a:t>
            </a:r>
          </a:p>
          <a:p>
            <a:pPr marL="685800" lvl="3">
              <a:spcBef>
                <a:spcPts val="1000"/>
              </a:spcBef>
            </a:pPr>
            <a:r>
              <a:rPr kumimoji="0" lang="en-CA" altLang="en-US" sz="1400" b="0" i="0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1x16 antenna is about 1.2m long</a:t>
            </a:r>
            <a:r>
              <a:rPr kumimoji="0" lang="en-CA" altLang="en-US" sz="1400" b="0" i="0" strike="noStrike" cap="none" normalizeH="0" dirty="0">
                <a:ln>
                  <a:noFill/>
                </a:ln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CA" altLang="en-US" sz="1400" b="0" i="0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 2GHz,  which is 1.7x shorter than</a:t>
            </a:r>
            <a:r>
              <a:rPr kumimoji="0" lang="en-CA" altLang="en-US" sz="1400" b="0" i="0" strike="noStrike" cap="none" normalizeH="0" dirty="0">
                <a:ln>
                  <a:noFill/>
                </a:ln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typical 2m long antennas today</a:t>
            </a:r>
            <a:r>
              <a:rPr lang="en-CA" altLang="en-US" sz="1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kumimoji="0" lang="en-CA" altLang="en-US" sz="1400" b="0" i="0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It’d be even smaller at &gt;2GHz</a:t>
            </a:r>
          </a:p>
          <a:p>
            <a:pPr marL="228600" lvl="2">
              <a:spcBef>
                <a:spcPts val="1000"/>
              </a:spcBef>
            </a:pPr>
            <a:r>
              <a:rPr kumimoji="0" lang="en-CA" altLang="en-US" sz="2400" b="0" i="0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Codebook</a:t>
            </a:r>
            <a:r>
              <a:rPr kumimoji="0" lang="en-CA" altLang="en-US" sz="2400" b="0" i="0" strike="noStrike" cap="none" normalizeH="0" dirty="0">
                <a:ln>
                  <a:noFill/>
                </a:ln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</a:t>
            </a:r>
            <a:r>
              <a:rPr kumimoji="0" lang="en-CA" altLang="en-US" sz="2400" b="0" i="0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omplexity is not a </a:t>
            </a:r>
            <a:r>
              <a:rPr kumimoji="0" lang="en-CA" altLang="en-US" sz="2400" b="0" i="0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reason for </a:t>
            </a:r>
            <a:r>
              <a:rPr kumimoji="0" lang="en-CA" altLang="en-US" sz="2400" b="0" i="0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2D over 1D</a:t>
            </a:r>
            <a:r>
              <a:rPr kumimoji="0" lang="en-CA" altLang="en-US" sz="2400" b="0" i="0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 </a:t>
            </a:r>
            <a:endParaRPr lang="en-CA" sz="2400" dirty="0"/>
          </a:p>
          <a:p>
            <a:pPr lvl="1"/>
            <a:r>
              <a:rPr lang="en-US" sz="1600" dirty="0"/>
              <a:t>For a 32 ports  4x4 array with (8,8) oversampling, there are (8*4)*(8*4)=1024 2D beams</a:t>
            </a:r>
            <a:endParaRPr lang="en-CA" sz="1600" dirty="0"/>
          </a:p>
          <a:p>
            <a:pPr lvl="1"/>
            <a:r>
              <a:rPr lang="en-US" sz="1600" dirty="0"/>
              <a:t>For a 32 port 16x1 array with 8x oversampling, there are 8*16=128 beams, which requires less processing than the 2D array</a:t>
            </a:r>
            <a:endParaRPr lang="en-CA" sz="1600" dirty="0"/>
          </a:p>
          <a:p>
            <a:r>
              <a:rPr lang="en-CA" sz="2400" dirty="0"/>
              <a:t>1D antenna deployment is practical (R1-167639)</a:t>
            </a:r>
          </a:p>
          <a:p>
            <a:pPr lvl="1"/>
            <a:r>
              <a:rPr lang="en-US" sz="1700" dirty="0"/>
              <a:t>Low-rise buildings are the norm in light urban &amp; suburban areas of North America: UE population  is distributed uniformly in azimuth</a:t>
            </a:r>
          </a:p>
          <a:p>
            <a:pPr lvl="1"/>
            <a:r>
              <a:rPr lang="en-US" sz="1600" dirty="0"/>
              <a:t>Mounting 1D antennas sideways </a:t>
            </a:r>
            <a:r>
              <a:rPr lang="en-CA" sz="1600" dirty="0"/>
              <a:t>on wall of buildings (e.g. </a:t>
            </a:r>
            <a:r>
              <a:rPr lang="en-US" sz="1500" dirty="0"/>
              <a:t>building parapet) </a:t>
            </a:r>
            <a:r>
              <a:rPr lang="en-CA" sz="1500" dirty="0"/>
              <a:t>is </a:t>
            </a:r>
            <a:r>
              <a:rPr lang="en-US" sz="1500" dirty="0"/>
              <a:t>practical and visually unobtrusive </a:t>
            </a:r>
          </a:p>
          <a:p>
            <a:pPr lvl="1"/>
            <a:r>
              <a:rPr lang="en-CA" sz="1600" dirty="0"/>
              <a:t>Wind load and weights  are not worse than 2D antennas of the same size on towers</a:t>
            </a:r>
          </a:p>
        </p:txBody>
      </p:sp>
      <p:graphicFrame>
        <p:nvGraphicFramePr>
          <p:cNvPr id="4" name="Chart 3"/>
          <p:cNvGraphicFramePr/>
          <p:nvPr>
            <p:extLst/>
          </p:nvPr>
        </p:nvGraphicFramePr>
        <p:xfrm>
          <a:off x="1572836" y="1855715"/>
          <a:ext cx="4342231" cy="1655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6649703" y="2404239"/>
          <a:ext cx="3606800" cy="5581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52500">
                  <a:extLst>
                    <a:ext uri="{9D8B030D-6E8A-4147-A177-3AD203B41FA5}">
                      <a16:colId xmlns="" xmlns:a16="http://schemas.microsoft.com/office/drawing/2014/main" val="1697152198"/>
                    </a:ext>
                  </a:extLst>
                </a:gridCol>
                <a:gridCol w="825500">
                  <a:extLst>
                    <a:ext uri="{9D8B030D-6E8A-4147-A177-3AD203B41FA5}">
                      <a16:colId xmlns="" xmlns:a16="http://schemas.microsoft.com/office/drawing/2014/main" val="2376275319"/>
                    </a:ext>
                  </a:extLst>
                </a:gridCol>
                <a:gridCol w="609600">
                  <a:extLst>
                    <a:ext uri="{9D8B030D-6E8A-4147-A177-3AD203B41FA5}">
                      <a16:colId xmlns="" xmlns:a16="http://schemas.microsoft.com/office/drawing/2014/main" val="440654803"/>
                    </a:ext>
                  </a:extLst>
                </a:gridCol>
                <a:gridCol w="609600">
                  <a:extLst>
                    <a:ext uri="{9D8B030D-6E8A-4147-A177-3AD203B41FA5}">
                      <a16:colId xmlns="" xmlns:a16="http://schemas.microsoft.com/office/drawing/2014/main" val="2753584962"/>
                    </a:ext>
                  </a:extLst>
                </a:gridCol>
                <a:gridCol w="609600">
                  <a:extLst>
                    <a:ext uri="{9D8B030D-6E8A-4147-A177-3AD203B41FA5}">
                      <a16:colId xmlns="" xmlns:a16="http://schemas.microsoft.com/office/drawing/2014/main" val="2876356209"/>
                    </a:ext>
                  </a:extLst>
                </a:gridCol>
              </a:tblGrid>
              <a:tr h="19050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1100" u="none" strike="noStrike" dirty="0">
                          <a:effectLst/>
                        </a:rPr>
                        <a:t># of antenna elements</a:t>
                      </a:r>
                      <a:endParaRPr lang="en-CA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1100" u="none" strike="noStrike">
                          <a:effectLst/>
                        </a:rPr>
                        <a:t>Element spacing (</a:t>
                      </a:r>
                      <a:r>
                        <a:rPr lang="el-GR" sz="1100" u="none" strike="noStrike">
                          <a:effectLst/>
                        </a:rPr>
                        <a:t>λ)</a:t>
                      </a:r>
                      <a:endParaRPr lang="el-G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CA" sz="1100" u="none" strike="noStrike" dirty="0">
                          <a:effectLst/>
                        </a:rPr>
                        <a:t>Antenna size (cm)</a:t>
                      </a:r>
                      <a:endParaRPr lang="en-CA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99053506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CA" sz="1100" u="none" strike="noStrike">
                          <a:effectLst/>
                        </a:rPr>
                        <a:t>2GHz</a:t>
                      </a:r>
                      <a:endParaRPr lang="en-C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CA" sz="1100" u="none" strike="noStrike">
                          <a:effectLst/>
                        </a:rPr>
                        <a:t>3.5GHz</a:t>
                      </a:r>
                      <a:endParaRPr lang="en-C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CA" sz="1100" u="none" strike="noStrike">
                          <a:effectLst/>
                        </a:rPr>
                        <a:t>4GHz</a:t>
                      </a:r>
                      <a:endParaRPr lang="en-C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472412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CA" sz="1100" u="none" strike="noStrike">
                          <a:effectLst/>
                        </a:rPr>
                        <a:t>16</a:t>
                      </a:r>
                      <a:endParaRPr lang="en-CA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CA" sz="1100" u="none" strike="noStrike" dirty="0">
                          <a:effectLst/>
                        </a:rPr>
                        <a:t>0.5</a:t>
                      </a:r>
                      <a:endParaRPr lang="en-CA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CA" sz="1100" b="1" u="none" strike="noStrike" dirty="0">
                          <a:effectLst/>
                        </a:rPr>
                        <a:t>120</a:t>
                      </a:r>
                      <a:endParaRPr lang="en-CA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CA" sz="1100" b="1" u="none" strike="noStrike" dirty="0">
                          <a:effectLst/>
                        </a:rPr>
                        <a:t>69</a:t>
                      </a:r>
                      <a:endParaRPr lang="en-CA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CA" sz="1100" b="1" u="none" strike="noStrike" dirty="0">
                          <a:effectLst/>
                        </a:rPr>
                        <a:t>60</a:t>
                      </a:r>
                      <a:endParaRPr lang="en-CA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821992225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504863" y="1970304"/>
            <a:ext cx="2399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1D 1x16 Antenna sizes: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69886" y="3141378"/>
            <a:ext cx="50371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600" dirty="0"/>
              <a:t>Typical existing 17dBi antenna size at 800-900MHz:  2.6m</a:t>
            </a: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24941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936674" y="1517566"/>
            <a:ext cx="5647006" cy="5063537"/>
          </a:xfrm>
        </p:spPr>
        <p:txBody>
          <a:bodyPr>
            <a:normAutofit/>
          </a:bodyPr>
          <a:lstStyle/>
          <a:p>
            <a:r>
              <a:rPr lang="en-US" dirty="0" smtClean="0"/>
              <a:t>Simplify </a:t>
            </a:r>
            <a:r>
              <a:rPr lang="en-US" dirty="0"/>
              <a:t>1D configuration</a:t>
            </a:r>
          </a:p>
          <a:p>
            <a:pPr lvl="1"/>
            <a:r>
              <a:rPr lang="en-US" dirty="0"/>
              <a:t>Drop the </a:t>
            </a:r>
            <a:r>
              <a:rPr lang="en-US" dirty="0" smtClean="0"/>
              <a:t>(1,N2) rows (with </a:t>
            </a:r>
            <a:r>
              <a:rPr lang="en-US" dirty="0"/>
              <a:t>red </a:t>
            </a:r>
            <a:r>
              <a:rPr lang="en-US" dirty="0" smtClean="0"/>
              <a:t>text)</a:t>
            </a:r>
          </a:p>
          <a:p>
            <a:pPr lvl="2"/>
            <a:r>
              <a:rPr lang="en-US" dirty="0" smtClean="0"/>
              <a:t>Single design can be used for (N1,1) and (1,N2).</a:t>
            </a:r>
          </a:p>
          <a:p>
            <a:r>
              <a:rPr lang="en-US" dirty="0" smtClean="0"/>
              <a:t>Reduce UE computational complexity</a:t>
            </a:r>
          </a:p>
          <a:p>
            <a:pPr lvl="1"/>
            <a:r>
              <a:rPr lang="en-US" dirty="0" smtClean="0"/>
              <a:t>Remove (8,8) combinations  for 20, 24, 28, 32 ports (with green text)</a:t>
            </a:r>
          </a:p>
          <a:p>
            <a:pPr lvl="2"/>
            <a:r>
              <a:rPr lang="en-US" dirty="0" smtClean="0"/>
              <a:t>Reduces number of beams by 2</a:t>
            </a:r>
          </a:p>
          <a:p>
            <a:pPr lvl="2"/>
            <a:r>
              <a:rPr lang="en-US" dirty="0" smtClean="0"/>
              <a:t>Limited performance gain from (8,8) vs. </a:t>
            </a:r>
            <a:r>
              <a:rPr lang="en-US" smtClean="0"/>
              <a:t>(8,4) </a:t>
            </a:r>
            <a:endParaRPr lang="en-US" dirty="0"/>
          </a:p>
          <a:p>
            <a:endParaRPr lang="en-US" dirty="0" smtClean="0"/>
          </a:p>
          <a:p>
            <a:pPr lvl="1"/>
            <a:endParaRPr lang="en-US" dirty="0"/>
          </a:p>
          <a:p>
            <a:endParaRPr lang="en-US" dirty="0"/>
          </a:p>
        </p:txBody>
      </p:sp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14685045"/>
              </p:ext>
            </p:extLst>
          </p:nvPr>
        </p:nvGraphicFramePr>
        <p:xfrm>
          <a:off x="6888480" y="1201020"/>
          <a:ext cx="4662268" cy="52470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83556">
                  <a:extLst>
                    <a:ext uri="{9D8B030D-6E8A-4147-A177-3AD203B41FA5}">
                      <a16:colId xmlns="" xmlns:a16="http://schemas.microsoft.com/office/drawing/2014/main" val="235105404"/>
                    </a:ext>
                  </a:extLst>
                </a:gridCol>
                <a:gridCol w="1139356">
                  <a:extLst>
                    <a:ext uri="{9D8B030D-6E8A-4147-A177-3AD203B41FA5}">
                      <a16:colId xmlns="" xmlns:a16="http://schemas.microsoft.com/office/drawing/2014/main" val="3580123680"/>
                    </a:ext>
                  </a:extLst>
                </a:gridCol>
                <a:gridCol w="1139356">
                  <a:extLst>
                    <a:ext uri="{9D8B030D-6E8A-4147-A177-3AD203B41FA5}">
                      <a16:colId xmlns="" xmlns:a16="http://schemas.microsoft.com/office/drawing/2014/main" val="3128295576"/>
                    </a:ext>
                  </a:extLst>
                </a:gridCol>
              </a:tblGrid>
              <a:tr h="6141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Number of </a:t>
                      </a:r>
                      <a:br>
                        <a:rPr lang="en-US" sz="1600" dirty="0">
                          <a:effectLst/>
                        </a:rPr>
                      </a:br>
                      <a:r>
                        <a:rPr lang="en-US" sz="1600" dirty="0">
                          <a:effectLst/>
                        </a:rPr>
                        <a:t>CSI-RS antenna ports, P</a:t>
                      </a:r>
                      <a:r>
                        <a:rPr lang="en-CA" sz="1600" dirty="0">
                          <a:effectLst/>
                        </a:rPr>
                        <a:t> 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</a:rPr>
                        <a:t>(N1,N2)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(O1, O2)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781963813"/>
                  </a:ext>
                </a:extLst>
              </a:tr>
              <a:tr h="192768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</a:rPr>
                        <a:t>20 ports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600" dirty="0" smtClean="0">
                          <a:effectLst/>
                        </a:rPr>
                        <a:t>(2,5)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</a:rPr>
                        <a:t>(8,4), </a:t>
                      </a:r>
                      <a:r>
                        <a:rPr lang="en-CA" sz="1600" dirty="0">
                          <a:solidFill>
                            <a:srgbClr val="00B050"/>
                          </a:solidFill>
                          <a:effectLst/>
                        </a:rPr>
                        <a:t>(8,8)</a:t>
                      </a:r>
                      <a:endParaRPr lang="en-CA" sz="16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2973953399"/>
                  </a:ext>
                </a:extLst>
              </a:tr>
              <a:tr h="18423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600" dirty="0" smtClean="0">
                          <a:solidFill>
                            <a:schemeClr val="tx1"/>
                          </a:solidFill>
                          <a:effectLst/>
                        </a:rPr>
                        <a:t>(5,2)</a:t>
                      </a:r>
                      <a:endParaRPr lang="en-CA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</a:rPr>
                        <a:t>(8,4), (4,4)</a:t>
                      </a:r>
                      <a:endParaRPr lang="en-CA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456021006"/>
                  </a:ext>
                </a:extLst>
              </a:tr>
              <a:tr h="1219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</a:rPr>
                        <a:t>(10,1)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</a:rPr>
                        <a:t>(4,-),(8,-)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4031240637"/>
                  </a:ext>
                </a:extLst>
              </a:tr>
              <a:tr h="1219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(1,10)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(-,4),(-,8)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319548531"/>
                  </a:ext>
                </a:extLst>
              </a:tr>
              <a:tr h="184239"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24 ports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600" dirty="0" smtClean="0">
                          <a:effectLst/>
                        </a:rPr>
                        <a:t>(3,4)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</a:rPr>
                        <a:t>(8,4), </a:t>
                      </a:r>
                      <a:r>
                        <a:rPr lang="en-CA" sz="1600" dirty="0">
                          <a:solidFill>
                            <a:srgbClr val="00B050"/>
                          </a:solidFill>
                          <a:effectLst/>
                        </a:rPr>
                        <a:t>(8,8)</a:t>
                      </a:r>
                      <a:endParaRPr lang="en-CA" sz="16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3606890132"/>
                  </a:ext>
                </a:extLst>
              </a:tr>
              <a:tr h="18423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600" dirty="0" smtClean="0">
                          <a:solidFill>
                            <a:schemeClr val="tx1"/>
                          </a:solidFill>
                          <a:effectLst/>
                        </a:rPr>
                        <a:t>(4,3)</a:t>
                      </a:r>
                      <a:endParaRPr lang="en-CA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</a:rPr>
                        <a:t>(8,4), (4,4)</a:t>
                      </a:r>
                      <a:endParaRPr lang="en-CA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2269987580"/>
                  </a:ext>
                </a:extLst>
              </a:tr>
              <a:tr h="1970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600" dirty="0" smtClean="0">
                          <a:effectLst/>
                        </a:rPr>
                        <a:t>(2,6)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</a:rPr>
                        <a:t>(8,4), </a:t>
                      </a:r>
                      <a:r>
                        <a:rPr lang="en-CA" sz="1600" dirty="0">
                          <a:solidFill>
                            <a:srgbClr val="00B050"/>
                          </a:solidFill>
                          <a:effectLst/>
                        </a:rPr>
                        <a:t>(8,8)</a:t>
                      </a:r>
                      <a:endParaRPr lang="en-CA" sz="16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4094342724"/>
                  </a:ext>
                </a:extLst>
              </a:tr>
              <a:tr h="2234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600" dirty="0" smtClean="0">
                          <a:effectLst/>
                        </a:rPr>
                        <a:t>(6,2)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</a:rPr>
                        <a:t>(8,4), (4,4)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982689982"/>
                  </a:ext>
                </a:extLst>
              </a:tr>
              <a:tr h="1219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</a:rPr>
                        <a:t>(12,1)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</a:rPr>
                        <a:t>(4,-),(8,-)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2735252834"/>
                  </a:ext>
                </a:extLst>
              </a:tr>
              <a:tr h="1219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(1,12)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(-,4),(-,8)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2652539763"/>
                  </a:ext>
                </a:extLst>
              </a:tr>
              <a:tr h="184239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28 ports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600" dirty="0" smtClean="0">
                          <a:effectLst/>
                        </a:rPr>
                        <a:t>(2,7)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</a:rPr>
                        <a:t>(8,4), </a:t>
                      </a:r>
                      <a:r>
                        <a:rPr lang="en-CA" sz="1600" dirty="0">
                          <a:solidFill>
                            <a:srgbClr val="00B050"/>
                          </a:solidFill>
                          <a:effectLst/>
                        </a:rPr>
                        <a:t>(8,8)</a:t>
                      </a:r>
                      <a:endParaRPr lang="en-CA" sz="16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2932054429"/>
                  </a:ext>
                </a:extLst>
              </a:tr>
              <a:tr h="18423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600" dirty="0" smtClean="0">
                          <a:effectLst/>
                        </a:rPr>
                        <a:t>(7,2)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</a:rPr>
                        <a:t>(8,4), (4,4)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2287060022"/>
                  </a:ext>
                </a:extLst>
              </a:tr>
              <a:tr h="1219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</a:rPr>
                        <a:t>(14,1)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</a:rPr>
                        <a:t>(4,-),(8,-)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237347155"/>
                  </a:ext>
                </a:extLst>
              </a:tr>
              <a:tr h="1219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(1,14)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(-,4),(-,8)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3946199804"/>
                  </a:ext>
                </a:extLst>
              </a:tr>
              <a:tr h="184239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32 ports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600" dirty="0" smtClean="0">
                          <a:effectLst/>
                        </a:rPr>
                        <a:t>(8,2)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</a:rPr>
                        <a:t>(8,4), </a:t>
                      </a:r>
                      <a:r>
                        <a:rPr lang="en-CA" sz="1600" dirty="0">
                          <a:solidFill>
                            <a:srgbClr val="00B050"/>
                          </a:solidFill>
                          <a:effectLst/>
                        </a:rPr>
                        <a:t>(8,8)</a:t>
                      </a:r>
                      <a:endParaRPr lang="en-CA" sz="16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261513275"/>
                  </a:ext>
                </a:extLst>
              </a:tr>
              <a:tr h="18423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</a:rPr>
                        <a:t>(2,8)</a:t>
                      </a:r>
                      <a:endParaRPr lang="en-CA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</a:rPr>
                        <a:t>(8,4), (4,4)</a:t>
                      </a:r>
                      <a:endParaRPr lang="en-CA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698486992"/>
                  </a:ext>
                </a:extLst>
              </a:tr>
              <a:tr h="18423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</a:rPr>
                        <a:t>(4,4)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600" dirty="0" smtClean="0">
                          <a:solidFill>
                            <a:schemeClr val="tx1"/>
                          </a:solidFill>
                          <a:effectLst/>
                        </a:rPr>
                        <a:t>(8,4),</a:t>
                      </a:r>
                      <a:r>
                        <a:rPr lang="en-CA" sz="1600" dirty="0" smtClean="0">
                          <a:effectLst/>
                        </a:rPr>
                        <a:t>(</a:t>
                      </a:r>
                      <a:r>
                        <a:rPr lang="en-CA" sz="1600" dirty="0">
                          <a:effectLst/>
                        </a:rPr>
                        <a:t>4,4</a:t>
                      </a:r>
                      <a:r>
                        <a:rPr lang="en-CA" sz="1600" dirty="0" smtClean="0">
                          <a:effectLst/>
                        </a:rPr>
                        <a:t>)</a:t>
                      </a:r>
                      <a:endParaRPr lang="en-CA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547227929"/>
                  </a:ext>
                </a:extLst>
              </a:tr>
              <a:tr h="1219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</a:rPr>
                        <a:t>(16,1)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</a:rPr>
                        <a:t>(4,-),(8,-)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251321886"/>
                  </a:ext>
                </a:extLst>
              </a:tr>
              <a:tr h="1219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(1,16)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(-,4),(-,8)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523373663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225050" y="566670"/>
            <a:ext cx="41341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N &amp; O </a:t>
            </a:r>
            <a:r>
              <a:rPr lang="en-US" b="1" dirty="0"/>
              <a:t>C</a:t>
            </a:r>
            <a:r>
              <a:rPr lang="en-US" b="1" dirty="0" smtClean="0"/>
              <a:t>ombinations Based on Rel-13</a:t>
            </a:r>
          </a:p>
          <a:p>
            <a:pPr algn="ctr"/>
            <a:r>
              <a:rPr lang="en-US" b="1" dirty="0"/>
              <a:t>w</a:t>
            </a:r>
            <a:r>
              <a:rPr lang="en-US" b="1" dirty="0" smtClean="0"/>
              <a:t>ith Potential Simplifications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8321003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600</Words>
  <Application>Microsoft Office PowerPoint</Application>
  <PresentationFormat>Custom</PresentationFormat>
  <Paragraphs>104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Background (1/2)</vt:lpstr>
      <vt:lpstr>BACKGROUND (2/2)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2016-08-18T14:29:21Z</dcterms:created>
  <dcterms:modified xsi:type="dcterms:W3CDTF">2016-08-25T21:50:12Z</dcterms:modified>
</cp:coreProperties>
</file>