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81" r:id="rId4"/>
    <p:sldId id="285" r:id="rId5"/>
    <p:sldId id="286" r:id="rId6"/>
    <p:sldId id="28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6" autoAdjust="0"/>
  </p:normalViewPr>
  <p:slideViewPr>
    <p:cSldViewPr>
      <p:cViewPr>
        <p:scale>
          <a:sx n="100" d="100"/>
          <a:sy n="100" d="100"/>
        </p:scale>
        <p:origin x="-516" y="58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7268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WF on URLLC evaluation parameter and LLS method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</a:t>
            </a:r>
            <a:r>
              <a:rPr lang="en-US" altLang="zh-CN" smtClean="0"/>
              <a:t>, </a:t>
            </a:r>
            <a:r>
              <a:rPr lang="en-US" altLang="zh-CN" smtClean="0"/>
              <a:t>CATR,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4753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R1-168371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Aug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8.1.7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In RAN1#85, URLLC evaluation metric was discussed.</a:t>
            </a:r>
          </a:p>
          <a:p>
            <a:r>
              <a:rPr lang="en-US" altLang="zh-CN" dirty="0" smtClean="0"/>
              <a:t>In RAN#72, it was agreed that URLLC study will target complete in Rel-15.   </a:t>
            </a:r>
          </a:p>
          <a:p>
            <a:r>
              <a:rPr lang="en-US" altLang="zh-CN" dirty="0" smtClean="0"/>
              <a:t>Evaluation metrics, methods, and evaluation parameters need to be further discussed to facilitate URLLC evaluation.</a:t>
            </a:r>
          </a:p>
          <a:p>
            <a:pPr lvl="1"/>
            <a:r>
              <a:rPr lang="en-US" altLang="zh-CN" dirty="0" smtClean="0"/>
              <a:t>Evaluation metrics to consider RAN1 and RAN inputs.</a:t>
            </a:r>
          </a:p>
          <a:p>
            <a:pPr lvl="1"/>
            <a:r>
              <a:rPr lang="en-US" altLang="zh-CN" dirty="0" smtClean="0"/>
              <a:t>Evaluation method for each of the evaluation metric.</a:t>
            </a:r>
          </a:p>
          <a:p>
            <a:pPr lvl="1"/>
            <a:r>
              <a:rPr lang="en-US" altLang="zh-CN" dirty="0" smtClean="0"/>
              <a:t>Evaluation configuration to consider traffic model and detailed evaluation parameters.</a:t>
            </a:r>
          </a:p>
          <a:p>
            <a:r>
              <a:rPr lang="en-US" altLang="zh-CN" dirty="0" smtClean="0"/>
              <a:t>Reliability as fundamental KPI for URLLC study, LLS is considered. Motivation of LLS include:</a:t>
            </a:r>
          </a:p>
          <a:p>
            <a:pPr lvl="1"/>
            <a:r>
              <a:rPr lang="en-US" altLang="zh-CN" dirty="0" smtClean="0"/>
              <a:t>Investigate PHY layer design impact on reliability, including frame structure, numerology, together with other design components</a:t>
            </a:r>
          </a:p>
          <a:p>
            <a:pPr lvl="1"/>
            <a:r>
              <a:rPr lang="en-US" altLang="zh-CN" dirty="0" smtClean="0"/>
              <a:t>To obtain under what channel condition can NR achieve desired level of reliability within specific latency bound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853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</a:t>
            </a:r>
            <a:endParaRPr lang="zh-CN" alt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09267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Evaluation metric and evaluation method for URLLC</a:t>
            </a:r>
          </a:p>
          <a:p>
            <a:pPr lvl="1"/>
            <a:r>
              <a:rPr lang="en-US" altLang="zh-CN" dirty="0" smtClean="0"/>
              <a:t>User plane latency : </a:t>
            </a:r>
          </a:p>
          <a:p>
            <a:pPr lvl="2"/>
            <a:r>
              <a:rPr lang="en-US" altLang="zh-CN" dirty="0" smtClean="0"/>
              <a:t>Definition: Follow the definition in TR38.913, target value is 0.5ms one way, without reliability requirement.</a:t>
            </a:r>
          </a:p>
          <a:p>
            <a:pPr lvl="2"/>
            <a:r>
              <a:rPr lang="en-US" altLang="zh-CN" dirty="0" smtClean="0"/>
              <a:t>Evaluation method: Analytical; </a:t>
            </a:r>
            <a:r>
              <a:rPr lang="en-US" altLang="zh-CN" dirty="0" smtClean="0">
                <a:solidFill>
                  <a:srgbClr val="00B050"/>
                </a:solidFill>
              </a:rPr>
              <a:t>re-transmission is considered, but </a:t>
            </a:r>
            <a:r>
              <a:rPr lang="en-US" altLang="zh-CN" dirty="0" smtClean="0"/>
              <a:t>scheduling / queuing delay is not included in analytical evaluation</a:t>
            </a:r>
          </a:p>
          <a:p>
            <a:pPr lvl="1"/>
            <a:r>
              <a:rPr lang="en-US" altLang="zh-CN" dirty="0" smtClean="0"/>
              <a:t>Reliability  </a:t>
            </a:r>
          </a:p>
          <a:p>
            <a:pPr lvl="2"/>
            <a:r>
              <a:rPr lang="en-US" altLang="zh-CN" dirty="0" smtClean="0"/>
              <a:t>Definition: Reliability is defined as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the success probability </a:t>
            </a:r>
            <a:r>
              <a:rPr lang="en-US" altLang="zh-CN" i="1" dirty="0" smtClean="0"/>
              <a:t>R</a:t>
            </a:r>
            <a:r>
              <a:rPr lang="en-US" altLang="zh-CN" dirty="0" smtClean="0"/>
              <a:t> of transmitting X bits within </a:t>
            </a:r>
            <a:r>
              <a:rPr lang="en-US" altLang="zh-CN" i="1" dirty="0" smtClean="0"/>
              <a:t>L</a:t>
            </a:r>
            <a:r>
              <a:rPr lang="en-US" altLang="zh-CN" dirty="0" smtClean="0"/>
              <a:t> seconds, which is the time it takes to deliver a small data packet from the radio protocol layer 2/3 SDU ingress point to the radio protocol layer 2/3 SDU egress point of the radio interface, at a certain channel quality </a:t>
            </a:r>
            <a:r>
              <a:rPr lang="en-US" altLang="zh-CN" i="1" dirty="0" smtClean="0"/>
              <a:t>Q</a:t>
            </a:r>
            <a:r>
              <a:rPr lang="en-US" altLang="zh-CN" dirty="0" smtClean="0"/>
              <a:t> (e.g., coverage-edge).</a:t>
            </a:r>
          </a:p>
          <a:p>
            <a:pPr lvl="3"/>
            <a:r>
              <a:rPr lang="en-US" altLang="zh-CN" dirty="0" smtClean="0"/>
              <a:t>Denoted as </a:t>
            </a:r>
            <a:r>
              <a:rPr lang="en-US" altLang="zh-CN" i="1" dirty="0" smtClean="0"/>
              <a:t>R</a:t>
            </a:r>
            <a:r>
              <a:rPr lang="en-US" altLang="zh-CN" dirty="0" smtClean="0"/>
              <a:t>(</a:t>
            </a:r>
            <a:r>
              <a:rPr lang="en-US" altLang="zh-CN" i="1" dirty="0" smtClean="0"/>
              <a:t>L</a:t>
            </a:r>
            <a:r>
              <a:rPr lang="en-US" altLang="zh-CN" dirty="0" smtClean="0"/>
              <a:t>, </a:t>
            </a:r>
            <a:r>
              <a:rPr lang="en-US" altLang="zh-CN" i="1" dirty="0" smtClean="0"/>
              <a:t>Q, SE</a:t>
            </a:r>
            <a:r>
              <a:rPr lang="en-US" altLang="zh-CN" dirty="0" smtClean="0"/>
              <a:t>), where </a:t>
            </a:r>
            <a:r>
              <a:rPr lang="en-US" altLang="zh-CN" i="1" dirty="0" smtClean="0"/>
              <a:t>SE</a:t>
            </a:r>
            <a:r>
              <a:rPr lang="en-US" altLang="zh-CN" dirty="0" smtClean="0"/>
              <a:t> is the required spectral efficiency and </a:t>
            </a:r>
            <a:r>
              <a:rPr lang="en-US" altLang="zh-CN" i="1" dirty="0" smtClean="0"/>
              <a:t>SE</a:t>
            </a:r>
            <a:r>
              <a:rPr lang="en-US" altLang="zh-CN" dirty="0" smtClean="0"/>
              <a:t>=</a:t>
            </a:r>
            <a:r>
              <a:rPr lang="en-US" altLang="zh-CN" i="1" dirty="0" smtClean="0"/>
              <a:t>X</a:t>
            </a:r>
            <a:r>
              <a:rPr lang="en-US" altLang="zh-CN" dirty="0" smtClean="0"/>
              <a:t>/</a:t>
            </a:r>
            <a:r>
              <a:rPr lang="en-US" altLang="zh-CN" i="1" dirty="0" smtClean="0"/>
              <a:t>L</a:t>
            </a:r>
            <a:r>
              <a:rPr lang="en-US" altLang="zh-CN" dirty="0" smtClean="0"/>
              <a:t>/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 where 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 (in Hz) is the user bandwidth that is allocable to one device.</a:t>
            </a:r>
          </a:p>
          <a:p>
            <a:pPr lvl="3"/>
            <a:r>
              <a:rPr lang="en-US" altLang="zh-CN" dirty="0" smtClean="0"/>
              <a:t>The latency bound </a:t>
            </a:r>
            <a:r>
              <a:rPr lang="en-US" altLang="zh-CN" i="1" dirty="0" smtClean="0"/>
              <a:t>L</a:t>
            </a:r>
            <a:r>
              <a:rPr lang="en-US" altLang="zh-CN" dirty="0" smtClean="0"/>
              <a:t> includes transmission latency, processing latency, retransmission latency and queuing/scheduling latency (including scheduling request and grant reception if any)</a:t>
            </a:r>
          </a:p>
          <a:p>
            <a:pPr lvl="2"/>
            <a:r>
              <a:rPr lang="en-US" altLang="zh-CN" dirty="0" smtClean="0"/>
              <a:t>Evaluation method: Link level simulation as start point</a:t>
            </a:r>
          </a:p>
          <a:p>
            <a:pPr lvl="1"/>
            <a:r>
              <a:rPr lang="en-US" altLang="zh-CN" dirty="0" smtClean="0"/>
              <a:t>URLLC capacity and URLLC /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multiplexing capacity</a:t>
            </a:r>
          </a:p>
          <a:p>
            <a:pPr lvl="2"/>
            <a:r>
              <a:rPr lang="en-US" altLang="zh-CN" dirty="0" smtClean="0">
                <a:solidFill>
                  <a:srgbClr val="0070C0"/>
                </a:solidFill>
              </a:rPr>
              <a:t>Definition: Follow RAN1#85 agreements with further clarification, if needed</a:t>
            </a:r>
          </a:p>
          <a:p>
            <a:pPr lvl="2"/>
            <a:r>
              <a:rPr lang="en-US" altLang="zh-CN" dirty="0" smtClean="0"/>
              <a:t>Evaluation method: System-level simulation can be considered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853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</a:t>
            </a:r>
            <a:endParaRPr lang="zh-CN" alt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7544" y="1432670"/>
            <a:ext cx="8229600" cy="523669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Traffic model for URLLC evaluation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3076661"/>
              </p:ext>
            </p:extLst>
          </p:nvPr>
        </p:nvGraphicFramePr>
        <p:xfrm>
          <a:off x="683568" y="2204864"/>
          <a:ext cx="7632848" cy="1587428"/>
        </p:xfrm>
        <a:graphic>
          <a:graphicData uri="http://schemas.openxmlformats.org/drawingml/2006/table">
            <a:tbl>
              <a:tblPr/>
              <a:tblGrid>
                <a:gridCol w="3816024"/>
                <a:gridCol w="3816824"/>
              </a:tblGrid>
              <a:tr h="6120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Packet </a:t>
                      </a:r>
                      <a:r>
                        <a:rPr lang="en-US" sz="1600" dirty="0">
                          <a:latin typeface="Times New Roman"/>
                          <a:ea typeface="宋体"/>
                        </a:rPr>
                        <a:t>arrive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rate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rgbClr val="0070C0"/>
                          </a:solidFill>
                          <a:latin typeface="Times New Roman"/>
                          <a:ea typeface="Arial Unicode MS"/>
                        </a:rPr>
                        <a:t>Companies report the</a:t>
                      </a:r>
                      <a:r>
                        <a:rPr lang="en-US" altLang="ja-JP" sz="16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Arial Unicode MS"/>
                        </a:rPr>
                        <a:t> used option, and are encouraged to provide how to exploit arrival rate for Option 2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Arial Unicode MS"/>
                        </a:rPr>
                        <a:t>Option </a:t>
                      </a:r>
                      <a:r>
                        <a:rPr lang="en-US" sz="1600" dirty="0">
                          <a:latin typeface="Times New Roman"/>
                          <a:ea typeface="Arial Unicode MS"/>
                        </a:rPr>
                        <a:t>1: periodically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Arial Unicode MS"/>
                        </a:rPr>
                        <a:t>Option 2: Poisson </a:t>
                      </a:r>
                      <a:r>
                        <a:rPr lang="en-US" sz="1600" dirty="0" smtClean="0">
                          <a:latin typeface="Times New Roman"/>
                          <a:ea typeface="Arial Unicode MS"/>
                        </a:rPr>
                        <a:t>arrival with arrival rate </a:t>
                      </a:r>
                      <a:r>
                        <a:rPr lang="en-US" sz="1600" dirty="0" smtClean="0">
                          <a:latin typeface="Symbol" pitchFamily="18" charset="2"/>
                          <a:ea typeface="Arial Unicode MS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PHY</a:t>
                      </a:r>
                      <a:r>
                        <a:rPr lang="en-US" sz="1600" baseline="0" dirty="0" smtClean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Packet </a:t>
                      </a:r>
                      <a:r>
                        <a:rPr lang="en-US" sz="1600" dirty="0">
                          <a:latin typeface="Times New Roman"/>
                          <a:ea typeface="宋体"/>
                        </a:rPr>
                        <a:t>size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strike="noStrike" baseline="0" dirty="0" smtClean="0">
                          <a:latin typeface="Times New Roman"/>
                          <a:ea typeface="宋体"/>
                        </a:rPr>
                        <a:t>32 byte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, 50 byte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</a:rPr>
                        <a:t>, 200 byte </a:t>
                      </a:r>
                      <a:endParaRPr lang="zh-CN" sz="1600" dirty="0">
                        <a:solidFill>
                          <a:srgbClr val="0070C0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Other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values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are not precluded.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</a:t>
            </a:r>
            <a:endParaRPr lang="zh-CN" alt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94360" y="692696"/>
            <a:ext cx="8229600" cy="523669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LLS parameter for URLLC evaluation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89722184"/>
              </p:ext>
            </p:extLst>
          </p:nvPr>
        </p:nvGraphicFramePr>
        <p:xfrm>
          <a:off x="683568" y="1124744"/>
          <a:ext cx="7704856" cy="5029200"/>
        </p:xfrm>
        <a:graphic>
          <a:graphicData uri="http://schemas.openxmlformats.org/drawingml/2006/table">
            <a:tbl>
              <a:tblPr/>
              <a:tblGrid>
                <a:gridCol w="1544924"/>
                <a:gridCol w="615993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Arial"/>
                          <a:ea typeface="MS Mincho"/>
                          <a:cs typeface="Times New Roman"/>
                        </a:rPr>
                        <a:t>Attributes</a:t>
                      </a:r>
                      <a:endParaRPr lang="zh-CN" sz="11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latin typeface="Arial"/>
                          <a:ea typeface="MS Mincho"/>
                          <a:cs typeface="Times New Roman"/>
                        </a:rPr>
                        <a:t>Values or assumptions</a:t>
                      </a:r>
                      <a:endParaRPr lang="zh-CN" sz="11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Carrier Frequency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700MHz and 4</a:t>
                      </a:r>
                      <a:r>
                        <a:rPr lang="en-GB" sz="11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GHz</a:t>
                      </a:r>
                      <a:r>
                        <a:rPr lang="en-GB" sz="1100" dirty="0">
                          <a:latin typeface="Arial"/>
                          <a:ea typeface="SimSun"/>
                          <a:cs typeface="Times New Roman"/>
                        </a:rPr>
                        <a:t> (FDD and TDD)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Modulation and coding rate</a:t>
                      </a:r>
                      <a:endParaRPr lang="zh-CN" sz="11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QPSK, </a:t>
                      </a:r>
                      <a:r>
                        <a:rPr lang="en-US" sz="1100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16QAM</a:t>
                      </a:r>
                      <a:r>
                        <a:rPr lang="en-US" sz="1100" strike="noStrike" kern="1200" baseline="0" dirty="0" smtClean="0">
                          <a:solidFill>
                            <a:srgbClr val="0070C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 64QAM</a:t>
                      </a:r>
                      <a:endParaRPr lang="zh-CN" sz="1100" strike="noStrike" kern="1200" baseline="0" dirty="0">
                        <a:solidFill>
                          <a:srgbClr val="0070C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1/12, 1/6, </a:t>
                      </a:r>
                      <a:r>
                        <a:rPr lang="en-US" sz="1100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1/3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Other MCS not precluded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Comparison should be made for the same spectrum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SimSun"/>
                          <a:cs typeface="Times New Roman"/>
                        </a:rPr>
                        <a:t>User bandwidth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SimSun"/>
                          <a:cs typeface="Times New Roman"/>
                        </a:rPr>
                        <a:t>Companies report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PHY Packet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size</a:t>
                      </a:r>
                      <a:endParaRPr lang="zh-CN" sz="11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 byte, 50 byte, </a:t>
                      </a:r>
                      <a:r>
                        <a:rPr lang="en-US" sz="110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 byte </a:t>
                      </a:r>
                      <a:endParaRPr lang="zh-CN" sz="1100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Other values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are not precluded.</a:t>
                      </a:r>
                      <a:endParaRPr lang="zh-CN" sz="11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SimSun"/>
                          <a:cs typeface="Times New Roman"/>
                        </a:rPr>
                        <a:t>Latency </a:t>
                      </a:r>
                      <a:r>
                        <a:rPr lang="en-GB" sz="11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Times New Roman"/>
                        </a:rPr>
                        <a:t>bound</a:t>
                      </a:r>
                      <a:r>
                        <a:rPr lang="en-GB" sz="1100" dirty="0" smtClean="0">
                          <a:latin typeface="Arial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GB" sz="1100" baseline="0" dirty="0" smtClean="0">
                          <a:latin typeface="Arial"/>
                          <a:ea typeface="SimSun"/>
                          <a:cs typeface="Times New Roman"/>
                        </a:rPr>
                        <a:t>(NOTE1)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latin typeface="Arial"/>
                          <a:ea typeface="Arial Unicode MS"/>
                          <a:cs typeface="Times New Roman"/>
                        </a:rPr>
                        <a:t>1ms </a:t>
                      </a:r>
                      <a:endParaRPr lang="zh-CN" sz="11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Other values are not precluded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Companies </a:t>
                      </a:r>
                      <a:r>
                        <a:rPr lang="en-GB" sz="1100" dirty="0" smtClean="0">
                          <a:latin typeface="Arial"/>
                          <a:ea typeface="Arial Unicode MS"/>
                          <a:cs typeface="Times New Roman"/>
                        </a:rPr>
                        <a:t>report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delay assumption, e.g.,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processing delay, transmission delay, re-transmission delay. </a:t>
                      </a: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altLang="zh-CN" sz="1100" strike="noStrike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Scheduling / queuing delay is not assumed in LLS.</a:t>
                      </a:r>
                      <a:endParaRPr lang="zh-CN" sz="1100" strike="noStrike" baseline="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SimSun"/>
                          <a:cs typeface="Times New Roman"/>
                        </a:rPr>
                        <a:t>SINR range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-5dB to 20dB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Larger range is not precluded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strike="noStrike" baseline="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Sub-carrier spacing</a:t>
                      </a:r>
                      <a:endParaRPr lang="zh-CN" sz="1100" strike="no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</a:t>
                      </a:r>
                      <a:endParaRPr lang="zh-CN" sz="1100" strike="no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strike="noStrike" baseline="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TTI length</a:t>
                      </a:r>
                      <a:endParaRPr lang="zh-CN" sz="1100" strike="no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altLang="zh-CN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strike="noStrike" baseline="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Times New Roman"/>
                        </a:rPr>
                        <a:t>OFDM symbols per TTI</a:t>
                      </a:r>
                      <a:endParaRPr lang="zh-CN" sz="1100" strike="no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altLang="zh-CN" sz="11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/>
                          <a:ea typeface="Arial Unicode MS"/>
                          <a:cs typeface="Times New Roman"/>
                        </a:rPr>
                        <a:t>TDL/</a:t>
                      </a: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CDL in TR38.900; user speed = 3km/h, 15km/h (other user speed is not precluded)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/Rx ports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as start point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Other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values (i.e.,</a:t>
                      </a:r>
                      <a:r>
                        <a:rPr lang="en-GB" sz="110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up to 256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)  are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not precluded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2/4 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/Rx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ports as start point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Other values </a:t>
                      </a:r>
                      <a:r>
                        <a:rPr lang="en-GB" altLang="ja-JP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(i.e.,</a:t>
                      </a:r>
                      <a:r>
                        <a:rPr lang="en-GB" altLang="ja-JP" sz="110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up to 8</a:t>
                      </a:r>
                      <a:r>
                        <a:rPr lang="en-GB" altLang="ja-JP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)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are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not precluded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ACK Feedback assumption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Ideal as start point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NOTE: It is also possible that no ACK feedback is needed, 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Channel estimation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3002280" algn="l"/>
                        </a:tabLs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Ideal as start point; Realistic </a:t>
                      </a:r>
                      <a:r>
                        <a:rPr lang="en-GB" sz="1100" dirty="0" smtClean="0">
                          <a:solidFill>
                            <a:srgbClr val="0070C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is not precluded</a:t>
                      </a:r>
                      <a:r>
                        <a:rPr lang="en-GB" sz="1100" baseline="0" dirty="0" smtClean="0">
                          <a:solidFill>
                            <a:srgbClr val="0070C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en-GB" sz="1100" dirty="0" smtClean="0">
                          <a:latin typeface="Arial"/>
                          <a:ea typeface="Arial Unicode MS"/>
                          <a:cs typeface="Times New Roman"/>
                        </a:rPr>
                        <a:t>when </a:t>
                      </a: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RS design is ready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Arial Unicode MS"/>
                          <a:cs typeface="Times New Roman"/>
                        </a:rPr>
                        <a:t>CQI feedback assumption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00B05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the</a:t>
                      </a:r>
                      <a:r>
                        <a:rPr lang="en-GB" sz="1100" baseline="0" dirty="0" smtClean="0">
                          <a:solidFill>
                            <a:srgbClr val="00B05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feedback scheme if any</a:t>
                      </a:r>
                      <a:endParaRPr lang="zh-CN" sz="1600" dirty="0">
                        <a:solidFill>
                          <a:srgbClr val="00B05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611560" y="6167045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NOTE1: Proponents are encouraged to report under what SINR the proposed scheme could achieve 99.999% reliability within the latency bound</a:t>
            </a:r>
          </a:p>
          <a:p>
            <a:r>
              <a:rPr kumimoji="1" lang="en-US" altLang="ja-JP" sz="1200" dirty="0" smtClean="0">
                <a:solidFill>
                  <a:schemeClr val="accent5">
                    <a:lumMod val="75000"/>
                  </a:schemeClr>
                </a:solidFill>
              </a:rPr>
              <a:t>NOTE2: control channels including </a:t>
            </a:r>
            <a:r>
              <a:rPr kumimoji="1" lang="en-US" altLang="ja-JP" sz="1200" dirty="0" smtClean="0">
                <a:solidFill>
                  <a:srgbClr val="7030A0"/>
                </a:solidFill>
              </a:rPr>
              <a:t>DL assignment</a:t>
            </a:r>
            <a:r>
              <a:rPr kumimoji="1" lang="en-US" altLang="ja-JP" sz="1200" dirty="0" smtClean="0">
                <a:solidFill>
                  <a:schemeClr val="accent5">
                    <a:lumMod val="75000"/>
                  </a:schemeClr>
                </a:solidFill>
              </a:rPr>
              <a:t>/UL grant/ACK/NACK are to be evaluated further.</a:t>
            </a:r>
            <a:endParaRPr kumimoji="1" lang="ja-JP" alt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853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</a:t>
            </a:r>
            <a:endParaRPr lang="zh-CN" alt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7544" y="1432670"/>
            <a:ext cx="8229600" cy="523669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RAN1 first focuses on reliability evaluation using link level simulation.</a:t>
            </a:r>
          </a:p>
          <a:p>
            <a:r>
              <a:rPr lang="en-US" altLang="zh-CN" dirty="0" smtClean="0"/>
              <a:t>The following link level simulation method is applied to evaluate reliability</a:t>
            </a:r>
          </a:p>
          <a:p>
            <a:pPr lvl="1"/>
            <a:r>
              <a:rPr lang="en-US" altLang="zh-CN" dirty="0" smtClean="0"/>
              <a:t>For one drop, sufficient number of packets will be generated according to the traffic model. And user bandwidth 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 Hz, and an average SNR </a:t>
            </a:r>
            <a:r>
              <a:rPr lang="en-US" altLang="zh-CN" i="1" dirty="0" smtClean="0"/>
              <a:t>Q</a:t>
            </a:r>
            <a:r>
              <a:rPr lang="en-US" altLang="zh-CN" dirty="0" smtClean="0"/>
              <a:t> will be set. </a:t>
            </a:r>
          </a:p>
          <a:p>
            <a:pPr lvl="1"/>
            <a:r>
              <a:rPr lang="en-US" altLang="zh-CN" dirty="0" smtClean="0"/>
              <a:t>For one data packet, if it is successfully received within latency boundary </a:t>
            </a:r>
            <a:r>
              <a:rPr lang="en-US" altLang="zh-CN" i="1" dirty="0" smtClean="0"/>
              <a:t>L’</a:t>
            </a:r>
            <a:r>
              <a:rPr lang="en-US" altLang="zh-CN" dirty="0" smtClean="0"/>
              <a:t> (with or without re-transmission), this packet is regarded as successfully received. Otherwise, this packet is regarded as failed. </a:t>
            </a:r>
          </a:p>
          <a:p>
            <a:pPr lvl="1"/>
            <a:r>
              <a:rPr lang="en-US" altLang="zh-CN" dirty="0" smtClean="0"/>
              <a:t>Latency </a:t>
            </a:r>
            <a:r>
              <a:rPr lang="en-US" altLang="zh-CN" i="1" dirty="0" smtClean="0"/>
              <a:t>L</a:t>
            </a:r>
            <a:r>
              <a:rPr lang="en-US" altLang="zh-CN" dirty="0" smtClean="0"/>
              <a:t>’ captures transmission latency, processing latency, and retransmission latency, but without scheduling / queuing latency. </a:t>
            </a:r>
          </a:p>
          <a:p>
            <a:pPr lvl="2"/>
            <a:r>
              <a:rPr lang="en-US" altLang="zh-CN" dirty="0" smtClean="0"/>
              <a:t>If average scheduling latency is assumed to be </a:t>
            </a:r>
            <a:r>
              <a:rPr lang="en-US" altLang="zh-CN" dirty="0" err="1" smtClean="0"/>
              <a:t>Lsche</a:t>
            </a:r>
            <a:r>
              <a:rPr lang="en-US" altLang="zh-CN" dirty="0" smtClean="0"/>
              <a:t>, then L’=L0- </a:t>
            </a:r>
            <a:r>
              <a:rPr lang="en-US" altLang="zh-CN" dirty="0" err="1" smtClean="0"/>
              <a:t>Lsche</a:t>
            </a:r>
            <a:r>
              <a:rPr lang="en-US" altLang="zh-CN" dirty="0" smtClean="0"/>
              <a:t>, where L0 is the total latency boundary including scheduling / queuing latency.</a:t>
            </a:r>
          </a:p>
          <a:p>
            <a:pPr lvl="1"/>
            <a:r>
              <a:rPr lang="en-US" altLang="zh-CN" dirty="0" smtClean="0"/>
              <a:t>Reliability </a:t>
            </a:r>
            <a:r>
              <a:rPr lang="en-US" altLang="zh-CN" i="1" dirty="0" smtClean="0"/>
              <a:t>R</a:t>
            </a:r>
            <a:r>
              <a:rPr lang="en-US" altLang="zh-CN" dirty="0" smtClean="0"/>
              <a:t> (</a:t>
            </a:r>
            <a:r>
              <a:rPr lang="en-US" altLang="zh-CN" i="1" dirty="0" smtClean="0"/>
              <a:t>L’</a:t>
            </a:r>
            <a:r>
              <a:rPr lang="en-US" altLang="zh-CN" dirty="0" smtClean="0"/>
              <a:t>,</a:t>
            </a:r>
            <a:r>
              <a:rPr lang="en-US" altLang="zh-CN" i="1" dirty="0" smtClean="0"/>
              <a:t>Q</a:t>
            </a:r>
            <a:r>
              <a:rPr lang="en-US" altLang="zh-CN" dirty="0" smtClean="0"/>
              <a:t>,</a:t>
            </a:r>
            <a:r>
              <a:rPr lang="en-US" altLang="zh-CN" i="1" dirty="0" smtClean="0"/>
              <a:t> SE</a:t>
            </a:r>
            <a:r>
              <a:rPr lang="en-US" altLang="zh-CN" dirty="0" smtClean="0"/>
              <a:t>)=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/</a:t>
            </a:r>
            <a:r>
              <a:rPr lang="en-US" altLang="zh-CN" i="1" dirty="0" smtClean="0"/>
              <a:t>M</a:t>
            </a:r>
            <a:r>
              <a:rPr lang="en-US" altLang="zh-CN" dirty="0" smtClean="0"/>
              <a:t>, where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is the successfully received number of packets within the latency boundary </a:t>
            </a:r>
            <a:r>
              <a:rPr lang="en-US" altLang="zh-CN" i="1" dirty="0" smtClean="0"/>
              <a:t>L’</a:t>
            </a:r>
            <a:r>
              <a:rPr lang="en-US" altLang="zh-CN" dirty="0" smtClean="0"/>
              <a:t>, and </a:t>
            </a:r>
            <a:r>
              <a:rPr lang="en-US" altLang="zh-CN" i="1" dirty="0" smtClean="0"/>
              <a:t>M</a:t>
            </a:r>
            <a:r>
              <a:rPr lang="en-US" altLang="zh-CN" dirty="0" smtClean="0"/>
              <a:t> is the total number of packets generated in the simulation.</a:t>
            </a:r>
            <a:endParaRPr lang="zh-CN" altLang="zh-CN" dirty="0" smtClean="0"/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3832</TotalTime>
  <Words>889</Words>
  <Application>Microsoft Office PowerPoint</Application>
  <PresentationFormat>全屏显示(4:3)</PresentationFormat>
  <Paragraphs>103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URLLC evaluation parameter and LLS method</vt:lpstr>
      <vt:lpstr>Background</vt:lpstr>
      <vt:lpstr>Proposal </vt:lpstr>
      <vt:lpstr>Proposal </vt:lpstr>
      <vt:lpstr>Proposal 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w00133718</cp:lastModifiedBy>
  <cp:revision>544</cp:revision>
  <dcterms:created xsi:type="dcterms:W3CDTF">2015-02-09T15:32:33Z</dcterms:created>
  <dcterms:modified xsi:type="dcterms:W3CDTF">2016-08-25T12:04:35Z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(3)/XA3itpnvEpMs2vpv/1MXq+HSqKXVu58Yz4KnnGD0vdDo5lMXxVMFtVKluFq+gN1fQj1N2Wn
UyvziMLk56okY2RbukCSqd9SxonlP8FfzRUz170w8MRd3SQC4ptXZF67nG1aNuZdnvyob6N1
VAHQFJXRd3BM6t3K0hWr+CVZgHlARfw6hMWRU3QwwVAH/NfFd4o2w+XmmcLYZaw+w49tGiUr
NqdcC5nBCqPYIcmf2n</vt:lpwstr>
  </property>
  <property fmtid="{D5CDD505-2E9C-101B-9397-08002B2CF9AE}" pid="3" name="_new_ms_pID_725431">
    <vt:lpwstr>7oii043zYnzG9jx+PMlcTEkG75TmZ/9BJncgz4GlMGDOIKWZAUGQTb
Tb1ZGu7Se2RQl4HduIRs0DuoI36tlXf+6JvyOXG+9jkFSwMhAT9kDXs1KLZT9lOM15PwjuX8
/58Ucgh+9djEBG/OHtUhnR1CwwKsEA3Ub7a5zgMTGkM8+E6wU/b0WK3sGg3rdOXeWCH+h+Bv
wXmBB/JiAyAohiEoewvHTxIFCRi5RCHFKFAo</vt:lpwstr>
  </property>
  <property fmtid="{D5CDD505-2E9C-101B-9397-08002B2CF9AE}" pid="4" name="_new_ms_pID_725432">
    <vt:lpwstr>fZU3B6a4VwIY+gCHzaBsnSn6M2bxXqorpcZ0
HS3Up2xld2G3cl4HQITDHnxawGSV6sbuO15GMGHppgztGHcpcFUjt8u+97vl/lAkqXxOJbiN
iAS10h0eKLgLOR4QnEjUb2soeeNuty4sGtLts5BoflfkYeepOZH4KPS9+a6/df6AU1/a3mj4
jfjqPlx0qTiQZRwkgfGHYjXHAdN/oX5YOzc=</vt:lpwstr>
  </property>
  <property fmtid="{D5CDD505-2E9C-101B-9397-08002B2CF9AE}" pid="5" name="_2015_ms_pID_725343">
    <vt:lpwstr>(3)9Xf98NBuXcG79Aq2Nbyx9wqepynirDcaR7i/AI1nodExWQfiA5zWmJAytjSyBZKVWRr4KY4q
wlEeDr/dOslAusyCbfjlojvBrjLyIugnJ//x0IhEb5eiFYTyfdDbajv14ZogsImuPFdeGXHQ
v9zXO31vBsc4LEHcn2Lad9v12NfIMGf8zFiv6YP5tOyh5iA3kA85aVZky63h4BMID/1i+IDi
ZqMvRRLRvrWJIt4P53</vt:lpwstr>
  </property>
  <property fmtid="{D5CDD505-2E9C-101B-9397-08002B2CF9AE}" pid="6" name="_2015_ms_pID_7253431">
    <vt:lpwstr>3IixGpxDuXqcUfPUsAVfnODDYp7ROjmWxhVsHhMPDPbIva6jK4LQ1J
RZynQW4kCHtlZ6PncrQXKaixc7Fx+HbAH+rslIBEtsg6xblKvoVKtSPaN/OhWlOAES1Q/chY
IEkCdKaBFkaWidLn1SwrIGgggW8Llinbijvssvuo/hjWNIBoygMGMCt6EB6qv3MZboSF6EQW
mdPMlK03wo7piaMrU4TYnUU8JGYV9Z/yCSpo</vt:lpwstr>
  </property>
  <property fmtid="{D5CDD505-2E9C-101B-9397-08002B2CF9AE}" pid="7" name="_2015_ms_pID_7253432">
    <vt:lpwstr>aXHmbzn2vN2Cr021+PFGs54lIraZ3Dwfo/Jz
GO7HmRRC/IAURZwO/NMwgRB+bRkZxg==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1472106468</vt:lpwstr>
  </property>
</Properties>
</file>