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2" r:id="rId4"/>
    <p:sldId id="263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21" autoAdjust="0"/>
    <p:restoredTop sz="94660"/>
  </p:normalViewPr>
  <p:slideViewPr>
    <p:cSldViewPr snapToGrid="0">
      <p:cViewPr varScale="1">
        <p:scale>
          <a:sx n="72" d="100"/>
          <a:sy n="72" d="100"/>
        </p:scale>
        <p:origin x="954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568409"/>
            <a:ext cx="9144000" cy="2387600"/>
          </a:xfrm>
        </p:spPr>
        <p:txBody>
          <a:bodyPr>
            <a:normAutofit/>
          </a:bodyPr>
          <a:lstStyle/>
          <a:p>
            <a:r>
              <a:rPr lang="en-US" sz="5400" dirty="0">
                <a:latin typeface="+mn-lt"/>
                <a:ea typeface="+mn-ea"/>
                <a:cs typeface="+mn-cs"/>
              </a:rPr>
              <a:t>WF on simulation assumption</a:t>
            </a:r>
            <a:r>
              <a:rPr lang="en-US" altLang="zh-CN" sz="5400" dirty="0">
                <a:latin typeface="+mn-lt"/>
                <a:ea typeface="+mn-ea"/>
                <a:cs typeface="+mn-cs"/>
              </a:rPr>
              <a:t> </a:t>
            </a:r>
            <a:r>
              <a:rPr lang="en-US" sz="5400" dirty="0">
                <a:latin typeface="+mn-lt"/>
                <a:ea typeface="+mn-ea"/>
                <a:cs typeface="+mn-cs"/>
              </a:rPr>
              <a:t>for NB-IoT positioning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048084"/>
            <a:ext cx="9144000" cy="1655762"/>
          </a:xfrm>
        </p:spPr>
        <p:txBody>
          <a:bodyPr/>
          <a:lstStyle/>
          <a:p>
            <a:r>
              <a:rPr lang="en-US" dirty="0"/>
              <a:t>ZTE, Ericsson, Nokia, Alcatel-Lucent Shanghai Bell, Huawei, </a:t>
            </a:r>
            <a:r>
              <a:rPr lang="en-US" dirty="0" err="1"/>
              <a:t>Hisilicon</a:t>
            </a:r>
            <a:r>
              <a:rPr lang="en-US" dirty="0"/>
              <a:t> 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278059" y="279120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Arial" charset="0"/>
              </a:rPr>
              <a:t>R1-168363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540062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#86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Gothenburg, Sweden, August 22-27, 2016 </a:t>
            </a:r>
            <a:endParaRPr lang="zh-CN" altLang="zh-CN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7.2.11.1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417376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1403645"/>
              </p:ext>
            </p:extLst>
          </p:nvPr>
        </p:nvGraphicFramePr>
        <p:xfrm>
          <a:off x="2006948" y="544302"/>
          <a:ext cx="8128000" cy="6182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671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608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Parameters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Description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Cellular Layout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Hexagonal grid, 19 cell sites, 3 sectors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Frequency band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900 MHz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Inter site distance 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1732 m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Sampling rate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Reported together with simulation results</a:t>
                      </a:r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Antenna configuration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BS: 2Tx2Rx; NB-IoT UE: 1Tx1Rx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Rx noise figure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BS: 3 dB, NB-IoT UE:</a:t>
                      </a:r>
                      <a:r>
                        <a:rPr lang="en-US" altLang="zh-CN" sz="18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5dB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Thermal noise density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-174 </a:t>
                      </a:r>
                      <a:r>
                        <a:rPr lang="en-GB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dBm/Hz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800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BS Tx power</a:t>
                      </a:r>
                      <a:endParaRPr lang="zh-CN" altLang="en-US" strike="noStrik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43</a:t>
                      </a:r>
                      <a:r>
                        <a:rPr lang="en-US" altLang="zh-CN" sz="1800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800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dBm</a:t>
                      </a:r>
                      <a:r>
                        <a:rPr lang="en-US" altLang="zh-CN" sz="1800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for Standalone.</a:t>
                      </a:r>
                    </a:p>
                    <a:p>
                      <a:r>
                        <a:rPr lang="en-US" altLang="zh-CN" sz="1800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For </a:t>
                      </a:r>
                      <a:r>
                        <a:rPr lang="en-US" altLang="zh-CN" sz="1800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inband</a:t>
                      </a:r>
                      <a:r>
                        <a:rPr lang="en-US" altLang="zh-CN" sz="1800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and </a:t>
                      </a:r>
                      <a:r>
                        <a:rPr lang="en-US" altLang="zh-CN" sz="1800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guardband</a:t>
                      </a:r>
                      <a:r>
                        <a:rPr lang="en-US" altLang="zh-CN" sz="1800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total 46 </a:t>
                      </a:r>
                      <a:r>
                        <a:rPr lang="en-US" altLang="zh-CN" sz="1800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dBm</a:t>
                      </a:r>
                      <a:r>
                        <a:rPr lang="en-US" altLang="zh-CN" sz="1800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for 10 MHz LTE. NB-</a:t>
                      </a:r>
                      <a:r>
                        <a:rPr lang="en-US" altLang="zh-CN" sz="1800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IoT</a:t>
                      </a:r>
                      <a:r>
                        <a:rPr lang="en-US" altLang="zh-CN" sz="1800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DL anchor carrier is assumed to have 6 dB power boosting</a:t>
                      </a:r>
                    </a:p>
                    <a:p>
                      <a:r>
                        <a:rPr lang="en-US" altLang="zh-CN" sz="1800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 power boosting on non-anchor DL carrier. </a:t>
                      </a:r>
                      <a:endParaRPr lang="zh-CN" altLang="en-US" strike="noStrik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NB-IoT</a:t>
                      </a:r>
                      <a:r>
                        <a:rPr lang="en-US" altLang="zh-CN" baseline="0" dirty="0"/>
                        <a:t> UE Tx Power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23 </a:t>
                      </a:r>
                      <a:r>
                        <a:rPr lang="en-US" altLang="zh-CN" dirty="0" err="1"/>
                        <a:t>dBm</a:t>
                      </a:r>
                      <a:r>
                        <a:rPr lang="en-US" altLang="zh-CN" dirty="0"/>
                        <a:t> and 20 </a:t>
                      </a:r>
                      <a:r>
                        <a:rPr lang="en-US" altLang="zh-CN" dirty="0" err="1"/>
                        <a:t>dBm</a:t>
                      </a:r>
                      <a:r>
                        <a:rPr lang="en-US" altLang="zh-CN" dirty="0"/>
                        <a:t>,</a:t>
                      </a:r>
                      <a:r>
                        <a:rPr lang="en-US" altLang="zh-CN" baseline="0" dirty="0"/>
                        <a:t> </a:t>
                      </a:r>
                      <a:r>
                        <a:rPr lang="en-US" altLang="zh-CN" sz="1800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optionally consider low power class(</a:t>
                      </a:r>
                      <a:r>
                        <a:rPr lang="en-US" altLang="zh-CN" sz="1800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es</a:t>
                      </a:r>
                      <a:r>
                        <a:rPr lang="en-US" altLang="zh-CN" sz="1800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 UE</a:t>
                      </a:r>
                      <a:endParaRPr lang="zh-CN" altLang="en-US" sz="1800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Path loss model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L=I + 37.6log10(R), R in kilometers; I=120.9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Shadowing standard deviation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 dB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Correlation distance of Shadowing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110 m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57095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532347"/>
              </p:ext>
            </p:extLst>
          </p:nvPr>
        </p:nvGraphicFramePr>
        <p:xfrm>
          <a:off x="768927" y="118275"/>
          <a:ext cx="10889673" cy="65839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910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985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1715">
                <a:tc>
                  <a:txBody>
                    <a:bodyPr/>
                    <a:lstStyle/>
                    <a:p>
                      <a:r>
                        <a:rPr lang="en-US" altLang="zh-CN" dirty="0"/>
                        <a:t>Parameters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Description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1715">
                <a:tc>
                  <a:txBody>
                    <a:bodyPr/>
                    <a:lstStyle/>
                    <a:p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Shadowing correlation</a:t>
                      </a:r>
                      <a:endParaRPr lang="zh-CN" altLang="en-US" sz="16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Between cell sites: 0.5</a:t>
                      </a:r>
                    </a:p>
                    <a:p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Between sectors of the same cell site: 1.0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1715"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1715">
                <a:tc>
                  <a:txBody>
                    <a:bodyPr/>
                    <a:lstStyle/>
                    <a:p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Antenna pattern (horizontal)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See table 5-7, 3GPP TR 45.914, 65</a:t>
                      </a:r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Arial Unicode MS" pitchFamily="34" charset="-122"/>
                          <a:ea typeface="Arial Unicode MS" pitchFamily="34" charset="-122"/>
                          <a:cs typeface="Arial Unicode MS" pitchFamily="34" charset="-122"/>
                        </a:rPr>
                        <a:t>°</a:t>
                      </a:r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H-plane.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1715">
                <a:tc>
                  <a:txBody>
                    <a:bodyPr/>
                    <a:lstStyle/>
                    <a:p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BS antenna gain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18 dBi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1715">
                <a:tc>
                  <a:txBody>
                    <a:bodyPr/>
                    <a:lstStyle/>
                    <a:p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NB-IoT UE Antenna gain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-4 dBi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1715">
                <a:tc>
                  <a:txBody>
                    <a:bodyPr/>
                    <a:lstStyle/>
                    <a:p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BS cable loss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 dB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1715">
                <a:tc>
                  <a:txBody>
                    <a:bodyPr/>
                    <a:lstStyle/>
                    <a:p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Frequency reuse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1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308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600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Network synchronization error</a:t>
                      </a:r>
                      <a:endParaRPr lang="zh-CN" altLang="en-US" sz="1600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See</a:t>
                      </a:r>
                      <a:r>
                        <a:rPr lang="en-US" altLang="zh-CN" sz="1600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Table 5.1.1-1 in TR 37.857</a:t>
                      </a:r>
                      <a:endParaRPr lang="zh-CN" altLang="en-US" sz="1600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56572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600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Interference modeling</a:t>
                      </a:r>
                      <a:endParaRPr lang="zh-CN" altLang="en-US" sz="1600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Three</a:t>
                      </a:r>
                      <a:r>
                        <a:rPr lang="en-US" altLang="zh-CN" sz="1600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600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Load levels</a:t>
                      </a:r>
                      <a:r>
                        <a:rPr lang="en-US" altLang="zh-CN" sz="1600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sv-SE" altLang="zh-CN" sz="1600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 </a:t>
                      </a:r>
                      <a:r>
                        <a:rPr lang="en-US" altLang="zh-CN" sz="1600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0.1/0.5/1.0 )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Note: Load is the prob. of  effective interferer in each neighboring cell using the same time frequency resources for positioning</a:t>
                      </a:r>
                      <a:r>
                        <a:rPr lang="en-US" altLang="zh-CN" sz="1600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reference signal</a:t>
                      </a:r>
                      <a:endParaRPr lang="zh-CN" altLang="en-US" sz="1600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56572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600" strike="noStrike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Positioning</a:t>
                      </a:r>
                      <a:r>
                        <a:rPr lang="en-US" altLang="zh-CN" sz="1600" strike="noStrike" kern="1200" baseline="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reference signal design</a:t>
                      </a:r>
                      <a:endParaRPr lang="en-US" altLang="zh-CN" sz="1600" strike="noStrike" kern="1200" noProof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strike="noStrike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Report</a:t>
                      </a:r>
                      <a:r>
                        <a:rPr lang="en-US" altLang="zh-CN" sz="1600" strike="noStrike" kern="1200" baseline="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together with simulation results</a:t>
                      </a:r>
                      <a:endParaRPr lang="en-US" altLang="zh-CN" sz="1600" strike="noStrike" kern="1200" noProof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608941"/>
                  </a:ext>
                </a:extLst>
              </a:tr>
              <a:tr h="45812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strike="noStrike" dirty="0"/>
                        <a:t>Radio</a:t>
                      </a:r>
                      <a:r>
                        <a:rPr lang="en-US" sz="1600" strike="noStrike" baseline="0" dirty="0"/>
                        <a:t> resources used by positioning</a:t>
                      </a:r>
                      <a:endParaRPr lang="en-US" sz="1600" strike="noStrik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Report</a:t>
                      </a:r>
                      <a:r>
                        <a:rPr lang="en-US" altLang="zh-CN" sz="1600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together with simulation results  (with consideration of transmission gap)</a:t>
                      </a:r>
                      <a:endParaRPr lang="zh-CN" altLang="en-US" sz="1600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600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98015">
                <a:tc>
                  <a:txBody>
                    <a:bodyPr/>
                    <a:lstStyle/>
                    <a:p>
                      <a:r>
                        <a:rPr lang="en-US" sz="1600" strike="noStrike" dirty="0"/>
                        <a:t>Residual frequency error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Randomly chosen from the set {-50,50} Hz</a:t>
                      </a:r>
                      <a:endParaRPr lang="zh-CN" altLang="en-US" sz="1600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97565">
                <a:tc>
                  <a:txBody>
                    <a:bodyPr/>
                    <a:lstStyle/>
                    <a:p>
                      <a:r>
                        <a:rPr lang="en-US" sz="1600" strike="noStrike" dirty="0"/>
                        <a:t>Frequency drift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22.5Hz/s</a:t>
                      </a:r>
                      <a:endParaRPr lang="zh-CN" altLang="en-US" sz="1600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579735">
                <a:tc>
                  <a:txBody>
                    <a:bodyPr/>
                    <a:lstStyle/>
                    <a:p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UL transmission timing error modelling </a:t>
                      </a:r>
                      <a:endParaRPr lang="en-US" sz="1600" strike="noStrik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According 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RAN4 requirements </a:t>
                      </a:r>
                      <a:endParaRPr lang="zh-CN" altLang="en-US" sz="1600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407680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User Distribution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47330"/>
            <a:ext cx="10515600" cy="4351338"/>
          </a:xfrm>
        </p:spPr>
        <p:txBody>
          <a:bodyPr>
            <a:normAutofit lnSpcReduction="10000"/>
          </a:bodyPr>
          <a:lstStyle/>
          <a:p>
            <a:r>
              <a:rPr lang="en-US" dirty="0"/>
              <a:t>Indoor scenario</a:t>
            </a:r>
            <a:r>
              <a:rPr lang="sv-SE" dirty="0"/>
              <a:t> </a:t>
            </a:r>
          </a:p>
          <a:p>
            <a:pPr lvl="1"/>
            <a:r>
              <a:rPr lang="en-US" dirty="0"/>
              <a:t>All UEs are indoor</a:t>
            </a:r>
          </a:p>
          <a:p>
            <a:pPr lvl="1"/>
            <a:r>
              <a:rPr lang="sv-SE" dirty="0"/>
              <a:t>UE distribution </a:t>
            </a:r>
            <a:r>
              <a:rPr lang="en-US" dirty="0"/>
              <a:t>follows</a:t>
            </a:r>
            <a:r>
              <a:rPr lang="sv-SE" dirty="0"/>
              <a:t> </a:t>
            </a:r>
            <a:r>
              <a:rPr lang="en-US" dirty="0"/>
              <a:t>TR 45.820</a:t>
            </a:r>
            <a:endParaRPr lang="sv-SE" dirty="0"/>
          </a:p>
          <a:p>
            <a:pPr lvl="1"/>
            <a:r>
              <a:rPr lang="sv-SE" dirty="0"/>
              <a:t>Channel model :ETU, 1Hz and EPA,1Hz</a:t>
            </a:r>
          </a:p>
          <a:p>
            <a:pPr lvl="1" fontAlgn="t"/>
            <a:r>
              <a:rPr lang="en-US" dirty="0"/>
              <a:t>Building Penetration Loss Scenario#1  </a:t>
            </a:r>
            <a:r>
              <a:rPr lang="en-US" dirty="0" err="1"/>
              <a:t>Coef</a:t>
            </a:r>
            <a:r>
              <a:rPr lang="en-US" dirty="0"/>
              <a:t> =0.5 (See Annex D.1 of TR 45.820).</a:t>
            </a:r>
            <a:endParaRPr lang="sv-SE" dirty="0"/>
          </a:p>
          <a:p>
            <a:r>
              <a:rPr lang="sv-SE" dirty="0" err="1"/>
              <a:t>Outdoor</a:t>
            </a:r>
            <a:r>
              <a:rPr lang="sv-SE" dirty="0"/>
              <a:t> scenario </a:t>
            </a:r>
            <a:endParaRPr lang="en-US" dirty="0"/>
          </a:p>
          <a:p>
            <a:pPr lvl="1"/>
            <a:r>
              <a:rPr lang="en-US" dirty="0"/>
              <a:t>All UEs are Outdoor </a:t>
            </a:r>
          </a:p>
          <a:p>
            <a:pPr lvl="1"/>
            <a:r>
              <a:rPr lang="sv-SE" dirty="0"/>
              <a:t>UEs are uniformly dropped</a:t>
            </a:r>
            <a:endParaRPr lang="en-US" dirty="0"/>
          </a:p>
          <a:p>
            <a:pPr lvl="1"/>
            <a:r>
              <a:rPr lang="sv-SE" dirty="0"/>
              <a:t>Channel model : ETU, 2.5Hz 25Hz and EPA,2.5Hz 25Hz</a:t>
            </a:r>
          </a:p>
          <a:p>
            <a:pPr lvl="1"/>
            <a:r>
              <a:rPr lang="sv-SE" dirty="0"/>
              <a:t>Optional Channel model : ETU, 100Hz and EPA,100Hz</a:t>
            </a:r>
          </a:p>
          <a:p>
            <a:pPr lvl="1"/>
            <a:r>
              <a:rPr lang="sv-SE" dirty="0"/>
              <a:t>No </a:t>
            </a:r>
            <a:r>
              <a:rPr lang="en-US" dirty="0"/>
              <a:t>Building Penetration Loss </a:t>
            </a:r>
          </a:p>
        </p:txBody>
      </p:sp>
    </p:spTree>
    <p:extLst>
      <p:ext uri="{BB962C8B-B14F-4D97-AF65-F5344CB8AC3E}">
        <p14:creationId xmlns:p14="http://schemas.microsoft.com/office/powerpoint/2010/main" val="28934050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805</TotalTime>
  <Words>390</Words>
  <Application>Microsoft Office PowerPoint</Application>
  <PresentationFormat>Widescreen</PresentationFormat>
  <Paragraphs>76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 Unicode MS</vt:lpstr>
      <vt:lpstr>SimSun</vt:lpstr>
      <vt:lpstr>Arial</vt:lpstr>
      <vt:lpstr>Calibri</vt:lpstr>
      <vt:lpstr>Calibri Light</vt:lpstr>
      <vt:lpstr>Office Theme</vt:lpstr>
      <vt:lpstr>WF on simulation assumption for NB-IoT positioning</vt:lpstr>
      <vt:lpstr>PowerPoint Presentation</vt:lpstr>
      <vt:lpstr>PowerPoint Presentation</vt:lpstr>
      <vt:lpstr>User Distribution</vt:lpstr>
    </vt:vector>
  </TitlesOfParts>
  <Company>Huawei Technologies Co., 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grant in RAR</dc:title>
  <dc:creator>Matthew Webb3</dc:creator>
  <cp:lastModifiedBy>Yutao Sui</cp:lastModifiedBy>
  <cp:revision>151</cp:revision>
  <dcterms:created xsi:type="dcterms:W3CDTF">2016-03-23T22:01:47Z</dcterms:created>
  <dcterms:modified xsi:type="dcterms:W3CDTF">2016-08-25T06:17:34Z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(3)Ldu+ErHJKYyLEOEk4LLukxxQTOfubRy4K4OMh5bf/Ed0nmeMJgDEvwdlwj4UCYq/YJ4pAHFQ
hMotIfybKYt6AiIi0PsNW0D7+KlwCpw0s3+/D693d9xnf2IsCly3IMDzby2x/yByFhHYBjwe
tAMeZNRlMycoDvjgXLuaDkRZk9+6jwbwMgulAGFbRH4oBkHzIvdGul0MLCiDkh/xr/Vm5maZ
BkCBnKHRqbyqKeclUo</vt:lpwstr>
  </property>
  <property fmtid="{D5CDD505-2E9C-101B-9397-08002B2CF9AE}" pid="3" name="_2015_ms_pID_7253431">
    <vt:lpwstr>iyVBY5/yYup3IHX2qbUiW/0sPsMRyX98Qg5i1zsqYnV1HW54KPChbK
/o1Ur00FVAeIRmedUgv/NDbi5K7M98Gb757pDQSAvYXTanzyD+cOX9HW9ZbwzY4ewkPwr0qD
I1zy1ZGdpK+UdVZuw4VAIn3r+a+bR3c1zkP/hBxEIK41SCVCCEhEWfHvUqAiWUq8N5Fbaz6u
TOwTenK7ms5TBHs5XEzehg04LOch3PpFL+yu</vt:lpwstr>
  </property>
  <property fmtid="{D5CDD505-2E9C-101B-9397-08002B2CF9AE}" pid="4" name="_2015_ms_pID_7253432">
    <vt:lpwstr>nDC09SpPx2VfXJPwqx2/04iwmnY1lzPstYDT
UJv1s7WF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1471885631</vt:lpwstr>
  </property>
</Properties>
</file>