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1" r:id="rId3"/>
    <p:sldId id="260"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721" autoAdjust="0"/>
    <p:restoredTop sz="94660"/>
  </p:normalViewPr>
  <p:slideViewPr>
    <p:cSldViewPr snapToGrid="0">
      <p:cViewPr varScale="1">
        <p:scale>
          <a:sx n="74" d="100"/>
          <a:sy n="74" d="100"/>
        </p:scale>
        <p:origin x="876"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5FA0EA2-EFA5-4DD1-8CA0-CC7640E454A9}" type="datetimeFigureOut">
              <a:rPr lang="en-US" smtClean="0"/>
              <a:pPr/>
              <a:t>8/24/2016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14959073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5FA0EA2-EFA5-4DD1-8CA0-CC7640E454A9}" type="datetimeFigureOut">
              <a:rPr lang="en-US" smtClean="0"/>
              <a:pPr/>
              <a:t>8/24/2016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23528100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5FA0EA2-EFA5-4DD1-8CA0-CC7640E454A9}" type="datetimeFigureOut">
              <a:rPr lang="en-US" smtClean="0"/>
              <a:pPr/>
              <a:t>8/24/2016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42806054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5FA0EA2-EFA5-4DD1-8CA0-CC7640E454A9}" type="datetimeFigureOut">
              <a:rPr lang="en-US" smtClean="0"/>
              <a:pPr/>
              <a:t>8/24/2016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34736452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5FA0EA2-EFA5-4DD1-8CA0-CC7640E454A9}" type="datetimeFigureOut">
              <a:rPr lang="en-US" smtClean="0"/>
              <a:pPr/>
              <a:t>8/24/2016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9821209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5FA0EA2-EFA5-4DD1-8CA0-CC7640E454A9}" type="datetimeFigureOut">
              <a:rPr lang="en-US" smtClean="0"/>
              <a:pPr/>
              <a:t>8/24/2016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25580656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5FA0EA2-EFA5-4DD1-8CA0-CC7640E454A9}" type="datetimeFigureOut">
              <a:rPr lang="en-US" smtClean="0"/>
              <a:pPr/>
              <a:t>8/24/2016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8790901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5FA0EA2-EFA5-4DD1-8CA0-CC7640E454A9}" type="datetimeFigureOut">
              <a:rPr lang="en-US" smtClean="0"/>
              <a:pPr/>
              <a:t>8/24/2016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15456421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5FA0EA2-EFA5-4DD1-8CA0-CC7640E454A9}" type="datetimeFigureOut">
              <a:rPr lang="en-US" smtClean="0"/>
              <a:pPr/>
              <a:t>8/24/2016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8985466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5FA0EA2-EFA5-4DD1-8CA0-CC7640E454A9}" type="datetimeFigureOut">
              <a:rPr lang="en-US" smtClean="0"/>
              <a:pPr/>
              <a:t>8/24/2016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2971730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5FA0EA2-EFA5-4DD1-8CA0-CC7640E454A9}" type="datetimeFigureOut">
              <a:rPr lang="en-US" smtClean="0"/>
              <a:pPr/>
              <a:t>8/24/2016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40025318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FA0EA2-EFA5-4DD1-8CA0-CC7640E454A9}" type="datetimeFigureOut">
              <a:rPr lang="en-US" smtClean="0"/>
              <a:pPr/>
              <a:t>8/24/2016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5843964-EEEF-431C-996C-F5FFCDCD8C58}" type="slidenum">
              <a:rPr lang="en-US" smtClean="0"/>
              <a:pPr/>
              <a:t>‹#›</a:t>
            </a:fld>
            <a:endParaRPr lang="en-US"/>
          </a:p>
        </p:txBody>
      </p:sp>
    </p:spTree>
    <p:extLst>
      <p:ext uri="{BB962C8B-B14F-4D97-AF65-F5344CB8AC3E}">
        <p14:creationId xmlns:p14="http://schemas.microsoft.com/office/powerpoint/2010/main" val="29584879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568409"/>
            <a:ext cx="9144000" cy="2387600"/>
          </a:xfrm>
        </p:spPr>
        <p:txBody>
          <a:bodyPr>
            <a:normAutofit fontScale="90000"/>
          </a:bodyPr>
          <a:lstStyle/>
          <a:p>
            <a:r>
              <a:rPr lang="en-US" dirty="0" smtClean="0"/>
              <a:t>WF on observations on UE impact aspects of NB-IoT positioning</a:t>
            </a:r>
            <a:endParaRPr lang="en-US" dirty="0"/>
          </a:p>
        </p:txBody>
      </p:sp>
      <p:sp>
        <p:nvSpPr>
          <p:cNvPr id="3" name="Subtitle 2"/>
          <p:cNvSpPr>
            <a:spLocks noGrp="1"/>
          </p:cNvSpPr>
          <p:nvPr>
            <p:ph type="subTitle" idx="1"/>
          </p:nvPr>
        </p:nvSpPr>
        <p:spPr>
          <a:xfrm>
            <a:off x="1524000" y="4048084"/>
            <a:ext cx="9144000" cy="1655762"/>
          </a:xfrm>
        </p:spPr>
        <p:txBody>
          <a:bodyPr/>
          <a:lstStyle/>
          <a:p>
            <a:r>
              <a:rPr lang="en-US" dirty="0" smtClean="0"/>
              <a:t>Huawei, HiSilicon, …</a:t>
            </a:r>
            <a:endParaRPr lang="en-US" dirty="0"/>
          </a:p>
        </p:txBody>
      </p:sp>
      <p:sp>
        <p:nvSpPr>
          <p:cNvPr id="4" name="Rectangle 3"/>
          <p:cNvSpPr>
            <a:spLocks noChangeArrowheads="1"/>
          </p:cNvSpPr>
          <p:nvPr/>
        </p:nvSpPr>
        <p:spPr bwMode="auto">
          <a:xfrm>
            <a:off x="10278059" y="279120"/>
            <a:ext cx="163792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en-US" altLang="zh-CN" sz="1800" dirty="0" smtClean="0"/>
              <a:t>R1-168333</a:t>
            </a:r>
            <a:endParaRPr lang="en-US" altLang="en-US" sz="1800" b="1" dirty="0">
              <a:latin typeface="Arial" charset="0"/>
            </a:endParaRPr>
          </a:p>
        </p:txBody>
      </p:sp>
      <p:sp>
        <p:nvSpPr>
          <p:cNvPr id="5" name="TextBox 4"/>
          <p:cNvSpPr txBox="1">
            <a:spLocks noChangeArrowheads="1"/>
          </p:cNvSpPr>
          <p:nvPr/>
        </p:nvSpPr>
        <p:spPr bwMode="auto">
          <a:xfrm>
            <a:off x="152400" y="174536"/>
            <a:ext cx="5540062"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None/>
            </a:pPr>
            <a:r>
              <a:rPr lang="en-US" altLang="ja-JP" sz="1800" dirty="0" smtClean="0">
                <a:latin typeface="Arial Unicode MS" pitchFamily="50" charset="-127"/>
                <a:ea typeface="Arial Unicode MS" pitchFamily="50" charset="-127"/>
                <a:cs typeface="Arial Unicode MS" pitchFamily="50" charset="-127"/>
              </a:rPr>
              <a:t>3GPP TSG RAN WG1 </a:t>
            </a:r>
            <a:r>
              <a:rPr lang="en-US" altLang="zh-CN" sz="1800" dirty="0" smtClean="0">
                <a:latin typeface="Arial Unicode MS" pitchFamily="50" charset="-127"/>
                <a:ea typeface="Arial Unicode MS" pitchFamily="50" charset="-127"/>
                <a:cs typeface="Arial Unicode MS" pitchFamily="50" charset="-127"/>
              </a:rPr>
              <a:t>Meeting #86</a:t>
            </a:r>
            <a:endParaRPr lang="en-US" altLang="ja-JP" sz="1800" dirty="0" smtClean="0">
              <a:latin typeface="Arial Unicode MS" pitchFamily="50" charset="-127"/>
              <a:ea typeface="Arial Unicode MS" pitchFamily="50" charset="-127"/>
              <a:cs typeface="Arial Unicode MS" pitchFamily="50" charset="-127"/>
            </a:endParaRPr>
          </a:p>
          <a:p>
            <a:pPr>
              <a:buNone/>
            </a:pPr>
            <a:r>
              <a:rPr lang="en-US" altLang="zh-CN" sz="1800" dirty="0" smtClean="0">
                <a:latin typeface="Arial Unicode MS" pitchFamily="50" charset="-127"/>
                <a:ea typeface="Arial Unicode MS" pitchFamily="50" charset="-127"/>
                <a:cs typeface="Arial Unicode MS" pitchFamily="50" charset="-127"/>
              </a:rPr>
              <a:t>Gothenburg, Sweden, </a:t>
            </a:r>
            <a:r>
              <a:rPr lang="en-US" altLang="zh-CN" sz="1800" smtClean="0">
                <a:latin typeface="Arial Unicode MS" pitchFamily="50" charset="-127"/>
                <a:ea typeface="Arial Unicode MS" pitchFamily="50" charset="-127"/>
                <a:cs typeface="Arial Unicode MS" pitchFamily="50" charset="-127"/>
              </a:rPr>
              <a:t>August </a:t>
            </a:r>
            <a:r>
              <a:rPr lang="en-US" altLang="zh-CN" sz="1800" smtClean="0">
                <a:latin typeface="Arial Unicode MS" pitchFamily="50" charset="-127"/>
                <a:ea typeface="Arial Unicode MS" pitchFamily="50" charset="-127"/>
                <a:cs typeface="Arial Unicode MS" pitchFamily="50" charset="-127"/>
              </a:rPr>
              <a:t>22-26, </a:t>
            </a:r>
            <a:r>
              <a:rPr lang="en-US" altLang="zh-CN" sz="1800" dirty="0" smtClean="0">
                <a:latin typeface="Arial Unicode MS" pitchFamily="50" charset="-127"/>
                <a:ea typeface="Arial Unicode MS" pitchFamily="50" charset="-127"/>
                <a:cs typeface="Arial Unicode MS" pitchFamily="50" charset="-127"/>
              </a:rPr>
              <a:t>2016 </a:t>
            </a:r>
            <a:endParaRPr lang="zh-CN" altLang="zh-CN" sz="1800" dirty="0" smtClean="0">
              <a:latin typeface="Arial Unicode MS" pitchFamily="50" charset="-127"/>
              <a:ea typeface="Arial Unicode MS" pitchFamily="50" charset="-127"/>
              <a:cs typeface="Arial Unicode MS" pitchFamily="50" charset="-127"/>
            </a:endParaRPr>
          </a:p>
          <a:p>
            <a:pPr>
              <a:spcBef>
                <a:spcPct val="0"/>
              </a:spcBef>
              <a:buNone/>
            </a:pPr>
            <a:r>
              <a:rPr lang="en-US" altLang="ja-JP" sz="1800" dirty="0" smtClean="0">
                <a:latin typeface="Arial Unicode MS" pitchFamily="50" charset="-127"/>
                <a:ea typeface="Arial Unicode MS" pitchFamily="50" charset="-127"/>
                <a:cs typeface="Arial Unicode MS" pitchFamily="50" charset="-127"/>
              </a:rPr>
              <a:t>Agenda item 7.2.11.1.4</a:t>
            </a:r>
            <a:endParaRPr lang="ja-JP" altLang="en-US" sz="1800" dirty="0">
              <a:latin typeface="Arial Unicode MS" pitchFamily="50" charset="-127"/>
              <a:ea typeface="Arial Unicode MS" pitchFamily="50" charset="-127"/>
              <a:cs typeface="Arial Unicode MS" pitchFamily="50" charset="-127"/>
            </a:endParaRPr>
          </a:p>
        </p:txBody>
      </p:sp>
    </p:spTree>
    <p:extLst>
      <p:ext uri="{BB962C8B-B14F-4D97-AF65-F5344CB8AC3E}">
        <p14:creationId xmlns:p14="http://schemas.microsoft.com/office/powerpoint/2010/main" val="224173765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
            <a:ext cx="10515600" cy="892098"/>
          </a:xfrm>
        </p:spPr>
        <p:txBody>
          <a:bodyPr/>
          <a:lstStyle/>
          <a:p>
            <a:r>
              <a:rPr lang="en-US" dirty="0" smtClean="0"/>
              <a:t>Background</a:t>
            </a:r>
            <a:endParaRPr lang="en-US" dirty="0"/>
          </a:p>
        </p:txBody>
      </p:sp>
      <p:sp>
        <p:nvSpPr>
          <p:cNvPr id="3" name="Content Placeholder 2"/>
          <p:cNvSpPr>
            <a:spLocks noGrp="1"/>
          </p:cNvSpPr>
          <p:nvPr>
            <p:ph idx="1"/>
          </p:nvPr>
        </p:nvSpPr>
        <p:spPr>
          <a:xfrm>
            <a:off x="838200" y="914080"/>
            <a:ext cx="10515600" cy="5392270"/>
          </a:xfrm>
        </p:spPr>
        <p:txBody>
          <a:bodyPr>
            <a:noAutofit/>
          </a:bodyPr>
          <a:lstStyle/>
          <a:p>
            <a:r>
              <a:rPr lang="en-US" dirty="0" smtClean="0"/>
              <a:t>The Rel-14 NB-IoT enhancements WID asks RAN1 to study both UTDOA and OTDOA for NB-IoT, and to provide recommendation to RAN#73 as the basis to make a choice</a:t>
            </a:r>
          </a:p>
          <a:p>
            <a:r>
              <a:rPr lang="en-GB" altLang="zh-CN" dirty="0" smtClean="0"/>
              <a:t>A way forward for reporting to RAN#73 was agreed </a:t>
            </a:r>
            <a:r>
              <a:rPr lang="en-GB" altLang="zh-CN" smtClean="0"/>
              <a:t>in RAN1#86 and </a:t>
            </a:r>
            <a:r>
              <a:rPr lang="en-US" altLang="zh-CN" dirty="0" smtClean="0"/>
              <a:t>the observations </a:t>
            </a:r>
            <a:r>
              <a:rPr lang="en-US" altLang="zh-CN" dirty="0"/>
              <a:t>on the </a:t>
            </a:r>
            <a:r>
              <a:rPr lang="en-US" altLang="zh-CN" dirty="0" smtClean="0"/>
              <a:t>following aspects regarding UE impacts should be reported:</a:t>
            </a:r>
          </a:p>
          <a:p>
            <a:pPr lvl="1">
              <a:buFont typeface="Wingdings" pitchFamily="2" charset="2"/>
              <a:buChar char="ü"/>
            </a:pPr>
            <a:r>
              <a:rPr lang="en-US" altLang="zh-CN" dirty="0" smtClean="0"/>
              <a:t>Report changes UE complexity compared to Rel-13 NB-</a:t>
            </a:r>
            <a:r>
              <a:rPr lang="en-US" altLang="zh-CN" dirty="0" err="1" smtClean="0"/>
              <a:t>IoT</a:t>
            </a:r>
            <a:endParaRPr lang="zh-CN" altLang="zh-CN" dirty="0" smtClean="0"/>
          </a:p>
          <a:p>
            <a:pPr lvl="1">
              <a:buFont typeface="Wingdings" pitchFamily="2" charset="2"/>
              <a:buChar char="ü"/>
            </a:pPr>
            <a:r>
              <a:rPr lang="en-US" altLang="zh-CN" dirty="0" smtClean="0"/>
              <a:t>Report total impact to UE battery life</a:t>
            </a:r>
            <a:endParaRPr lang="zh-CN" altLang="zh-CN" dirty="0" smtClean="0"/>
          </a:p>
          <a:p>
            <a:endParaRPr lang="en-US" dirty="0" smtClean="0"/>
          </a:p>
        </p:txBody>
      </p:sp>
    </p:spTree>
    <p:extLst>
      <p:ext uri="{BB962C8B-B14F-4D97-AF65-F5344CB8AC3E}">
        <p14:creationId xmlns:p14="http://schemas.microsoft.com/office/powerpoint/2010/main" val="367773796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081667"/>
          </a:xfrm>
        </p:spPr>
        <p:txBody>
          <a:bodyPr/>
          <a:lstStyle/>
          <a:p>
            <a:r>
              <a:rPr lang="en-US" dirty="0" smtClean="0"/>
              <a:t>Observations</a:t>
            </a:r>
            <a:endParaRPr lang="en-US" dirty="0"/>
          </a:p>
        </p:txBody>
      </p:sp>
      <p:sp>
        <p:nvSpPr>
          <p:cNvPr id="3" name="Content Placeholder 2"/>
          <p:cNvSpPr>
            <a:spLocks noGrp="1"/>
          </p:cNvSpPr>
          <p:nvPr>
            <p:ph idx="1"/>
          </p:nvPr>
        </p:nvSpPr>
        <p:spPr>
          <a:xfrm>
            <a:off x="838200" y="1081668"/>
            <a:ext cx="10515600" cy="5295848"/>
          </a:xfrm>
        </p:spPr>
        <p:txBody>
          <a:bodyPr>
            <a:noAutofit/>
          </a:bodyPr>
          <a:lstStyle/>
          <a:p>
            <a:r>
              <a:rPr lang="en-US" dirty="0" smtClean="0"/>
              <a:t>Impact to UE implementation/complexity</a:t>
            </a:r>
          </a:p>
          <a:p>
            <a:pPr lvl="1"/>
            <a:r>
              <a:rPr lang="en-US" sz="2000" dirty="0" smtClean="0"/>
              <a:t>For OTDOA, UE </a:t>
            </a:r>
            <a:r>
              <a:rPr lang="en-US" altLang="zh-CN" sz="2000" dirty="0" smtClean="0"/>
              <a:t>needs </a:t>
            </a:r>
            <a:r>
              <a:rPr lang="en-US" altLang="zh-CN" sz="2000" dirty="0"/>
              <a:t>to </a:t>
            </a:r>
            <a:r>
              <a:rPr lang="en-US" altLang="zh-CN" sz="2000" dirty="0" smtClean="0"/>
              <a:t>support</a:t>
            </a:r>
          </a:p>
          <a:p>
            <a:pPr lvl="2"/>
            <a:r>
              <a:rPr lang="en-US" altLang="zh-CN" sz="1600" dirty="0" smtClean="0"/>
              <a:t>LTE </a:t>
            </a:r>
            <a:r>
              <a:rPr lang="en-US" altLang="zh-CN" sz="1600" dirty="0"/>
              <a:t>Positioning Protocol (</a:t>
            </a:r>
            <a:r>
              <a:rPr lang="en-US" altLang="zh-CN" sz="1600" dirty="0" smtClean="0"/>
              <a:t>LPP) </a:t>
            </a:r>
            <a:r>
              <a:rPr lang="en-US" altLang="zh-CN" sz="1600" dirty="0"/>
              <a:t>to communicate with E-SMLC via </a:t>
            </a:r>
            <a:r>
              <a:rPr lang="en-US" altLang="zh-CN" sz="1600" dirty="0" err="1" smtClean="0"/>
              <a:t>eNB</a:t>
            </a:r>
            <a:r>
              <a:rPr lang="en-US" altLang="zh-CN" sz="1600" dirty="0" smtClean="0"/>
              <a:t>.</a:t>
            </a:r>
          </a:p>
          <a:p>
            <a:pPr lvl="2"/>
            <a:r>
              <a:rPr lang="en-US" altLang="zh-CN" sz="1600" dirty="0" smtClean="0"/>
              <a:t>Measurements for </a:t>
            </a:r>
            <a:r>
              <a:rPr lang="en-US" altLang="zh-CN" sz="1600" dirty="0"/>
              <a:t>positioning to get downlink RSTD of </a:t>
            </a:r>
            <a:r>
              <a:rPr lang="en-US" altLang="zh-CN" sz="1600" dirty="0" smtClean="0"/>
              <a:t>the set of configured neighboring cells.</a:t>
            </a:r>
          </a:p>
          <a:p>
            <a:pPr lvl="1"/>
            <a:r>
              <a:rPr lang="en-US" sz="2000" dirty="0" smtClean="0"/>
              <a:t>For UTDOA, UE needs to support</a:t>
            </a:r>
          </a:p>
          <a:p>
            <a:pPr lvl="2"/>
            <a:r>
              <a:rPr lang="en-US" sz="1600" dirty="0" smtClean="0"/>
              <a:t>Configuration and transmission of UL positioning signal.</a:t>
            </a:r>
          </a:p>
          <a:p>
            <a:r>
              <a:rPr lang="en-US" dirty="0" smtClean="0"/>
              <a:t>Impact to UE power consumption</a:t>
            </a:r>
          </a:p>
          <a:p>
            <a:pPr lvl="1"/>
            <a:r>
              <a:rPr lang="en-US" sz="2000" dirty="0" smtClean="0"/>
              <a:t>For OTDOA, the UE power consumption for positioning includes the power consumed by any DL signaling, signal processing (e.g., measurements) and UL reporting of the measurements of the set of configured neighboring cells for the purpose of positioning</a:t>
            </a:r>
          </a:p>
          <a:p>
            <a:pPr lvl="1"/>
            <a:r>
              <a:rPr lang="en-US" sz="2000" dirty="0" smtClean="0"/>
              <a:t>For UTDOA, the UE power consumption for positioning includes the power consumed by any DL signaling, and transmitting UL signal for the purpose of positioning</a:t>
            </a:r>
          </a:p>
          <a:p>
            <a:pPr lvl="1"/>
            <a:r>
              <a:rPr lang="en-US" sz="2000" dirty="0" smtClean="0"/>
              <a:t>NOTE (to be removed): Numerical results on battery life impact have not been included as they provided by only one company</a:t>
            </a:r>
          </a:p>
        </p:txBody>
      </p:sp>
    </p:spTree>
    <p:extLst>
      <p:ext uri="{BB962C8B-B14F-4D97-AF65-F5344CB8AC3E}">
        <p14:creationId xmlns:p14="http://schemas.microsoft.com/office/powerpoint/2010/main" val="250570957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552</TotalTime>
  <Words>257</Words>
  <Application>Microsoft Office PowerPoint</Application>
  <PresentationFormat>Widescreen</PresentationFormat>
  <Paragraphs>22</Paragraphs>
  <Slides>3</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vt:i4>
      </vt:variant>
    </vt:vector>
  </HeadingPairs>
  <TitlesOfParts>
    <vt:vector size="10" baseType="lpstr">
      <vt:lpstr>Arial Unicode MS</vt:lpstr>
      <vt:lpstr>宋体</vt:lpstr>
      <vt:lpstr>Arial</vt:lpstr>
      <vt:lpstr>Calibri</vt:lpstr>
      <vt:lpstr>Calibri Light</vt:lpstr>
      <vt:lpstr>Wingdings</vt:lpstr>
      <vt:lpstr>Office Theme</vt:lpstr>
      <vt:lpstr>WF on observations on UE impact aspects of NB-IoT positioning</vt:lpstr>
      <vt:lpstr>Background</vt:lpstr>
      <vt:lpstr>Observations</vt:lpstr>
    </vt:vector>
  </TitlesOfParts>
  <Company>Huawei Technologies Co., 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UL grant in RAR</dc:title>
  <dc:creator>Matthew Webb3</dc:creator>
  <cp:lastModifiedBy>Huawei</cp:lastModifiedBy>
  <cp:revision>79</cp:revision>
  <dcterms:created xsi:type="dcterms:W3CDTF">2016-03-23T22:01:47Z</dcterms:created>
  <dcterms:modified xsi:type="dcterms:W3CDTF">2016-08-24T17:12:30Z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(3)APJbL114xe91i7zgZYVc3vRWZxABdE7Kr8qeLocK3zhtrt+WKjP15CLRRzoi0eqn8bUlhI5k
eObKiX8/dObbOXKoDz7xxCaC9tUdry8KnL4KL7eXZ518oU2JNP5sTOrDOMfM7RQ+I4tszMsz
+tT51ln64KVqdOrzj9akZ9JRDS/w0RS1DqpqgfnEdZIkmHj0s5Jps8qhiIZwcvvXETKIOSmd
iUBvLglnOWud+phVcg</vt:lpwstr>
  </property>
  <property fmtid="{D5CDD505-2E9C-101B-9397-08002B2CF9AE}" pid="3" name="_2015_ms_pID_7253431">
    <vt:lpwstr>ntFeJwoLfkdKNE5nHWN2JXfNUNDhRCiUIzvKBrqpqPEt2NHGZWwKKu
axVc5sK/gclWLdifHpXaBQWkabljRzXznDiQkNAxpilhaRS7Ur9Dzm+lBljqKKuRkQWPlAgk
5ZFNwh2mRRd51ZPg9gbBk2SOzLERGMT+J+b7Uwa+ZOgzceDE/tVJ8ALoWX2DuNrpD+7PkN0T
TRGH+kNdmcGtZRHMio8Q84+BWfICi4+1J7+B</vt:lpwstr>
  </property>
  <property fmtid="{D5CDD505-2E9C-101B-9397-08002B2CF9AE}" pid="4" name="_2015_ms_pID_7253432">
    <vt:lpwstr>NWZsYqe+bjqi4hZuaoqyRYCppjMJfZmIoM6j
xynDicaH</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1472056279</vt:lpwstr>
  </property>
</Properties>
</file>