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6"/>
  </p:notesMasterIdLst>
  <p:handoutMasterIdLst>
    <p:handoutMasterId r:id="rId7"/>
  </p:handoutMasterIdLst>
  <p:sldIdLst>
    <p:sldId id="259" r:id="rId2"/>
    <p:sldId id="262" r:id="rId3"/>
    <p:sldId id="260" r:id="rId4"/>
    <p:sldId id="261" r:id="rId5"/>
  </p:sldIdLst>
  <p:sldSz cx="12192000" cy="6858000"/>
  <p:notesSz cx="6884988" cy="10018713"/>
  <p:embeddedFontLst>
    <p:embeddedFont>
      <p:font typeface="Ericsson Capital TT" panose="02000503000000020004" pitchFamily="2" charset="0"/>
      <p:regular r:id="rId8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60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65" d="100"/>
          <a:sy n="65" d="100"/>
        </p:scale>
        <p:origin x="-348" y="-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2016-08-24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2016-08-24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2016-08-24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0833-8413-43B5-95C3-94D2F96EE63C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2016-08-24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9EB473-4CA0-420E-9E71-D84849751A2E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548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Ericsson Internal  |  2016-08-24  |  Page </a:t>
            </a:r>
            <a:fld id="{8D0234F5-BE5C-4A67-92CC-EAFCB28B770C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Subframes</a:t>
            </a:r>
            <a:r>
              <a:rPr lang="en-US" dirty="0" smtClean="0"/>
              <a:t> and Slots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Ericsson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Subframe</a:t>
            </a:r>
            <a:endParaRPr lang="en-US" dirty="0" smtClean="0"/>
          </a:p>
          <a:p>
            <a:pPr lvl="1"/>
            <a:r>
              <a:rPr lang="en-US" dirty="0" smtClean="0"/>
              <a:t>Already agreed upon</a:t>
            </a:r>
          </a:p>
          <a:p>
            <a:pPr lvl="1"/>
            <a:r>
              <a:rPr lang="en-US" dirty="0" smtClean="0"/>
              <a:t>Serves as a numerology-independent clock</a:t>
            </a:r>
          </a:p>
          <a:p>
            <a:pPr lvl="1"/>
            <a:endParaRPr lang="en-US" dirty="0"/>
          </a:p>
          <a:p>
            <a:r>
              <a:rPr lang="en-US" dirty="0" smtClean="0"/>
              <a:t>Slot</a:t>
            </a:r>
          </a:p>
          <a:p>
            <a:pPr lvl="1"/>
            <a:r>
              <a:rPr lang="en-US" dirty="0" smtClean="0"/>
              <a:t>Typical unit of scheduling for MBB</a:t>
            </a:r>
          </a:p>
          <a:p>
            <a:pPr lvl="1"/>
            <a:endParaRPr lang="en-US" dirty="0"/>
          </a:p>
          <a:p>
            <a:r>
              <a:rPr lang="en-US" dirty="0" smtClean="0"/>
              <a:t>Mini-slot</a:t>
            </a:r>
          </a:p>
          <a:p>
            <a:pPr lvl="1"/>
            <a:r>
              <a:rPr lang="en-US" dirty="0" smtClean="0"/>
              <a:t>To achieve lower latency than what is possible with a slot transmission</a:t>
            </a:r>
          </a:p>
          <a:p>
            <a:pPr lvl="1"/>
            <a:r>
              <a:rPr lang="en-US" dirty="0" smtClean="0"/>
              <a:t>Potentially useful for unlicensed operation; after LBT transmissions can start earlier than at the slot boundary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506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4305832"/>
          </a:xfrm>
        </p:spPr>
        <p:txBody>
          <a:bodyPr/>
          <a:lstStyle/>
          <a:p>
            <a:r>
              <a:rPr lang="en-US" dirty="0" err="1" smtClean="0"/>
              <a:t>Subframe</a:t>
            </a:r>
            <a:endParaRPr lang="en-US" dirty="0" smtClean="0"/>
          </a:p>
          <a:p>
            <a:pPr lvl="1"/>
            <a:r>
              <a:rPr lang="en-US" dirty="0" smtClean="0"/>
              <a:t>Already agreed upon</a:t>
            </a:r>
          </a:p>
          <a:p>
            <a:pPr lvl="1"/>
            <a:r>
              <a:rPr lang="en-US" dirty="0" smtClean="0"/>
              <a:t>Assume x=14 in the reference numerology for </a:t>
            </a:r>
            <a:r>
              <a:rPr lang="en-US" dirty="0" err="1" smtClean="0"/>
              <a:t>subframe</a:t>
            </a:r>
            <a:r>
              <a:rPr lang="en-US" dirty="0" smtClean="0"/>
              <a:t> definition</a:t>
            </a:r>
          </a:p>
          <a:p>
            <a:r>
              <a:rPr lang="en-US" dirty="0" smtClean="0"/>
              <a:t>Slot</a:t>
            </a:r>
          </a:p>
          <a:p>
            <a:pPr lvl="1"/>
            <a:r>
              <a:rPr lang="en-US" dirty="0" smtClean="0"/>
              <a:t>7 OFDM symbols in the numerology used for transmission (normal CP assumed)</a:t>
            </a:r>
          </a:p>
          <a:p>
            <a:pPr lvl="1"/>
            <a:r>
              <a:rPr lang="en-US" dirty="0" smtClean="0"/>
              <a:t>An integer number of slots fit within one </a:t>
            </a:r>
            <a:r>
              <a:rPr lang="en-US" dirty="0" err="1" smtClean="0"/>
              <a:t>subframe</a:t>
            </a:r>
            <a:r>
              <a:rPr lang="en-US" dirty="0" smtClean="0"/>
              <a:t> duration</a:t>
            </a:r>
          </a:p>
          <a:p>
            <a:pPr lvl="1"/>
            <a:r>
              <a:rPr lang="en-US" dirty="0" smtClean="0"/>
              <a:t>May contain DL ctrl at the beginning and/or UL ctrl at the end</a:t>
            </a:r>
          </a:p>
          <a:p>
            <a:r>
              <a:rPr lang="en-US" dirty="0" smtClean="0"/>
              <a:t>Mini-slot</a:t>
            </a:r>
          </a:p>
          <a:p>
            <a:pPr lvl="1"/>
            <a:r>
              <a:rPr lang="en-US" dirty="0" smtClean="0"/>
              <a:t>Shorter than 7 OFDM symbols in the </a:t>
            </a:r>
            <a:r>
              <a:rPr lang="en-US" dirty="0"/>
              <a:t>numerology used for </a:t>
            </a:r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An integer number of mini-slots fit within one </a:t>
            </a:r>
            <a:r>
              <a:rPr lang="en-US" dirty="0" err="1" smtClean="0"/>
              <a:t>subframe</a:t>
            </a:r>
            <a:r>
              <a:rPr lang="en-US" dirty="0" smtClean="0"/>
              <a:t> duration</a:t>
            </a:r>
          </a:p>
          <a:p>
            <a:pPr lvl="1"/>
            <a:r>
              <a:rPr lang="en-US" dirty="0"/>
              <a:t>May contain DL ctrl at the beginning and/or UL ctrl at the end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8513012" y="3791292"/>
            <a:ext cx="173790" cy="43609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Illustration</a:t>
            </a:r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1546304" y="3591543"/>
            <a:ext cx="213829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sm" len="lg"/>
            <a:tailEnd type="triangle" w="sm" len="lg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1630710" y="3225783"/>
            <a:ext cx="1800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subframe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1771380" y="4698201"/>
            <a:ext cx="267287" cy="436098"/>
          </a:xfrm>
          <a:prstGeom prst="rect">
            <a:avLst/>
          </a:prstGeom>
          <a:noFill/>
          <a:ln w="12700" cap="flat" cmpd="sng" algn="ctr">
            <a:solidFill>
              <a:srgbClr val="E3211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1543289" y="4009704"/>
            <a:ext cx="108421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sm" len="lg"/>
            <a:tailEnd type="triangle" w="sm" len="lg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1236808" y="3603265"/>
            <a:ext cx="1800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slot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543289" y="4192584"/>
            <a:ext cx="1069145" cy="43609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623489" y="4192584"/>
            <a:ext cx="1069145" cy="43609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5424" y="5293734"/>
            <a:ext cx="1547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  <a:r>
              <a:rPr lang="en-US" dirty="0" smtClean="0"/>
              <a:t>ini-slot</a:t>
            </a:r>
            <a:endParaRPr lang="en-US" dirty="0"/>
          </a:p>
        </p:txBody>
      </p:sp>
      <p:cxnSp>
        <p:nvCxnSpPr>
          <p:cNvPr id="12" name="Straight Arrow Connector 11"/>
          <p:cNvCxnSpPr>
            <a:stCxn id="11" idx="0"/>
            <a:endCxn id="6" idx="3"/>
          </p:cNvCxnSpPr>
          <p:nvPr/>
        </p:nvCxnSpPr>
        <p:spPr bwMode="auto">
          <a:xfrm flipH="1" flipV="1">
            <a:off x="2038667" y="4916250"/>
            <a:ext cx="930485" cy="3774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sp>
        <p:nvSpPr>
          <p:cNvPr id="20" name="Rectangle 19"/>
          <p:cNvSpPr/>
          <p:nvPr/>
        </p:nvSpPr>
        <p:spPr bwMode="auto">
          <a:xfrm>
            <a:off x="8686803" y="3791292"/>
            <a:ext cx="560436" cy="436098"/>
          </a:xfrm>
          <a:prstGeom prst="rect">
            <a:avLst/>
          </a:prstGeom>
          <a:pattFill prst="wdUpDiag">
            <a:fgClr>
              <a:schemeClr val="tx2">
                <a:lumMod val="50000"/>
                <a:lumOff val="50000"/>
              </a:schemeClr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9408367" y="3791292"/>
            <a:ext cx="173790" cy="43609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8513012" y="3791292"/>
            <a:ext cx="1069145" cy="43609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8513011" y="4570664"/>
            <a:ext cx="173790" cy="43609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8686802" y="4570664"/>
            <a:ext cx="895354" cy="436098"/>
          </a:xfrm>
          <a:prstGeom prst="rect">
            <a:avLst/>
          </a:prstGeom>
          <a:pattFill prst="wdUpDiag">
            <a:fgClr>
              <a:schemeClr val="tx2">
                <a:lumMod val="50000"/>
                <a:lumOff val="50000"/>
              </a:schemeClr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8513011" y="4570664"/>
            <a:ext cx="1069145" cy="43609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8513192" y="5309079"/>
            <a:ext cx="881707" cy="436098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9408547" y="5309079"/>
            <a:ext cx="173790" cy="43609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8513192" y="5309079"/>
            <a:ext cx="1069145" cy="43609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32290" y="6331504"/>
            <a:ext cx="3229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UL and DL </a:t>
            </a:r>
            <a:r>
              <a:rPr lang="en-US" sz="1200" dirty="0" err="1" smtClean="0"/>
              <a:t>dubframes</a:t>
            </a:r>
            <a:r>
              <a:rPr lang="en-US" sz="1200" dirty="0" smtClean="0"/>
              <a:t> drawn on top of each other, timing advance=0 used for illustration</a:t>
            </a:r>
            <a:endParaRPr lang="en-US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10517718" y="3809286"/>
            <a:ext cx="12809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DL and UL</a:t>
            </a:r>
            <a:endParaRPr lang="en-US" sz="1600" dirty="0"/>
          </a:p>
        </p:txBody>
      </p:sp>
      <p:sp>
        <p:nvSpPr>
          <p:cNvPr id="36" name="TextBox 35"/>
          <p:cNvSpPr txBox="1"/>
          <p:nvPr/>
        </p:nvSpPr>
        <p:spPr>
          <a:xfrm>
            <a:off x="10517718" y="4619436"/>
            <a:ext cx="12809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DL only</a:t>
            </a:r>
            <a:endParaRPr lang="en-US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10517718" y="5357851"/>
            <a:ext cx="12809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UL only</a:t>
            </a:r>
            <a:endParaRPr lang="en-US" sz="1600" dirty="0"/>
          </a:p>
        </p:txBody>
      </p:sp>
      <p:sp>
        <p:nvSpPr>
          <p:cNvPr id="38" name="TextBox 37"/>
          <p:cNvSpPr txBox="1"/>
          <p:nvPr/>
        </p:nvSpPr>
        <p:spPr>
          <a:xfrm>
            <a:off x="7591792" y="2985550"/>
            <a:ext cx="1029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d</a:t>
            </a:r>
            <a:r>
              <a:rPr lang="en-US" sz="1400" dirty="0" smtClean="0"/>
              <a:t>ata or ctrl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8701090" y="2985550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data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9362530" y="2985550"/>
            <a:ext cx="1029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d</a:t>
            </a:r>
            <a:r>
              <a:rPr lang="en-US" sz="1400" dirty="0" smtClean="0"/>
              <a:t>ata or ctrl</a:t>
            </a:r>
            <a:endParaRPr lang="en-US" sz="1400" dirty="0"/>
          </a:p>
        </p:txBody>
      </p:sp>
      <p:cxnSp>
        <p:nvCxnSpPr>
          <p:cNvPr id="42" name="Straight Arrow Connector 41"/>
          <p:cNvCxnSpPr>
            <a:stCxn id="38" idx="2"/>
            <a:endCxn id="15" idx="0"/>
          </p:cNvCxnSpPr>
          <p:nvPr/>
        </p:nvCxnSpPr>
        <p:spPr bwMode="auto">
          <a:xfrm>
            <a:off x="8106517" y="3293327"/>
            <a:ext cx="493390" cy="49796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cxnSp>
        <p:nvCxnSpPr>
          <p:cNvPr id="43" name="Straight Arrow Connector 42"/>
          <p:cNvCxnSpPr>
            <a:stCxn id="39" idx="2"/>
            <a:endCxn id="20" idx="0"/>
          </p:cNvCxnSpPr>
          <p:nvPr/>
        </p:nvCxnSpPr>
        <p:spPr bwMode="auto">
          <a:xfrm flipH="1">
            <a:off x="8967021" y="3293327"/>
            <a:ext cx="328" cy="49796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cxnSp>
        <p:nvCxnSpPr>
          <p:cNvPr id="46" name="Straight Arrow Connector 45"/>
          <p:cNvCxnSpPr>
            <a:stCxn id="40" idx="2"/>
            <a:endCxn id="21" idx="0"/>
          </p:cNvCxnSpPr>
          <p:nvPr/>
        </p:nvCxnSpPr>
        <p:spPr bwMode="auto">
          <a:xfrm flipH="1">
            <a:off x="9495262" y="3293327"/>
            <a:ext cx="381993" cy="49796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sp>
        <p:nvSpPr>
          <p:cNvPr id="50" name="TextBox 49"/>
          <p:cNvSpPr txBox="1"/>
          <p:nvPr/>
        </p:nvSpPr>
        <p:spPr>
          <a:xfrm>
            <a:off x="7691765" y="1984610"/>
            <a:ext cx="2885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of slot usage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693174" y="1984610"/>
            <a:ext cx="47489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of </a:t>
            </a:r>
            <a:r>
              <a:rPr lang="en-US" dirty="0" err="1" smtClean="0"/>
              <a:t>subframe</a:t>
            </a:r>
            <a:r>
              <a:rPr lang="en-US" dirty="0" smtClean="0"/>
              <a:t> and slot 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5169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</TotalTime>
  <Words>194</Words>
  <Application>Microsoft Office PowerPoint</Application>
  <PresentationFormat>Custom</PresentationFormat>
  <Paragraphs>46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Ericsson Capital TT</vt:lpstr>
      <vt:lpstr>PresentationTemplate2011</vt:lpstr>
      <vt:lpstr>Way forward on Subframes and Slots</vt:lpstr>
      <vt:lpstr>Background</vt:lpstr>
      <vt:lpstr>Proposal</vt:lpstr>
      <vt:lpstr>Example Illustration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Subframes and Slots</dc:title>
  <dc:creator>Stefan Parkvall</dc:creator>
  <dc:description>Rev PA1</dc:description>
  <cp:lastModifiedBy>Stefan Parkvall</cp:lastModifiedBy>
  <cp:revision>101</cp:revision>
  <dcterms:created xsi:type="dcterms:W3CDTF">2011-05-24T09:22:48Z</dcterms:created>
  <dcterms:modified xsi:type="dcterms:W3CDTF">2016-08-24T11:21:05Z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2016-08-24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Stefan Parkvall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2016-08-24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