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>
        <p:scale>
          <a:sx n="75" d="100"/>
          <a:sy n="75" d="100"/>
        </p:scale>
        <p:origin x="-1638" y="-426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time-domain structure in NR</a:t>
            </a:r>
            <a:br>
              <a:rPr lang="en-US" altLang="zh-CN" dirty="0" smtClean="0"/>
            </a:br>
            <a:r>
              <a:rPr lang="en-US" altLang="zh-CN" sz="2800" dirty="0" smtClean="0"/>
              <a:t>(update from </a:t>
            </a:r>
            <a:r>
              <a:rPr lang="en-US" altLang="zh-CN" sz="2800" dirty="0" smtClean="0"/>
              <a:t>R1-168154)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Panasonic</a:t>
            </a:r>
            <a:r>
              <a:rPr lang="en-US" altLang="zh-CN" dirty="0" smtClean="0"/>
              <a:t>, LG Electronics,,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R1-168167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6002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>
                <a:solidFill>
                  <a:srgbClr val="FF0000"/>
                </a:solidFill>
              </a:rPr>
              <a:t>In case of the same numerology between DL and UL,</a:t>
            </a:r>
            <a:r>
              <a:rPr lang="en-US" sz="1800" dirty="0" smtClean="0"/>
              <a:t> within </a:t>
            </a:r>
            <a:r>
              <a:rPr lang="en-US" sz="1800" dirty="0"/>
              <a:t>a </a:t>
            </a:r>
            <a:r>
              <a:rPr lang="en-US" sz="1800" dirty="0" smtClean="0"/>
              <a:t>time duration </a:t>
            </a:r>
            <a:r>
              <a:rPr lang="en-US" sz="1800" dirty="0"/>
              <a:t>of y OFDM </a:t>
            </a:r>
            <a:r>
              <a:rPr lang="en-US" sz="1800" dirty="0" smtClean="0"/>
              <a:t>symbols, the </a:t>
            </a:r>
            <a:r>
              <a:rPr lang="en-US" sz="1800" dirty="0"/>
              <a:t>following are supported</a:t>
            </a:r>
            <a:endParaRPr lang="en-GB" sz="1800" dirty="0"/>
          </a:p>
          <a:p>
            <a:pPr lvl="1"/>
            <a:r>
              <a:rPr lang="en-US" sz="1600" dirty="0"/>
              <a:t>DL portion</a:t>
            </a:r>
            <a:endParaRPr lang="en-GB" sz="1600" dirty="0"/>
          </a:p>
          <a:p>
            <a:pPr lvl="2"/>
            <a:r>
              <a:rPr lang="en-US" sz="1400" dirty="0"/>
              <a:t>DL portion size can be from 0 to </a:t>
            </a:r>
            <a:r>
              <a:rPr lang="en-US" sz="1400" dirty="0" smtClean="0"/>
              <a:t>y </a:t>
            </a:r>
            <a:r>
              <a:rPr lang="en-US" sz="1400" dirty="0" smtClean="0"/>
              <a:t>symbol time duration </a:t>
            </a:r>
            <a:r>
              <a:rPr lang="en-US" sz="1400" dirty="0"/>
              <a:t>from the start of the time </a:t>
            </a:r>
            <a:r>
              <a:rPr lang="en-US" sz="1400" dirty="0" smtClean="0"/>
              <a:t>duration</a:t>
            </a:r>
            <a:endParaRPr lang="en-GB" sz="1400" dirty="0"/>
          </a:p>
          <a:p>
            <a:pPr lvl="2"/>
            <a:r>
              <a:rPr lang="en-US" sz="1400" dirty="0"/>
              <a:t>At least </a:t>
            </a:r>
            <a:r>
              <a:rPr lang="en-US" sz="1400" dirty="0" smtClean="0"/>
              <a:t>0, y, </a:t>
            </a:r>
            <a:r>
              <a:rPr lang="en-US" sz="1400" dirty="0" smtClean="0">
                <a:solidFill>
                  <a:srgbClr val="92D050"/>
                </a:solidFill>
              </a:rPr>
              <a:t>"one value within the range [0,y]" </a:t>
            </a:r>
            <a:r>
              <a:rPr lang="en-US" sz="1400" dirty="0" smtClean="0"/>
              <a:t>are supported</a:t>
            </a:r>
            <a:endParaRPr lang="en-GB" sz="1400" dirty="0"/>
          </a:p>
          <a:p>
            <a:pPr lvl="1"/>
            <a:r>
              <a:rPr lang="en-US" sz="1600" dirty="0" smtClean="0"/>
              <a:t>UL </a:t>
            </a:r>
            <a:r>
              <a:rPr lang="en-US" sz="1600" dirty="0"/>
              <a:t>portion</a:t>
            </a:r>
            <a:endParaRPr lang="en-GB" sz="1600" dirty="0"/>
          </a:p>
          <a:p>
            <a:pPr lvl="2"/>
            <a:r>
              <a:rPr lang="en-US" sz="1400" dirty="0" smtClean="0"/>
              <a:t>UL </a:t>
            </a:r>
            <a:r>
              <a:rPr lang="en-US" sz="1400" dirty="0"/>
              <a:t>portion size can be from 0 to y </a:t>
            </a:r>
            <a:r>
              <a:rPr lang="en-US" sz="1400" dirty="0" smtClean="0"/>
              <a:t>symbol time duration</a:t>
            </a:r>
            <a:endParaRPr lang="en-GB" sz="1400" dirty="0"/>
          </a:p>
          <a:p>
            <a:pPr lvl="2"/>
            <a:r>
              <a:rPr lang="en-US" sz="1400" dirty="0"/>
              <a:t>At least </a:t>
            </a:r>
            <a:r>
              <a:rPr lang="en-US" sz="1400" dirty="0" smtClean="0"/>
              <a:t>0, y, </a:t>
            </a:r>
            <a:r>
              <a:rPr lang="en-US" sz="1400" dirty="0">
                <a:solidFill>
                  <a:srgbClr val="92D050"/>
                </a:solidFill>
              </a:rPr>
              <a:t>"one value within the range [0,y]"</a:t>
            </a:r>
            <a:r>
              <a:rPr lang="en-US" sz="1400" dirty="0" smtClean="0"/>
              <a:t> </a:t>
            </a:r>
            <a:r>
              <a:rPr lang="en-US" sz="1400" dirty="0"/>
              <a:t>are supported</a:t>
            </a:r>
            <a:endParaRPr lang="en-GB" sz="1400" dirty="0"/>
          </a:p>
          <a:p>
            <a:pPr lvl="2"/>
            <a:r>
              <a:rPr lang="en-US" sz="1400" dirty="0"/>
              <a:t>The time-location of UL portion within a time transmission duration can be </a:t>
            </a:r>
            <a:r>
              <a:rPr lang="en-US" sz="1400" dirty="0" smtClean="0"/>
              <a:t>flexible</a:t>
            </a:r>
          </a:p>
          <a:p>
            <a:pPr lvl="1"/>
            <a:r>
              <a:rPr lang="en-US" sz="1800" dirty="0" smtClean="0">
                <a:solidFill>
                  <a:srgbClr val="92D050"/>
                </a:solidFill>
              </a:rPr>
              <a:t>Each of</a:t>
            </a:r>
            <a:r>
              <a:rPr lang="ja-JP" altLang="en-US" sz="1800" dirty="0" smtClean="0">
                <a:solidFill>
                  <a:srgbClr val="92D050"/>
                </a:solidFill>
              </a:rPr>
              <a:t> </a:t>
            </a:r>
            <a:r>
              <a:rPr lang="en-US" altLang="ja-JP" sz="1800" dirty="0" smtClean="0">
                <a:solidFill>
                  <a:srgbClr val="92D050"/>
                </a:solidFill>
              </a:rPr>
              <a:t>DL portion and UL portion is contiguous.</a:t>
            </a:r>
            <a:endParaRPr lang="en-US" sz="1800" dirty="0" smtClean="0">
              <a:solidFill>
                <a:srgbClr val="92D050"/>
              </a:solidFill>
            </a:endParaRPr>
          </a:p>
          <a:p>
            <a:pPr lvl="1"/>
            <a:r>
              <a:rPr lang="en-US" sz="1800" dirty="0" smtClean="0">
                <a:solidFill>
                  <a:srgbClr val="92D050"/>
                </a:solidFill>
              </a:rPr>
              <a:t>DL portion and UL portion can be TDMed with a potential gap</a:t>
            </a:r>
            <a:endParaRPr lang="en-GB" sz="1800" dirty="0">
              <a:solidFill>
                <a:srgbClr val="92D050"/>
              </a:solidFill>
            </a:endParaRPr>
          </a:p>
          <a:p>
            <a:pPr lvl="0"/>
            <a:r>
              <a:rPr lang="en-US" sz="1800" dirty="0" smtClean="0">
                <a:solidFill>
                  <a:srgbClr val="FF0000"/>
                </a:solidFill>
              </a:rPr>
              <a:t>At </a:t>
            </a:r>
            <a:r>
              <a:rPr lang="en-US" sz="1800" dirty="0" smtClean="0">
                <a:solidFill>
                  <a:srgbClr val="FF0000"/>
                </a:solidFill>
              </a:rPr>
              <a:t>least </a:t>
            </a:r>
            <a:r>
              <a:rPr lang="en-US" sz="1800" dirty="0" smtClean="0"/>
              <a:t>following is supported.</a:t>
            </a:r>
          </a:p>
          <a:p>
            <a:pPr lvl="1"/>
            <a:r>
              <a:rPr lang="en-US" sz="1400" dirty="0"/>
              <a:t>y</a:t>
            </a:r>
            <a:r>
              <a:rPr lang="en-US" sz="1400" dirty="0" smtClean="0"/>
              <a:t> </a:t>
            </a:r>
            <a:r>
              <a:rPr lang="en-US" sz="1400" dirty="0"/>
              <a:t>= </a:t>
            </a:r>
            <a:r>
              <a:rPr lang="en-US" sz="1400" dirty="0" smtClean="0"/>
              <a:t>14  in 15 kHz subcarrier spacing in normal CP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FFS: y= 7 with 15 kHz subcarrier spacing in  normal CP </a:t>
            </a:r>
          </a:p>
          <a:p>
            <a:r>
              <a:rPr lang="en-US" altLang="ko-KR" sz="1800" dirty="0" smtClean="0"/>
              <a:t>FFS: </a:t>
            </a:r>
            <a:r>
              <a:rPr lang="en-US" altLang="ko-KR" sz="1800" dirty="0" smtClean="0"/>
              <a:t>The </a:t>
            </a:r>
            <a:r>
              <a:rPr lang="en-US" altLang="ko-KR" sz="1800" dirty="0" smtClean="0"/>
              <a:t>time duration y is </a:t>
            </a:r>
            <a:r>
              <a:rPr lang="en-US" altLang="ko-KR" sz="1800" dirty="0" smtClean="0"/>
              <a:t>the same </a:t>
            </a:r>
            <a:r>
              <a:rPr lang="en-US" altLang="ko-KR" sz="1800" dirty="0" smtClean="0"/>
              <a:t>as </a:t>
            </a:r>
            <a:r>
              <a:rPr lang="en-US" altLang="ko-KR" sz="1800" dirty="0" smtClean="0"/>
              <a:t>the </a:t>
            </a:r>
            <a:r>
              <a:rPr lang="en-US" altLang="ko-KR" sz="1800" dirty="0" smtClean="0"/>
              <a:t>subframe duration </a:t>
            </a:r>
            <a:r>
              <a:rPr lang="en-US" altLang="ko-KR" sz="1800" dirty="0" smtClean="0">
                <a:solidFill>
                  <a:srgbClr val="92D050"/>
                </a:solidFill>
              </a:rPr>
              <a:t>and/</a:t>
            </a:r>
            <a:r>
              <a:rPr lang="en-US" altLang="ko-KR" sz="1800" dirty="0" smtClean="0"/>
              <a:t>or a multiple </a:t>
            </a:r>
            <a:r>
              <a:rPr lang="en-US" altLang="ko-KR" sz="1800" dirty="0" smtClean="0">
                <a:solidFill>
                  <a:srgbClr val="92D050"/>
                </a:solidFill>
              </a:rPr>
              <a:t>of the </a:t>
            </a:r>
            <a:r>
              <a:rPr lang="en-US" altLang="ko-KR" sz="1800" dirty="0" smtClean="0"/>
              <a:t>time durations </a:t>
            </a:r>
            <a:r>
              <a:rPr lang="en-US" altLang="ko-KR" sz="1800" dirty="0" smtClean="0"/>
              <a:t>present in </a:t>
            </a:r>
            <a:r>
              <a:rPr lang="en-US" altLang="ko-KR" sz="1800" dirty="0" smtClean="0"/>
              <a:t>the </a:t>
            </a:r>
            <a:r>
              <a:rPr lang="en-US" altLang="ko-KR" sz="1800" dirty="0" smtClean="0"/>
              <a:t>subframe duration.</a:t>
            </a:r>
          </a:p>
          <a:p>
            <a:r>
              <a:rPr lang="en-US" altLang="ko-KR" sz="1800" dirty="0" smtClean="0">
                <a:solidFill>
                  <a:srgbClr val="FF0000"/>
                </a:solidFill>
              </a:rPr>
              <a:t>FFS: different numerology between DL and </a:t>
            </a:r>
            <a:r>
              <a:rPr lang="en-US" altLang="ko-KR" sz="1800" dirty="0" smtClean="0">
                <a:solidFill>
                  <a:srgbClr val="FF0000"/>
                </a:solidFill>
              </a:rPr>
              <a:t>UL</a:t>
            </a:r>
          </a:p>
          <a:p>
            <a:r>
              <a:rPr lang="en-US" altLang="ko-KR" sz="1800" dirty="0" smtClean="0">
                <a:solidFill>
                  <a:srgbClr val="92D050"/>
                </a:solidFill>
              </a:rPr>
              <a:t>FFS: time duration of y starts from UL</a:t>
            </a:r>
            <a:endParaRPr lang="en-US" altLang="ko-KR" sz="1800" dirty="0" smtClean="0">
              <a:solidFill>
                <a:srgbClr val="92D05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Monday in this meeting on the </a:t>
            </a:r>
            <a:r>
              <a:rPr lang="en-US" sz="1800" dirty="0" smtClean="0">
                <a:solidFill>
                  <a:srgbClr val="FF0000"/>
                </a:solidFill>
              </a:rPr>
              <a:t>subframe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US" sz="1600" dirty="0"/>
              <a:t>A subframe duration is defined by the duration of </a:t>
            </a:r>
            <a:r>
              <a:rPr lang="en-US" sz="1600" i="1" dirty="0"/>
              <a:t>x</a:t>
            </a:r>
            <a:r>
              <a:rPr lang="en-US" sz="1600" dirty="0"/>
              <a:t> OFDM symbols given a reference numerology </a:t>
            </a:r>
            <a:endParaRPr lang="en-GB" sz="1600" dirty="0"/>
          </a:p>
          <a:p>
            <a:pPr lvl="1"/>
            <a:r>
              <a:rPr lang="en-US" sz="1600" dirty="0"/>
              <a:t>With the same CP overhead, a single value of </a:t>
            </a:r>
            <a:r>
              <a:rPr lang="en-US" sz="1600" i="1" dirty="0"/>
              <a:t>x</a:t>
            </a:r>
            <a:r>
              <a:rPr lang="en-US" sz="1600" dirty="0"/>
              <a:t> is specified irrespective of the subcarrier spacing value chosen for the reference numerology</a:t>
            </a:r>
            <a:endParaRPr lang="en-GB" sz="1600" dirty="0"/>
          </a:p>
          <a:p>
            <a:pPr lvl="1"/>
            <a:r>
              <a:rPr lang="en-US" sz="1600" dirty="0"/>
              <a:t>This does not preclude multiple data transmission opportunities in time within a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multiple control transmission opportunities in time for both DL and UL within the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one data transmission to span over multiple subframe durations</a:t>
            </a:r>
            <a:endParaRPr lang="en-GB" sz="1600" dirty="0"/>
          </a:p>
          <a:p>
            <a:pPr lvl="0"/>
            <a:r>
              <a:rPr lang="en-US" sz="1600" dirty="0"/>
              <a:t>A UE has one reference numerology in a given NR carrier which defines subframe duration for the given NR carrier</a:t>
            </a:r>
            <a:endParaRPr lang="en-GB" sz="1600" dirty="0"/>
          </a:p>
          <a:p>
            <a:pPr lvl="1"/>
            <a:r>
              <a:rPr lang="en-US" sz="1600" dirty="0"/>
              <a:t>FFS: In a given NR carrier, whether different UEs may have different reference numerologies or may not</a:t>
            </a:r>
            <a:endParaRPr lang="en-GB" sz="1600" dirty="0"/>
          </a:p>
          <a:p>
            <a:pPr lvl="0"/>
            <a:r>
              <a:rPr lang="en-US" sz="1600" dirty="0"/>
              <a:t>Specification supports multiplexing numerologies in TDM and/or FDM within/across (a) subframe duration(s) from a UE perspective</a:t>
            </a:r>
            <a:endParaRPr lang="en-GB" sz="1600" dirty="0"/>
          </a:p>
          <a:p>
            <a:pPr lvl="0"/>
            <a:endParaRPr 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6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</a:t>
            </a:r>
            <a:r>
              <a:rPr lang="en-US" sz="1800" dirty="0" smtClean="0">
                <a:solidFill>
                  <a:srgbClr val="FF0000"/>
                </a:solidFill>
              </a:rPr>
              <a:t>time interval X </a:t>
            </a:r>
            <a:r>
              <a:rPr lang="en-US" sz="1800" dirty="0" smtClean="0"/>
              <a:t>in the last meeting: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GB" sz="1600" dirty="0" smtClean="0"/>
              <a:t>At </a:t>
            </a:r>
            <a:r>
              <a:rPr lang="en-GB" sz="1600" dirty="0"/>
              <a:t>least the following should be supported for NR in a frequency portion</a:t>
            </a:r>
          </a:p>
          <a:p>
            <a:pPr lvl="1"/>
            <a:r>
              <a:rPr lang="en-GB" sz="1600" dirty="0"/>
              <a:t>A time interval X which can contain one or more of the following</a:t>
            </a:r>
          </a:p>
          <a:p>
            <a:pPr lvl="2"/>
            <a:r>
              <a:rPr lang="en-GB" sz="1600" dirty="0"/>
              <a:t>DL transmission part</a:t>
            </a:r>
          </a:p>
          <a:p>
            <a:pPr lvl="2"/>
            <a:r>
              <a:rPr lang="en-GB" sz="1600" dirty="0"/>
              <a:t>Guard</a:t>
            </a:r>
          </a:p>
          <a:p>
            <a:pPr lvl="2"/>
            <a:r>
              <a:rPr lang="en-GB" sz="1600" dirty="0"/>
              <a:t>UL transmission part</a:t>
            </a:r>
          </a:p>
          <a:p>
            <a:pPr lvl="1"/>
            <a:r>
              <a:rPr lang="en-GB" sz="1600" dirty="0"/>
              <a:t>FFS which combinations are supported and whether they are indicated dynamically and/or semi-statically</a:t>
            </a:r>
          </a:p>
          <a:p>
            <a:pPr lvl="1"/>
            <a:r>
              <a:rPr lang="en-US" sz="1600" dirty="0"/>
              <a:t>Furthermore, the following is supported</a:t>
            </a:r>
            <a:endParaRPr lang="en-GB" sz="1600" dirty="0"/>
          </a:p>
          <a:p>
            <a:pPr lvl="2"/>
            <a:r>
              <a:rPr lang="en-GB" sz="1600" dirty="0"/>
              <a:t>The DL transmission part of time interval X to contain downlink control information and</a:t>
            </a:r>
            <a:r>
              <a:rPr lang="en-US" sz="1600" dirty="0"/>
              <a:t>/or</a:t>
            </a:r>
            <a:r>
              <a:rPr lang="en-GB" sz="1600" dirty="0"/>
              <a:t> downlink data transmissions and/or reference signals</a:t>
            </a:r>
          </a:p>
          <a:p>
            <a:pPr lvl="2"/>
            <a:r>
              <a:rPr lang="en-GB" sz="1600" dirty="0"/>
              <a:t>The </a:t>
            </a:r>
            <a:r>
              <a:rPr lang="en-US" sz="1600" dirty="0"/>
              <a:t>U</a:t>
            </a:r>
            <a:r>
              <a:rPr lang="en-GB" sz="1600" dirty="0"/>
              <a:t>L transmission part of time interval X to contain uplink control information and</a:t>
            </a:r>
            <a:r>
              <a:rPr lang="en-US" sz="1600" dirty="0"/>
              <a:t>/or uplink </a:t>
            </a:r>
            <a:r>
              <a:rPr lang="en-GB" sz="1600" dirty="0"/>
              <a:t>data transmissions and/or reference signals</a:t>
            </a:r>
          </a:p>
          <a:p>
            <a:pPr lvl="1"/>
            <a:r>
              <a:rPr lang="en-GB" sz="1600" dirty="0"/>
              <a:t>FFS length(s) of time interval X</a:t>
            </a:r>
          </a:p>
          <a:p>
            <a:pPr lvl="1"/>
            <a:r>
              <a:rPr lang="en-GB" sz="1600" dirty="0"/>
              <a:t>FFS: other characteristics of time interval X</a:t>
            </a:r>
          </a:p>
          <a:p>
            <a:pPr lvl="1"/>
            <a:r>
              <a:rPr lang="en-GB" sz="1600" dirty="0"/>
              <a:t>Note: The usage of DL and UL does not preclude other deployment scenarios e.g., sidelink, backhaul, relay</a:t>
            </a:r>
          </a:p>
          <a:p>
            <a:pPr lvl="0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8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6885</TotalTime>
  <Words>537</Words>
  <Application>Microsoft Office PowerPoint</Application>
  <PresentationFormat>画面に合わせる (4:3)</PresentationFormat>
  <Paragraphs>52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主题</vt:lpstr>
      <vt:lpstr>WF on time-domain structure in NR (update from R1-168154)</vt:lpstr>
      <vt:lpstr>Proposal</vt:lpstr>
      <vt:lpstr>background</vt:lpstr>
      <vt:lpstr>background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Hidetoshi Suzuki 09</cp:lastModifiedBy>
  <cp:revision>480</cp:revision>
  <dcterms:created xsi:type="dcterms:W3CDTF">2015-02-09T15:32:33Z</dcterms:created>
  <dcterms:modified xsi:type="dcterms:W3CDTF">2016-08-23T16:23:35Z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