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4" r:id="rId2"/>
    <p:sldId id="276" r:id="rId3"/>
    <p:sldId id="283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3529" autoAdjust="0"/>
  </p:normalViewPr>
  <p:slideViewPr>
    <p:cSldViewPr>
      <p:cViewPr>
        <p:scale>
          <a:sx n="80" d="100"/>
          <a:sy n="80" d="100"/>
        </p:scale>
        <p:origin x="-1002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346F4AA5-B85B-4F81-A646-F3B7FDDFAFC7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DC2C3075-201C-4177-94D2-734FB7D6E6A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E78C0-F2AD-4218-8F67-91989F04D12B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C5BB-70FB-4853-9EAC-C0128835ACE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E20B2-59D5-43D9-BDB4-8B643AFEF04C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19575-062F-44B6-8946-29A0075E52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C78F-5342-4240-AB7A-6D23A290DD77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5BF1C-127A-4680-9B34-3FAD46C5D0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A7C9B-71CF-4773-A10A-A35CB034C1E0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027A8-F96E-4ABC-B901-65B8F5EDE3C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254F5-F6A2-4FC9-A794-6865D7E260B6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792F3-0B65-4E00-9D6F-734A8EECD8F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CE616-03F4-4A31-BB60-A4A5CEAC2A93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5123D-3F88-450C-9B74-B8C9A05D415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09490-95A2-44F7-843B-CC850BF2FA50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7486-16B8-4FC4-93F9-B458CD6E4CA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478F1-FA57-4E30-96CD-210DB71DA3BB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8D88D-4DB7-4248-8957-0F74C28FCB6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8171C-F796-4EF0-81B7-7D03F1E06E65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F321C-D3DB-4469-8F78-8C9C68974A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F93D2-DA03-470F-A40C-DCDD445F6BFF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C088C-9BAC-441B-A0F9-B3FD28C0B5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30E9-0FBB-48DB-9BFD-52DB8AF202F1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37F79-8583-44D1-A083-2B291708063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B86326EE-1F54-4568-8CF6-2D5D3273CEDD}" type="datetimeFigureOut">
              <a:rPr lang="ja-JP" altLang="sv-SE"/>
              <a:pPr>
                <a:defRPr/>
              </a:pPr>
              <a:t>2016/8/23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1909AE56-A071-49B0-8351-9CB0D03BE9B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on RB </a:t>
            </a:r>
            <a:r>
              <a:rPr lang="en-US" altLang="ja-JP" sz="4400" smtClean="0">
                <a:latin typeface="Calibri" pitchFamily="34" charset="0"/>
              </a:rPr>
              <a:t>allocation</a:t>
            </a:r>
            <a:r>
              <a:rPr lang="en-US" altLang="ja-JP" sz="4400" smtClean="0">
                <a:latin typeface="Calibri" pitchFamily="34" charset="0"/>
              </a:rPr>
              <a:t> for </a:t>
            </a:r>
            <a:r>
              <a:rPr lang="en-US" altLang="ja-JP" sz="4400" dirty="0" smtClean="0">
                <a:latin typeface="Calibri" pitchFamily="34" charset="0"/>
              </a:rPr>
              <a:t>mixed numerologies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ZTE, ZTE Microelectronics, Ericsson, Qualcomm, Nokia, Alcatel-Lucent Shanghai </a:t>
            </a:r>
            <a:r>
              <a:rPr lang="en-US" altLang="ko-KR" sz="2400" dirty="0" smtClean="0"/>
              <a:t>Bell, Panasonic 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R1-168140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865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latin typeface="Calibri" pitchFamily="34" charset="0"/>
              </a:rPr>
              <a:t>3GPP TSG RAN WG1 #86</a:t>
            </a:r>
          </a:p>
          <a:p>
            <a:r>
              <a:rPr lang="en-US" altLang="ko-KR" sz="2400">
                <a:latin typeface="Calibri" pitchFamily="34" charset="0"/>
              </a:rPr>
              <a:t>Gothenborg, Sweden, 22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– 26</a:t>
            </a:r>
            <a:r>
              <a:rPr lang="en-US" altLang="ko-KR" sz="2400" baseline="30000">
                <a:latin typeface="Calibri" pitchFamily="34" charset="0"/>
              </a:rPr>
              <a:t>th</a:t>
            </a:r>
            <a:r>
              <a:rPr lang="en-US" altLang="ko-KR" sz="2400">
                <a:latin typeface="Calibri" pitchFamily="34" charset="0"/>
              </a:rPr>
              <a:t> August 2016</a:t>
            </a:r>
            <a:endParaRPr lang="en-US" altLang="ja-JP" sz="2400">
              <a:latin typeface="Calibri" pitchFamily="34" charset="0"/>
            </a:endParaRPr>
          </a:p>
          <a:p>
            <a:r>
              <a:rPr lang="en-US" altLang="ja-JP" sz="2400">
                <a:latin typeface="Calibri" pitchFamily="34" charset="0"/>
              </a:rPr>
              <a:t>Agenda item 8.1.3.1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내용 개체 틀 2"/>
          <p:cNvSpPr>
            <a:spLocks noGrp="1"/>
          </p:cNvSpPr>
          <p:nvPr>
            <p:ph idx="1"/>
          </p:nvPr>
        </p:nvSpPr>
        <p:spPr>
          <a:xfrm>
            <a:off x="395288" y="1052513"/>
            <a:ext cx="8137525" cy="5448300"/>
          </a:xfrm>
        </p:spPr>
        <p:txBody>
          <a:bodyPr/>
          <a:lstStyle/>
          <a:p>
            <a:r>
              <a:rPr lang="en-US" sz="2400" b="1" u="sng" smtClean="0"/>
              <a:t>Working assumption</a:t>
            </a:r>
          </a:p>
          <a:p>
            <a:pPr lvl="1"/>
            <a:r>
              <a:rPr lang="en-GB" sz="2000" smtClean="0"/>
              <a:t>RAN1 concludes on alternative 1 (15 kHz) as the baseline design assumption for the NR numerology</a:t>
            </a:r>
            <a:endParaRPr lang="sv-SE" sz="2000" smtClean="0"/>
          </a:p>
          <a:p>
            <a:pPr lvl="1"/>
            <a:r>
              <a:rPr lang="en-GB" sz="2000" smtClean="0"/>
              <a:t>RAN1 concludes on scale factors N =2</a:t>
            </a:r>
            <a:r>
              <a:rPr lang="en-GB" sz="2000" baseline="30000" smtClean="0"/>
              <a:t>n</a:t>
            </a:r>
            <a:r>
              <a:rPr lang="en-GB" sz="2000" smtClean="0"/>
              <a:t> for subcarrier spacing as the baseline design assumption for the NR numerology</a:t>
            </a:r>
            <a:endParaRPr lang="en-US" b="1" u="sng" smtClean="0"/>
          </a:p>
          <a:p>
            <a:r>
              <a:rPr lang="en-US" sz="2400" b="1" u="sng" smtClean="0"/>
              <a:t>Agreements:</a:t>
            </a:r>
            <a:endParaRPr lang="sv-SE" sz="2400" smtClean="0"/>
          </a:p>
          <a:p>
            <a:r>
              <a:rPr lang="en-US" sz="2000" smtClean="0"/>
              <a:t>PRB definition where the number of subcarriers per PRB is the same for all numerologies is supported</a:t>
            </a:r>
            <a:endParaRPr lang="sv-SE" sz="2000" smtClean="0"/>
          </a:p>
          <a:p>
            <a:pPr lvl="1"/>
            <a:r>
              <a:rPr lang="en-US" sz="2000" smtClean="0"/>
              <a:t>Examples of the number of subcarriers per PRB for NR study are 12, 10, 16</a:t>
            </a:r>
            <a:endParaRPr lang="sv-SE" sz="2000" smtClean="0"/>
          </a:p>
          <a:p>
            <a:pPr lvl="1"/>
            <a:r>
              <a:rPr lang="en-US" sz="2000" smtClean="0"/>
              <a:t>Additional PRB definition with the different number of subcarriers is not precluded</a:t>
            </a:r>
            <a:endParaRPr lang="sv-SE" sz="2000" smtClean="0"/>
          </a:p>
          <a:p>
            <a:r>
              <a:rPr lang="en-US" sz="2000" smtClean="0"/>
              <a:t>For subcarrier spacing of 2</a:t>
            </a:r>
            <a:r>
              <a:rPr lang="en-US" sz="2000" baseline="30000" smtClean="0"/>
              <a:t>n</a:t>
            </a:r>
            <a:r>
              <a:rPr lang="en-US" sz="2000" smtClean="0"/>
              <a:t> * 15kHz, subcarriers are mapped on the subset/superset of those for subcarrier spacing of 15kHz in a nested manner in the frequency domain</a:t>
            </a:r>
            <a:endParaRPr lang="sv-SE" sz="2000" smtClean="0"/>
          </a:p>
          <a:p>
            <a:endParaRPr lang="en-GB" sz="1400" smtClean="0"/>
          </a:p>
          <a:p>
            <a:endParaRPr lang="sv-SE" sz="2400" smtClean="0"/>
          </a:p>
          <a:p>
            <a:pPr lvl="2"/>
            <a:endParaRPr lang="zh-CN" altLang="zh-CN" sz="1800" smtClean="0"/>
          </a:p>
          <a:p>
            <a:endParaRPr lang="en-US" altLang="zh-CN" sz="2400" smtClean="0"/>
          </a:p>
        </p:txBody>
      </p:sp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2400300"/>
          </a:xfrm>
        </p:spPr>
        <p:txBody>
          <a:bodyPr/>
          <a:lstStyle/>
          <a:p>
            <a:r>
              <a:rPr lang="en-US" sz="2400" dirty="0" smtClean="0"/>
              <a:t>In one carrier,</a:t>
            </a:r>
          </a:p>
          <a:p>
            <a:pPr lvl="1"/>
            <a:r>
              <a:rPr lang="en-US" sz="2400" dirty="0" smtClean="0"/>
              <a:t>RBs for different numerologies are located on a fixed grid</a:t>
            </a:r>
          </a:p>
          <a:p>
            <a:pPr lvl="1"/>
            <a:r>
              <a:rPr lang="en-US" sz="2400" dirty="0" smtClean="0"/>
              <a:t>For subcarrier spacing of 2</a:t>
            </a:r>
            <a:r>
              <a:rPr lang="en-US" sz="2400" baseline="30000" dirty="0" smtClean="0"/>
              <a:t>n</a:t>
            </a:r>
            <a:r>
              <a:rPr lang="en-US" sz="2400" dirty="0" smtClean="0"/>
              <a:t> * 15kHz, the RB grids are defined  as the subset/superset of the RB grid for subcarrier spacing of 15kHz in a nested manner in the frequency domain</a:t>
            </a:r>
            <a:endParaRPr lang="sv-SE" sz="2400" dirty="0" smtClean="0"/>
          </a:p>
          <a:p>
            <a:pPr lvl="1"/>
            <a:endParaRPr lang="sv-SE" sz="2400" dirty="0" smtClean="0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857628"/>
            <a:ext cx="8572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20937</TotalTime>
  <Words>210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Slide 1</vt:lpstr>
      <vt:lpstr>Slide 2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WF on HARQ operation for NR</dc:title>
  <dc:creator>ZTE</dc:creator>
  <cp:lastModifiedBy>Thorsten</cp:lastModifiedBy>
  <cp:revision>511</cp:revision>
  <dcterms:created xsi:type="dcterms:W3CDTF">2013-04-12T08:09:08Z</dcterms:created>
  <dcterms:modified xsi:type="dcterms:W3CDTF">2016-08-23T14:31:39Z</dcterms:modified>
</cp:coreProperties>
</file>