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80" r:id="rId3"/>
    <p:sldId id="281" r:id="rId4"/>
    <p:sldId id="282" r:id="rId5"/>
    <p:sldId id="27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92" autoAdjust="0"/>
    <p:restoredTop sz="94660"/>
  </p:normalViewPr>
  <p:slideViewPr>
    <p:cSldViewPr>
      <p:cViewPr varScale="1">
        <p:scale>
          <a:sx n="70" d="100"/>
          <a:sy n="70" d="100"/>
        </p:scale>
        <p:origin x="162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Battery Models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Sony, </a:t>
            </a:r>
            <a:r>
              <a:rPr lang="en-US" dirty="0">
                <a:solidFill>
                  <a:schemeClr val="tx1"/>
                </a:solidFill>
              </a:rPr>
              <a:t>u-</a:t>
            </a:r>
            <a:r>
              <a:rPr lang="en-US" dirty="0" err="1">
                <a:solidFill>
                  <a:schemeClr val="tx1"/>
                </a:solidFill>
              </a:rPr>
              <a:t>blox</a:t>
            </a:r>
            <a:r>
              <a:rPr lang="en-US" dirty="0">
                <a:solidFill>
                  <a:schemeClr val="tx1"/>
                </a:solidFill>
              </a:rPr>
              <a:t>, Sierra </a:t>
            </a:r>
            <a:r>
              <a:rPr lang="en-US" dirty="0" smtClean="0">
                <a:solidFill>
                  <a:schemeClr val="tx1"/>
                </a:solidFill>
              </a:rPr>
              <a:t>Wireless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smtClean="0">
                <a:latin typeface="Arial" charset="0"/>
              </a:rPr>
              <a:t>R1-168128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#86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22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nd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-26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August,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8.1.7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840" y="44624"/>
            <a:ext cx="8229600" cy="864096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836712"/>
            <a:ext cx="8363272" cy="5760640"/>
          </a:xfrm>
        </p:spPr>
        <p:txBody>
          <a:bodyPr>
            <a:normAutofit/>
          </a:bodyPr>
          <a:lstStyle/>
          <a:p>
            <a:pPr hangingPunct="0"/>
            <a:r>
              <a:rPr lang="en-US" sz="1800" dirty="0" smtClean="0"/>
              <a:t>RAN1#85 discussed </a:t>
            </a:r>
            <a:r>
              <a:rPr lang="en-US" sz="1800" dirty="0"/>
              <a:t>the need for a corresponding evaluation methodology and UE energy consumption model for assessing the merits of different technical solutions. </a:t>
            </a:r>
            <a:r>
              <a:rPr lang="en-US" sz="1800" dirty="0" smtClean="0"/>
              <a:t>Companies </a:t>
            </a:r>
            <a:r>
              <a:rPr lang="en-US" sz="1800" dirty="0"/>
              <a:t>are invited to propose a simple UE energy modelling approach for NR mMTC radio access energy efficiency analysis as </a:t>
            </a:r>
            <a:r>
              <a:rPr lang="en-US" sz="1800" dirty="0" smtClean="0"/>
              <a:t>follows:</a:t>
            </a:r>
          </a:p>
          <a:p>
            <a:pPr marL="800100" lvl="2" indent="0" hangingPunct="0">
              <a:buNone/>
            </a:pPr>
            <a:r>
              <a:rPr lang="en-US" sz="1800" i="1" dirty="0" smtClean="0"/>
              <a:t>“Conclusion</a:t>
            </a:r>
            <a:r>
              <a:rPr lang="en-US" sz="1800" i="1" dirty="0"/>
              <a:t>:</a:t>
            </a:r>
            <a:endParaRPr lang="en-GB" sz="1800" dirty="0"/>
          </a:p>
          <a:p>
            <a:pPr marL="800100" lvl="2" indent="0" hangingPunct="0">
              <a:buNone/>
            </a:pPr>
            <a:r>
              <a:rPr lang="en-US" sz="1800" i="1" dirty="0"/>
              <a:t>Discuss until RAN1#86 to define simple UE energy modelling approach for NR mMTC radio access energy efficiency analysis which is not specific to any particular radio access solution (contact: Karri Ranta-aho</a:t>
            </a:r>
            <a:r>
              <a:rPr lang="en-US" sz="1800" i="1" dirty="0" smtClean="0"/>
              <a:t>)”</a:t>
            </a:r>
            <a:endParaRPr lang="en-GB" sz="1800" dirty="0"/>
          </a:p>
          <a:p>
            <a:pPr hangingPunct="0"/>
            <a:r>
              <a:rPr lang="en-GB" sz="1800" dirty="0" smtClean="0"/>
              <a:t>The battery models used will impact NR design and evaluation, in terms of </a:t>
            </a:r>
          </a:p>
          <a:p>
            <a:pPr lvl="1" hangingPunct="0"/>
            <a:r>
              <a:rPr lang="en-GB" sz="1800" dirty="0" smtClean="0"/>
              <a:t>maximum transmit power</a:t>
            </a:r>
          </a:p>
          <a:p>
            <a:pPr lvl="2" hangingPunct="0"/>
            <a:r>
              <a:rPr lang="en-GB" sz="1800" dirty="0" smtClean="0"/>
              <a:t>Processing gain</a:t>
            </a:r>
          </a:p>
          <a:p>
            <a:pPr lvl="2" hangingPunct="0"/>
            <a:r>
              <a:rPr lang="en-GB" sz="1800" dirty="0" smtClean="0"/>
              <a:t>eNodeB receiver dynamic range</a:t>
            </a:r>
          </a:p>
          <a:p>
            <a:pPr lvl="1" hangingPunct="0"/>
            <a:r>
              <a:rPr lang="en-GB" sz="1800" dirty="0"/>
              <a:t>waveform design (e.g. PAPR properties of the waveform)</a:t>
            </a:r>
          </a:p>
          <a:p>
            <a:pPr lvl="1" hangingPunct="0"/>
            <a:r>
              <a:rPr lang="en-GB" sz="1800" dirty="0" smtClean="0"/>
              <a:t>duty cycles / DRX design</a:t>
            </a:r>
          </a:p>
          <a:p>
            <a:pPr lvl="1" hangingPunct="0"/>
            <a:r>
              <a:rPr lang="en-GB" sz="1800" dirty="0"/>
              <a:t>r</a:t>
            </a:r>
            <a:r>
              <a:rPr lang="en-GB" sz="1800" dirty="0" smtClean="0"/>
              <a:t>elay support for wearables and meters</a:t>
            </a:r>
          </a:p>
          <a:p>
            <a:pPr lvl="1" hangingPunct="0"/>
            <a:r>
              <a:rPr lang="en-GB" sz="1800" dirty="0"/>
              <a:t>s</a:t>
            </a:r>
            <a:r>
              <a:rPr lang="en-GB" sz="1800" dirty="0" smtClean="0"/>
              <a:t>ignalling overheads</a:t>
            </a:r>
          </a:p>
          <a:p>
            <a:pPr lvl="1" hangingPunct="0"/>
            <a:r>
              <a:rPr lang="en-GB" sz="1800" dirty="0"/>
              <a:t>p</a:t>
            </a:r>
            <a:r>
              <a:rPr lang="en-GB" sz="1800" dirty="0" smtClean="0"/>
              <a:t>ower </a:t>
            </a:r>
            <a:r>
              <a:rPr lang="en-GB" sz="1800" dirty="0"/>
              <a:t>c</a:t>
            </a:r>
            <a:r>
              <a:rPr lang="en-GB" sz="1800" dirty="0" smtClean="0"/>
              <a:t>ontrol mechanisms</a:t>
            </a:r>
          </a:p>
        </p:txBody>
      </p:sp>
    </p:spTree>
    <p:extLst>
      <p:ext uri="{BB962C8B-B14F-4D97-AF65-F5344CB8AC3E}">
        <p14:creationId xmlns:p14="http://schemas.microsoft.com/office/powerpoint/2010/main" val="141950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6018088"/>
              </p:ext>
            </p:extLst>
          </p:nvPr>
        </p:nvGraphicFramePr>
        <p:xfrm>
          <a:off x="827584" y="2283986"/>
          <a:ext cx="5832648" cy="1219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30271"/>
                <a:gridCol w="3102377"/>
              </a:tblGrid>
              <a:tr h="2781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1" u="none" strike="noStrike" dirty="0">
                          <a:effectLst/>
                        </a:rPr>
                        <a:t>Characteristic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Battery</a:t>
                      </a:r>
                      <a:r>
                        <a:rPr lang="en-GB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model A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>
                          <a:effectLst/>
                        </a:rPr>
                        <a:t>Nominal voltage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3.6V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</a:rPr>
                        <a:t>Nominal battery capability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5Wh (ambient temperature)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</a:rPr>
                        <a:t>Self-discharge rate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3% per year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Discharge rate capacity</a:t>
                      </a:r>
                      <a:r>
                        <a:rPr lang="en-GB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6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backoff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Peukert’s</a:t>
                      </a: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Law (k=1.1)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683568" y="921494"/>
            <a:ext cx="84604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Capture the following battery models for NR </a:t>
            </a:r>
            <a:r>
              <a:rPr lang="en-GB" sz="2400" b="1" dirty="0" err="1" smtClean="0"/>
              <a:t>mMTC</a:t>
            </a:r>
            <a:r>
              <a:rPr lang="en-GB" sz="2400" b="1" dirty="0" smtClean="0"/>
              <a:t> evaluations in Annex A of TR38.912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896039"/>
              </p:ext>
            </p:extLst>
          </p:nvPr>
        </p:nvGraphicFramePr>
        <p:xfrm>
          <a:off x="596503" y="4592927"/>
          <a:ext cx="7873578" cy="17068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12938"/>
                <a:gridCol w="2808312"/>
                <a:gridCol w="2952328"/>
              </a:tblGrid>
              <a:tr h="40916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1" u="none" strike="noStrike" dirty="0">
                          <a:effectLst/>
                        </a:rPr>
                        <a:t>Characteristic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effectLst/>
                        </a:rPr>
                        <a:t>Battery model B </a:t>
                      </a:r>
                      <a:r>
                        <a:rPr lang="en-GB" sz="1600" b="0" u="none" strike="noStrike" dirty="0" smtClean="0">
                          <a:effectLst/>
                        </a:rPr>
                        <a:t>(</a:t>
                      </a:r>
                      <a:r>
                        <a:rPr lang="en-GB" sz="1600" b="0" u="none" strike="noStrike" baseline="0" dirty="0" smtClean="0">
                          <a:effectLst/>
                        </a:rPr>
                        <a:t>small form-factor batteries, e.g. c</a:t>
                      </a:r>
                      <a:r>
                        <a:rPr lang="en-GB" sz="1600" b="0" u="none" strike="noStrike" dirty="0" smtClean="0">
                          <a:effectLst/>
                        </a:rPr>
                        <a:t>oin </a:t>
                      </a:r>
                      <a:r>
                        <a:rPr lang="en-GB" sz="1600" b="0" u="none" strike="noStrike" dirty="0">
                          <a:effectLst/>
                        </a:rPr>
                        <a:t>cell)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u="none" strike="noStrike" dirty="0">
                          <a:effectLst/>
                        </a:rPr>
                        <a:t>Battery Model C</a:t>
                      </a:r>
                      <a:r>
                        <a:rPr lang="en-GB" sz="1600" b="0" u="none" strike="noStrike" dirty="0">
                          <a:effectLst/>
                        </a:rPr>
                        <a:t> </a:t>
                      </a:r>
                      <a:r>
                        <a:rPr lang="en-GB" sz="1600" b="0" u="none" strike="noStrike" dirty="0" smtClean="0">
                          <a:effectLst/>
                        </a:rPr>
                        <a:t>(rechargeable</a:t>
                      </a:r>
                      <a:r>
                        <a:rPr lang="en-GB" sz="1600" b="0" u="none" strike="noStrike" dirty="0">
                          <a:effectLst/>
                        </a:rPr>
                        <a:t>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</a:rPr>
                        <a:t>Nominal voltage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3.0V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3.6V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</a:rPr>
                        <a:t>Nominal capacity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225mAh (ambient temperature)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</a:rPr>
                        <a:t>200mAh (ambient temperature)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</a:rPr>
                        <a:t>Maximum continuous current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3mA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100mA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>
                          <a:effectLst/>
                        </a:rPr>
                        <a:t>Pulse capability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15mA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</a:rPr>
                        <a:t>100mA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405880" y="3946596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Battery model </a:t>
            </a:r>
            <a:r>
              <a:rPr lang="en-GB" dirty="0" smtClean="0"/>
              <a:t>B and C (for primary/rechargeable batteries, typical applications:  small wearables)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95536" y="1852729"/>
            <a:ext cx="36627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Battery model </a:t>
            </a:r>
            <a:r>
              <a:rPr lang="en-GB" dirty="0" smtClean="0"/>
              <a:t>A (utility meters)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305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4486009"/>
              </p:ext>
            </p:extLst>
          </p:nvPr>
        </p:nvGraphicFramePr>
        <p:xfrm>
          <a:off x="436800" y="1952835"/>
          <a:ext cx="8229598" cy="400752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455124"/>
                <a:gridCol w="4774474"/>
              </a:tblGrid>
              <a:tr h="69515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1" u="none" strike="noStrike" dirty="0" smtClean="0">
                          <a:effectLst/>
                        </a:rPr>
                        <a:t>Traffic Model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Traffic Model Description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6112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 smtClean="0">
                          <a:effectLst/>
                        </a:rPr>
                        <a:t>Mobile autonomous reports (MAR)</a:t>
                      </a:r>
                    </a:p>
                    <a:p>
                      <a:pPr algn="l" fontAlgn="ctr"/>
                      <a:endParaRPr lang="en-GB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Pareto distribution with shape parameter alpha = 2.5 and minimum application payload size = MO 20 bytes with a cut off of MO 200 bytes i.e. payloads higher than MO 200 bytes are assumed to be 200 bytes.</a:t>
                      </a:r>
                    </a:p>
                    <a:p>
                      <a:pPr algn="l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Periodic inter-arrival time: 1 day (40%), 2 hours (40%), 1 hour (15%), and 30 minutes (5%)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6280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 smtClean="0">
                          <a:effectLst/>
                        </a:rPr>
                        <a:t>Network Command 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Same</a:t>
                      </a:r>
                      <a:r>
                        <a:rPr lang="en-GB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as MAR but MT messages</a:t>
                      </a:r>
                      <a:endParaRPr lang="en-GB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6280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Wearable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MT 100 bytes</a:t>
                      </a:r>
                      <a:r>
                        <a:rPr lang="en-GB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+ 20 byte ACK. 1 message per 2 hours.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6280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Precision Tracking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MO 100 bytes + 20 byte ACK. 1 message</a:t>
                      </a:r>
                      <a:r>
                        <a:rPr lang="en-GB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per minute.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6280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Real-time data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MO 100 bytes</a:t>
                      </a:r>
                      <a:r>
                        <a:rPr lang="en-GB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+ MT 100 bytes every 40ms.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57200" y="845712"/>
            <a:ext cx="84604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/>
              <a:t>Capture these traffic models for </a:t>
            </a:r>
            <a:r>
              <a:rPr lang="en-GB" sz="2800" b="1" dirty="0" err="1" smtClean="0"/>
              <a:t>mMTC</a:t>
            </a:r>
            <a:r>
              <a:rPr lang="en-GB" sz="2800" b="1" dirty="0" smtClean="0"/>
              <a:t> </a:t>
            </a:r>
            <a:r>
              <a:rPr lang="en-GB" sz="2800" b="1" dirty="0"/>
              <a:t>evaluations in Annex A of TR38.912</a:t>
            </a:r>
          </a:p>
          <a:p>
            <a:endParaRPr lang="en-GB" sz="2800" b="1" dirty="0"/>
          </a:p>
        </p:txBody>
      </p:sp>
      <p:sp>
        <p:nvSpPr>
          <p:cNvPr id="5" name="Rectangle 4"/>
          <p:cNvSpPr/>
          <p:nvPr/>
        </p:nvSpPr>
        <p:spPr>
          <a:xfrm>
            <a:off x="323528" y="6309320"/>
            <a:ext cx="68407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 smtClean="0"/>
              <a:t>Timing is uniformly distributed</a:t>
            </a:r>
            <a:endParaRPr lang="en-GB" sz="1600" b="1" dirty="0"/>
          </a:p>
          <a:p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394125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3</a:t>
            </a:r>
            <a:endParaRPr lang="en-US" dirty="0"/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6630816"/>
              </p:ext>
            </p:extLst>
          </p:nvPr>
        </p:nvGraphicFramePr>
        <p:xfrm>
          <a:off x="436800" y="1952835"/>
          <a:ext cx="8229599" cy="253447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00329"/>
                <a:gridCol w="1540392"/>
                <a:gridCol w="1296293"/>
                <a:gridCol w="1296292"/>
                <a:gridCol w="1296293"/>
              </a:tblGrid>
              <a:tr h="576064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1" u="none" strike="noStrike" dirty="0" smtClean="0">
                          <a:effectLst/>
                        </a:rPr>
                        <a:t>Traffic Model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Battery</a:t>
                      </a:r>
                      <a:r>
                        <a:rPr lang="en-GB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model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Battery</a:t>
                      </a:r>
                      <a:r>
                        <a:rPr lang="en-GB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life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MCL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Latency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 smtClean="0">
                          <a:effectLst/>
                          <a:latin typeface="+mn-lt"/>
                        </a:rPr>
                        <a:t>Mobile autonomous reports</a:t>
                      </a:r>
                    </a:p>
                    <a:p>
                      <a:pPr algn="l" fontAlgn="ctr"/>
                      <a:endParaRPr lang="en-GB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dirty="0" smtClean="0">
                          <a:effectLst/>
                          <a:latin typeface="+mn-lt"/>
                        </a:rPr>
                        <a:t>15 years</a:t>
                      </a:r>
                      <a:endParaRPr lang="en-GB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164dB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sec</a:t>
                      </a:r>
                    </a:p>
                  </a:txBody>
                  <a:tcPr marL="0" marR="0" marT="0" marB="0" anchor="ctr"/>
                </a:tc>
              </a:tr>
              <a:tr h="36576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Network Command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dirty="0" smtClean="0">
                          <a:effectLst/>
                          <a:latin typeface="+mn-lt"/>
                        </a:rPr>
                        <a:t>15 years</a:t>
                      </a:r>
                      <a:endParaRPr lang="en-GB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164dB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sec</a:t>
                      </a:r>
                    </a:p>
                  </a:txBody>
                  <a:tcPr marL="0" marR="0" marT="0" marB="0" anchor="ctr"/>
                </a:tc>
              </a:tr>
              <a:tr h="287045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 smtClean="0">
                          <a:effectLst/>
                          <a:latin typeface="+mn-lt"/>
                        </a:rPr>
                        <a:t>Wearable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 smtClean="0">
                          <a:effectLst/>
                          <a:latin typeface="+mn-lt"/>
                        </a:rPr>
                        <a:t>B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year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144dB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GB" sz="16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sec</a:t>
                      </a:r>
                      <a:endParaRPr lang="en-GB" sz="16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0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weeks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144dB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GB" sz="16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sec</a:t>
                      </a:r>
                      <a:endParaRPr lang="en-GB" sz="16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 smtClean="0">
                          <a:effectLst/>
                          <a:latin typeface="+mn-lt"/>
                        </a:rPr>
                        <a:t>Precision tracking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 hours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144dB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GB" sz="160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endParaRPr lang="en-GB" sz="16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2870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Real time data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hour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144dB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 </a:t>
                      </a:r>
                      <a:r>
                        <a:rPr lang="en-GB" sz="160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endParaRPr lang="en-GB" sz="16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36800" y="998728"/>
            <a:ext cx="8460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/>
              <a:t>The traffic models in the following table are studied with the associated battery model and KPI goals</a:t>
            </a:r>
            <a:endParaRPr lang="en-GB" sz="2800" b="1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3648087"/>
              </p:ext>
            </p:extLst>
          </p:nvPr>
        </p:nvGraphicFramePr>
        <p:xfrm>
          <a:off x="1848509" y="4725144"/>
          <a:ext cx="5637014" cy="18240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00329"/>
                <a:gridCol w="1540392"/>
                <a:gridCol w="1296293"/>
              </a:tblGrid>
              <a:tr h="432048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1" u="none" strike="noStrike" dirty="0" smtClean="0">
                          <a:effectLst/>
                        </a:rPr>
                        <a:t>Traffic Model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% UEs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Capacity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 smtClean="0">
                          <a:effectLst/>
                          <a:latin typeface="+mn-lt"/>
                        </a:rPr>
                        <a:t>Mobile autonomous reports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5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M per</a:t>
                      </a:r>
                      <a:r>
                        <a:rPr lang="en-GB" sz="16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km^2</a:t>
                      </a:r>
                      <a:endParaRPr lang="en-GB" sz="16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870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Network Command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870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 smtClean="0">
                          <a:effectLst/>
                          <a:latin typeface="+mn-lt"/>
                        </a:rPr>
                        <a:t>Wearable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22.5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870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u="none" strike="noStrike" dirty="0" smtClean="0">
                          <a:effectLst/>
                          <a:latin typeface="+mn-lt"/>
                        </a:rPr>
                        <a:t>Precision tracking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870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Real time data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7328</TotalTime>
  <Words>521</Words>
  <Application>Microsoft Office PowerPoint</Application>
  <PresentationFormat>On-screen Show (4:3)</PresentationFormat>
  <Paragraphs>114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Unicode MS</vt:lpstr>
      <vt:lpstr>ＭＳ Ｐゴシック</vt:lpstr>
      <vt:lpstr>宋体</vt:lpstr>
      <vt:lpstr>Arial</vt:lpstr>
      <vt:lpstr>Calibri</vt:lpstr>
      <vt:lpstr>Times New Roman</vt:lpstr>
      <vt:lpstr>Office Theme</vt:lpstr>
      <vt:lpstr>WF on Battery Models</vt:lpstr>
      <vt:lpstr>Background</vt:lpstr>
      <vt:lpstr>Proposal 1</vt:lpstr>
      <vt:lpstr>Proposal 2</vt:lpstr>
      <vt:lpstr>Proposal 3</vt:lpstr>
    </vt:vector>
  </TitlesOfParts>
  <Company>u-blox AG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NB-IoT Power Class</dc:title>
  <dc:creator>Beale, Martin</dc:creator>
  <cp:lastModifiedBy>Beale, Martin</cp:lastModifiedBy>
  <cp:revision>285</cp:revision>
  <dcterms:created xsi:type="dcterms:W3CDTF">2015-04-22T00:12:23Z</dcterms:created>
  <dcterms:modified xsi:type="dcterms:W3CDTF">2016-08-23T13:54:55Z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(4)xtq7ia3tUi+XT4QmewzL+f3VzGyD2CeGj5TJbbt0xJIWB2pNJqWgdCEKOytpUK/LzXOolLSM
rR3IlJ64Euzj04XHeaV/u63eeK/q/+wo2oaazVXF3ob68zMRspYYxs8MnPJ41Kl56VhudKY3
PUtOTX731p0sUOznWGHutXJ9fzT6U+L/ZHF1lgA9SPmvkZxW+exCA50t/QU4ABVq3JqqK9NU
0gW52xfTRfAZyj+O5g</vt:lpwstr>
  </property>
  <property fmtid="{D5CDD505-2E9C-101B-9397-08002B2CF9AE}" pid="4" name="_new_ms_pID_725431">
    <vt:lpwstr>KiF9fygsZ69a23ZY5tnDjEUUbF894XlxKiLu2C5brr10fb4iZiMrrq
YU+7vvT40F5PbLBfyafUqdM58jaMsFEXZ48Mrc23Dl02CHdphTQVTI+lNJOi6yB1lOP8lYBo
vsAQBYIQ7A6tFbAtdz1ng+5j3DtAvsa2eCM4JsiXmX63H+rqDxtCVRQylmMDfO3EA+e8WNDQ
gh4O1HFrumKgIvWwzEBzTOuk0TnysX03UmXs</vt:lpwstr>
  </property>
  <property fmtid="{D5CDD505-2E9C-101B-9397-08002B2CF9AE}" pid="5" name="_new_ms_pID_725432">
    <vt:lpwstr>TP55GUAQMxUujpS/41LMSdxn/1ZdmAgqMck8
eztj02Dpw5mrcCJW2PEDv9q7B2CM4/58TQR5Azn78rxa9gRl0988o/8yqSlhaXGbzFcO9OyE
X6/SEDBrY5ON3OCFV8cGf6Kp+rauA/5NnkZzEoEFajWWcN7eVDDg437paMWcqnaTA2gzukUU
OiHOqdgf5X4YCsjeshLp5We5aoDWSe7kjXrdTywI2gOIzAmHMtVCxf</vt:lpwstr>
  </property>
  <property fmtid="{D5CDD505-2E9C-101B-9397-08002B2CF9AE}" pid="6" name="_new_ms_pID_725433">
    <vt:lpwstr>BN8Ht8une8h/JBc+gM
1+Q7VVEYX3TTIUrfAm4vK7qDICzalXpaxk/145oAY/lQCceo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1453135768</vt:lpwstr>
  </property>
</Properties>
</file>