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75" r:id="rId3"/>
    <p:sldId id="273" r:id="rId4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747" autoAdjust="0"/>
    <p:restoredTop sz="94660"/>
  </p:normalViewPr>
  <p:slideViewPr>
    <p:cSldViewPr>
      <p:cViewPr>
        <p:scale>
          <a:sx n="70" d="100"/>
          <a:sy n="70" d="100"/>
        </p:scale>
        <p:origin x="-1662" y="-19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2016/8/23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2016/8/23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2016/8/23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2016/8/23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2016/8/23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2016/8/23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2016/8/23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2016/8/23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2016/8/23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2016/8/23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2016/8/23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pPr/>
              <a:t>2016/8/23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en-US" altLang="ja-JP" dirty="0" smtClean="0"/>
              <a:t>WF on NR multi beam </a:t>
            </a:r>
            <a:br>
              <a:rPr kumimoji="1" lang="en-US" altLang="ja-JP" dirty="0" smtClean="0"/>
            </a:br>
            <a:r>
              <a:rPr lang="en-US" altLang="ja-JP" dirty="0" smtClean="0"/>
              <a:t>initial access</a:t>
            </a:r>
            <a:endParaRPr kumimoji="1" lang="ja-JP" altLang="en-US" dirty="0"/>
          </a:p>
        </p:txBody>
      </p:sp>
      <p:sp>
        <p:nvSpPr>
          <p:cNvPr id="5" name="サブタイトル 4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656784" cy="1752600"/>
          </a:xfrm>
        </p:spPr>
        <p:txBody>
          <a:bodyPr>
            <a:normAutofit/>
          </a:bodyPr>
          <a:lstStyle/>
          <a:p>
            <a:r>
              <a:rPr lang="en-US" altLang="ja-JP" dirty="0" smtClean="0"/>
              <a:t>ZTE Corporation, ZTE Microelectronics</a:t>
            </a:r>
            <a:endParaRPr kumimoji="1" lang="ja-JP" altLang="en-US" dirty="0"/>
          </a:p>
        </p:txBody>
      </p:sp>
      <p:sp>
        <p:nvSpPr>
          <p:cNvPr id="8" name="Rectangle 3"/>
          <p:cNvSpPr/>
          <p:nvPr/>
        </p:nvSpPr>
        <p:spPr>
          <a:xfrm>
            <a:off x="251520" y="260648"/>
            <a:ext cx="813690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GB" altLang="ko-KR" b="1" dirty="0">
                <a:latin typeface="Times New Roman" pitchFamily="18" charset="0"/>
                <a:cs typeface="Times New Roman" pitchFamily="18" charset="0"/>
              </a:rPr>
              <a:t>3GPP TSG RAN WG1 #</a:t>
            </a:r>
            <a:r>
              <a:rPr lang="en-GB" altLang="ko-KR" b="1" dirty="0" smtClean="0">
                <a:latin typeface="Times New Roman" pitchFamily="18" charset="0"/>
                <a:cs typeface="Times New Roman" pitchFamily="18" charset="0"/>
              </a:rPr>
              <a:t>86   </a:t>
            </a:r>
            <a:r>
              <a:rPr lang="en-GB" altLang="ko-KR" b="1" dirty="0">
                <a:latin typeface="Times New Roman" pitchFamily="18" charset="0"/>
                <a:cs typeface="Times New Roman" pitchFamily="18" charset="0"/>
              </a:rPr>
              <a:t>			      </a:t>
            </a:r>
            <a:r>
              <a:rPr lang="en-GB" altLang="ko-KR" b="1" dirty="0" smtClean="0">
                <a:latin typeface="Times New Roman" pitchFamily="18" charset="0"/>
                <a:cs typeface="Times New Roman" pitchFamily="18" charset="0"/>
              </a:rPr>
              <a:t>                  R1-1</a:t>
            </a:r>
            <a:r>
              <a:rPr lang="en-US" altLang="ko-KR" b="1" dirty="0" smtClean="0">
                <a:latin typeface="Times New Roman" pitchFamily="18" charset="0"/>
                <a:cs typeface="Times New Roman" pitchFamily="18" charset="0"/>
              </a:rPr>
              <a:t>68104</a:t>
            </a:r>
            <a:endParaRPr lang="en-US" altLang="zh-CN" b="1" dirty="0">
              <a:latin typeface="Times New Roman" pitchFamily="18" charset="0"/>
              <a:ea typeface="맑은 고딕" pitchFamily="50" charset="-127"/>
              <a:cs typeface="Times New Roman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b="1" dirty="0" smtClean="0">
                <a:latin typeface="Times New Roman" pitchFamily="18" charset="0"/>
                <a:cs typeface="Times New Roman" pitchFamily="18" charset="0"/>
              </a:rPr>
              <a:t>Gothenburg, Sweden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b="1" dirty="0" smtClean="0">
                <a:latin typeface="Times New Roman" pitchFamily="18" charset="0"/>
                <a:cs typeface="Times New Roman" pitchFamily="18" charset="0"/>
              </a:rPr>
              <a:t>22</a:t>
            </a:r>
            <a:r>
              <a:rPr lang="en-US" altLang="ko-KR" b="1" baseline="30000" dirty="0" smtClean="0">
                <a:latin typeface="Times New Roman" pitchFamily="18" charset="0"/>
                <a:cs typeface="Times New Roman" pitchFamily="18" charset="0"/>
              </a:rPr>
              <a:t>nd</a:t>
            </a:r>
            <a:r>
              <a:rPr lang="en-US" altLang="ko-KR" b="1" dirty="0" smtClean="0">
                <a:latin typeface="Times New Roman" pitchFamily="18" charset="0"/>
                <a:cs typeface="Times New Roman" pitchFamily="18" charset="0"/>
              </a:rPr>
              <a:t> – 26</a:t>
            </a:r>
            <a:r>
              <a:rPr lang="en-US" altLang="ko-KR" b="1" baseline="30000" dirty="0" smtClean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altLang="ko-KR" b="1" dirty="0" smtClean="0">
                <a:latin typeface="Times New Roman" pitchFamily="18" charset="0"/>
                <a:cs typeface="Times New Roman" pitchFamily="18" charset="0"/>
              </a:rPr>
              <a:t>  August 2016</a:t>
            </a:r>
            <a:endParaRPr lang="en-GB" altLang="ko-KR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4"/>
          <p:cNvSpPr txBox="1">
            <a:spLocks noChangeArrowheads="1"/>
          </p:cNvSpPr>
          <p:nvPr/>
        </p:nvSpPr>
        <p:spPr bwMode="auto">
          <a:xfrm>
            <a:off x="323528" y="1356586"/>
            <a:ext cx="27432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/>
              <a:t>Agenda item: </a:t>
            </a:r>
            <a:r>
              <a:rPr lang="en-US" altLang="ko-KR" sz="1800" dirty="0" smtClean="0"/>
              <a:t>8.1.6</a:t>
            </a:r>
            <a:endParaRPr lang="en-US" altLang="ko-KR" sz="18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/>
              <a:t>Document for decision</a:t>
            </a:r>
            <a:endParaRPr lang="ko-KR" altLang="en-US" sz="1800" dirty="0"/>
          </a:p>
        </p:txBody>
      </p:sp>
    </p:spTree>
    <p:extLst>
      <p:ext uri="{BB962C8B-B14F-4D97-AF65-F5344CB8AC3E}">
        <p14:creationId xmlns:p14="http://schemas.microsoft.com/office/powerpoint/2010/main" xmlns="" val="32784162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ja-JP" dirty="0" smtClean="0"/>
              <a:t>Background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sv-SE" altLang="ja-JP" sz="2400" dirty="0" smtClean="0"/>
              <a:t>NR dedicated channels will likely support massive Tx and Rx beamforming, e.g. 256 BS antennas and 32 UE antennas</a:t>
            </a:r>
          </a:p>
          <a:p>
            <a:endParaRPr lang="sv-SE" altLang="ja-JP" sz="2400" dirty="0" smtClean="0"/>
          </a:p>
          <a:p>
            <a:r>
              <a:rPr lang="sv-SE" altLang="ja-JP" sz="2400" dirty="0" smtClean="0"/>
              <a:t>To avoid large coverage mismatch, also initial access needs to support Tx and Rx beamforming in each step:</a:t>
            </a:r>
          </a:p>
          <a:p>
            <a:pPr marL="914400" lvl="1" indent="-457200">
              <a:buFont typeface="+mj-lt"/>
              <a:buAutoNum type="arabicPeriod"/>
            </a:pPr>
            <a:r>
              <a:rPr lang="sv-SE" altLang="ja-JP" sz="2000" dirty="0" smtClean="0"/>
              <a:t>Cell search, measurements, system information delivery</a:t>
            </a:r>
          </a:p>
          <a:p>
            <a:pPr marL="914400" lvl="1" indent="-457200">
              <a:buFont typeface="+mj-lt"/>
              <a:buAutoNum type="arabicPeriod"/>
            </a:pPr>
            <a:r>
              <a:rPr lang="sv-SE" altLang="ja-JP" sz="2000" dirty="0" smtClean="0"/>
              <a:t>PRACH (MSG1)</a:t>
            </a:r>
          </a:p>
          <a:p>
            <a:pPr marL="914400" lvl="1" indent="-457200">
              <a:buFont typeface="+mj-lt"/>
              <a:buAutoNum type="arabicPeriod"/>
            </a:pPr>
            <a:r>
              <a:rPr lang="sv-SE" altLang="ja-JP" sz="2000" dirty="0" smtClean="0"/>
              <a:t>RAR (MSG2)</a:t>
            </a:r>
          </a:p>
          <a:p>
            <a:pPr marL="914400" lvl="1" indent="-457200">
              <a:buFont typeface="+mj-lt"/>
              <a:buAutoNum type="arabicPeriod"/>
            </a:pPr>
            <a:r>
              <a:rPr lang="sv-SE" altLang="ja-JP" sz="2000" dirty="0" smtClean="0"/>
              <a:t>...</a:t>
            </a:r>
          </a:p>
          <a:p>
            <a:pPr marL="514350" indent="-457200"/>
            <a:endParaRPr lang="en-US" sz="2400" dirty="0" smtClean="0"/>
          </a:p>
        </p:txBody>
      </p:sp>
      <p:sp>
        <p:nvSpPr>
          <p:cNvPr id="4" name="Right Brace 3"/>
          <p:cNvSpPr/>
          <p:nvPr/>
        </p:nvSpPr>
        <p:spPr>
          <a:xfrm>
            <a:off x="3275856" y="4005064"/>
            <a:ext cx="360040" cy="1008112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Box 4"/>
          <p:cNvSpPr txBox="1"/>
          <p:nvPr/>
        </p:nvSpPr>
        <p:spPr>
          <a:xfrm>
            <a:off x="3707904" y="4221088"/>
            <a:ext cx="15745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dirty="0" smtClean="0"/>
              <a:t>random access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18833307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ja-JP" dirty="0" smtClean="0"/>
              <a:t>Proposal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altLang="ja-JP" sz="2800" dirty="0" smtClean="0"/>
              <a:t>RAN1 should study multi-beam based approaches to enable beamforming gain in each initial access step, considering:</a:t>
            </a:r>
            <a:endParaRPr lang="en-US" altLang="ja-JP" sz="2400" dirty="0" smtClean="0"/>
          </a:p>
          <a:p>
            <a:pPr lvl="1"/>
            <a:r>
              <a:rPr lang="en-US" altLang="ja-JP" sz="2400" dirty="0" smtClean="0"/>
              <a:t>Non Rx/Tx reciprocity at BS or UE</a:t>
            </a:r>
          </a:p>
          <a:p>
            <a:pPr lvl="1"/>
            <a:r>
              <a:rPr lang="en-US" altLang="ja-JP" sz="2400" dirty="0" smtClean="0"/>
              <a:t>Full or partial Rx/Tx reciprocity at BS or UE</a:t>
            </a:r>
          </a:p>
          <a:p>
            <a:r>
              <a:rPr lang="en-GB" sz="2800" dirty="0" smtClean="0"/>
              <a:t>RAN1 should strive for </a:t>
            </a:r>
            <a:r>
              <a:rPr lang="en-GB" sz="2800" dirty="0" smtClean="0"/>
              <a:t>a unified </a:t>
            </a:r>
            <a:r>
              <a:rPr lang="en-GB" sz="2800" smtClean="0"/>
              <a:t>initial access framework </a:t>
            </a:r>
            <a:r>
              <a:rPr lang="en-GB" sz="2800" dirty="0" smtClean="0"/>
              <a:t>for different reciprocity cases.</a:t>
            </a:r>
            <a:endParaRPr lang="en-US" altLang="ja-JP" sz="2800" dirty="0" smtClean="0"/>
          </a:p>
          <a:p>
            <a:pPr lvl="1"/>
            <a:endParaRPr lang="ja-JP" altLang="ja-JP" sz="2400" dirty="0"/>
          </a:p>
        </p:txBody>
      </p:sp>
    </p:spTree>
    <p:extLst>
      <p:ext uri="{BB962C8B-B14F-4D97-AF65-F5344CB8AC3E}">
        <p14:creationId xmlns:p14="http://schemas.microsoft.com/office/powerpoint/2010/main" xmlns="" val="188333075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6631</TotalTime>
  <Words>133</Words>
  <Application>Microsoft Office PowerPoint</Application>
  <PresentationFormat>On-screen Show (4:3)</PresentationFormat>
  <Paragraphs>21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テーマ</vt:lpstr>
      <vt:lpstr>WF on NR multi beam  initial access</vt:lpstr>
      <vt:lpstr>Background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5139473</dc:creator>
  <cp:lastModifiedBy>patricksvedman</cp:lastModifiedBy>
  <cp:revision>200</cp:revision>
  <dcterms:created xsi:type="dcterms:W3CDTF">2014-09-26T23:14:47Z</dcterms:created>
  <dcterms:modified xsi:type="dcterms:W3CDTF">2016-08-23T12:12:36Z</dcterms:modified>
</cp:coreProperties>
</file>