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1" r:id="rId2"/>
    <p:sldId id="266" r:id="rId3"/>
    <p:sldId id="269" r:id="rId4"/>
    <p:sldId id="262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23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2B8523-20D5-45D4-A6FB-75CEC43E22F5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313F8C-DC02-4FEE-8B52-87BDE7F307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43473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56F6-9A50-4E16-888D-752AC535BEDB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56F6-9A50-4E16-888D-752AC535BEDB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56F6-9A50-4E16-888D-752AC535BEDB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56F6-9A50-4E16-888D-752AC535BEDB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56F6-9A50-4E16-888D-752AC535BEDB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56F6-9A50-4E16-888D-752AC535BEDB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56F6-9A50-4E16-888D-752AC535BEDB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56F6-9A50-4E16-888D-752AC535BEDB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56F6-9A50-4E16-888D-752AC535BEDB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56F6-9A50-4E16-888D-752AC535BEDB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D56F6-9A50-4E16-888D-752AC535BEDB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D56F6-9A50-4E16-888D-752AC535BEDB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FED5B-D91E-4690-83F9-043FB27DF4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UL LLS </a:t>
            </a:r>
            <a:r>
              <a:rPr lang="en-US" altLang="zh-CN" dirty="0" smtClean="0"/>
              <a:t>for MA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3886200"/>
            <a:ext cx="8136904" cy="1752600"/>
          </a:xfrm>
        </p:spPr>
        <p:txBody>
          <a:bodyPr/>
          <a:lstStyle/>
          <a:p>
            <a:r>
              <a:rPr lang="en-US" dirty="0" smtClean="0"/>
              <a:t>Huawei, HiSilicon, </a:t>
            </a:r>
            <a:r>
              <a:rPr lang="en-US" altLang="zh-CN" dirty="0" smtClean="0"/>
              <a:t>CATR, CATT, Fujitsu, </a:t>
            </a:r>
            <a:r>
              <a:rPr lang="en-US" altLang="zh-CN" dirty="0" err="1" smtClean="0"/>
              <a:t>Spreadtrum</a:t>
            </a:r>
            <a:r>
              <a:rPr lang="en-US" altLang="zh-CN" dirty="0" smtClean="0"/>
              <a:t>, China Telecom, </a:t>
            </a:r>
            <a:r>
              <a:rPr lang="en-US" altLang="zh-CN" dirty="0" err="1" smtClean="0"/>
              <a:t>InterDigital</a:t>
            </a:r>
            <a:endParaRPr lang="en-US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86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	  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6xxxx</a:t>
            </a:r>
            <a:endParaRPr lang="en-US" altLang="zh-CN" sz="24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Gothenburg, Sweden, Aug. 22-26,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</a:t>
            </a:r>
            <a:r>
              <a:rPr lang="en-US" altLang="ko-KR" sz="2400" b="1" smtClean="0">
                <a:latin typeface="Times New Roman" pitchFamily="18" charset="0"/>
                <a:cs typeface="Times New Roman" pitchFamily="18" charset="0"/>
              </a:rPr>
              <a:t>: 8.1.2.2</a:t>
            </a:r>
            <a:endParaRPr lang="en-US" altLang="ko-KR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03365264"/>
              </p:ext>
            </p:extLst>
          </p:nvPr>
        </p:nvGraphicFramePr>
        <p:xfrm>
          <a:off x="107504" y="1085853"/>
          <a:ext cx="8784975" cy="5079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8016"/>
                <a:gridCol w="1580579"/>
                <a:gridCol w="1514297"/>
                <a:gridCol w="1514297"/>
                <a:gridCol w="1514297"/>
                <a:gridCol w="1213489"/>
              </a:tblGrid>
              <a:tr h="59889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Reference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MA Schemes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SNR distribution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Code/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sequence allocation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Channel estimation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Timing Offset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</a:tr>
              <a:tr h="59889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R1-164703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R1-166094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(Huawei)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SCMA, OFDMA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LDS-OFDMA, MC-CDMA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aseline="0" dirty="0" smtClean="0">
                          <a:latin typeface="+mn-lt"/>
                        </a:rPr>
                        <a:t>equal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Fixed / Random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Ideal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Within CP</a:t>
                      </a:r>
                    </a:p>
                  </a:txBody>
                  <a:tcPr anchor="ctr"/>
                </a:tc>
              </a:tr>
              <a:tr h="59889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R1-164689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R1-166358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(QC)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RSMA, SCMA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aseline="0" dirty="0" smtClean="0">
                          <a:latin typeface="+mn-lt"/>
                        </a:rPr>
                        <a:t>equal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Fixed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Ideal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Within CP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</a:tr>
              <a:tr h="59889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R1-164270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R1-166404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(ZTE)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MUSA, OFDMA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aseline="0" dirty="0" smtClean="0">
                          <a:latin typeface="+mn-lt"/>
                        </a:rPr>
                        <a:t>equal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Random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Real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Within</a:t>
                      </a:r>
                      <a:r>
                        <a:rPr lang="en-US" altLang="zh-CN" sz="1200" baseline="0" dirty="0" smtClean="0">
                          <a:latin typeface="+mn-lt"/>
                        </a:rPr>
                        <a:t> CP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</a:tr>
              <a:tr h="59889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R1-165287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R1-167870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(CATT)</a:t>
                      </a:r>
                      <a:endParaRPr lang="zh-CN" altLang="en-US" sz="120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PDMA, OFDMA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aseline="0" dirty="0" smtClean="0">
                          <a:latin typeface="+mn-lt"/>
                        </a:rPr>
                        <a:t>equal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Fixed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Ideal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Within</a:t>
                      </a:r>
                      <a:r>
                        <a:rPr lang="en-US" altLang="zh-CN" sz="1200" baseline="0" dirty="0" smtClean="0">
                          <a:latin typeface="+mn-lt"/>
                        </a:rPr>
                        <a:t> CP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</a:tr>
              <a:tr h="59889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R1-164329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R1-166670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(Fujitsu)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LDS-SVE, SCMA, OFDMA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aseline="0" dirty="0" smtClean="0">
                          <a:latin typeface="+mn-lt"/>
                        </a:rPr>
                        <a:t>equal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Fixed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Ideal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Within CP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</a:tr>
              <a:tr h="59889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R1-163992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R1-166750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(Samsung)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IGMA, OFDMA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aseline="0" dirty="0" smtClean="0">
                          <a:latin typeface="+mn-lt"/>
                        </a:rPr>
                        <a:t>Equal</a:t>
                      </a:r>
                      <a:endParaRPr lang="zh-CN" altLang="en-US" sz="1200" dirty="0" smtClean="0">
                        <a:latin typeface="+mn-lt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aseline="0" dirty="0" smtClean="0">
                          <a:latin typeface="+mn-lt"/>
                        </a:rPr>
                        <a:t>/ unequal</a:t>
                      </a:r>
                      <a:endParaRPr lang="zh-CN" altLang="en-US" sz="120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Fixed / Random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Ideal/Real</a:t>
                      </a:r>
                      <a:endParaRPr lang="zh-CN" altLang="en-US" sz="120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Within</a:t>
                      </a:r>
                      <a:r>
                        <a:rPr lang="en-US" altLang="zh-CN" sz="1200" baseline="0" dirty="0" smtClean="0">
                          <a:latin typeface="+mn-lt"/>
                        </a:rPr>
                        <a:t> CP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</a:tr>
              <a:tr h="59889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R1-164557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R1-166876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(LGE)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NCMA, FDMA, OCMA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aseline="0" dirty="0" smtClean="0">
                          <a:latin typeface="+mn-lt"/>
                        </a:rPr>
                        <a:t>equal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Fixed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Ideal/Real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Within CP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87624" y="263550"/>
            <a:ext cx="7956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Summary of UL LLS Results @ RAN1#85, 86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180686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03365264"/>
              </p:ext>
            </p:extLst>
          </p:nvPr>
        </p:nvGraphicFramePr>
        <p:xfrm>
          <a:off x="846563" y="1003713"/>
          <a:ext cx="7541861" cy="5737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3115"/>
                <a:gridCol w="1356920"/>
                <a:gridCol w="1300017"/>
                <a:gridCol w="1300017"/>
                <a:gridCol w="1300017"/>
                <a:gridCol w="1041775"/>
              </a:tblGrid>
              <a:tr h="59889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Reference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MA Schemes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SNR distribution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Code/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sequence assumption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Channel estimation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Timing Offset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</a:tr>
              <a:tr h="59889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R1-167105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(CMCC)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SCMA, OFDMA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aseline="0" dirty="0" smtClean="0">
                          <a:latin typeface="+mn-lt"/>
                        </a:rPr>
                        <a:t>equal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Fixed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Ideal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Within CP</a:t>
                      </a:r>
                    </a:p>
                  </a:txBody>
                  <a:tcPr anchor="ctr"/>
                </a:tc>
              </a:tr>
              <a:tr h="59889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R1-167249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(Nokia)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NOCA, OFDMA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aseline="0" dirty="0" smtClean="0">
                          <a:latin typeface="+mn-lt"/>
                        </a:rPr>
                        <a:t>equal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Fixed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Ideal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Within/More</a:t>
                      </a:r>
                      <a:r>
                        <a:rPr lang="en-US" altLang="zh-CN" sz="1200" baseline="0" dirty="0" smtClean="0">
                          <a:latin typeface="+mn-lt"/>
                        </a:rPr>
                        <a:t> than CP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</a:tr>
              <a:tr h="59889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R1-167340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(ETRI)</a:t>
                      </a:r>
                      <a:endParaRPr lang="zh-CN" altLang="en-US" sz="120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LSSA, 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OFDMA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aseline="0" dirty="0" smtClean="0">
                          <a:latin typeface="+mn-lt"/>
                        </a:rPr>
                        <a:t>equal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Fixed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Ideal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Within</a:t>
                      </a:r>
                      <a:r>
                        <a:rPr lang="en-US" altLang="zh-CN" sz="1200" baseline="0" dirty="0" smtClean="0">
                          <a:latin typeface="+mn-lt"/>
                        </a:rPr>
                        <a:t> CP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</a:tr>
              <a:tr h="59889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R1-167536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R1-167537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R1-167538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(MTK)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RDMA, GOCA, RSMA, IDMA, NOMA, SC-FDMA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aseline="0" dirty="0" smtClean="0">
                          <a:latin typeface="+mn-lt"/>
                        </a:rPr>
                        <a:t>equal</a:t>
                      </a:r>
                      <a:endParaRPr lang="zh-CN" altLang="en-US" sz="1200" dirty="0" smtClean="0">
                        <a:latin typeface="+mn-lt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 /un</a:t>
                      </a:r>
                      <a:r>
                        <a:rPr lang="en-US" altLang="zh-CN" sz="1200" baseline="0" dirty="0" smtClean="0">
                          <a:latin typeface="+mn-lt"/>
                        </a:rPr>
                        <a:t>equal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Fixed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Ideal</a:t>
                      </a:r>
                      <a:r>
                        <a:rPr lang="en-US" altLang="zh-CN" sz="1200" baseline="0" dirty="0" smtClean="0">
                          <a:latin typeface="+mn-lt"/>
                        </a:rPr>
                        <a:t> / </a:t>
                      </a:r>
                      <a:r>
                        <a:rPr lang="en-US" altLang="zh-CN" sz="1200" dirty="0" smtClean="0">
                          <a:latin typeface="+mn-lt"/>
                        </a:rPr>
                        <a:t>Real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Within</a:t>
                      </a:r>
                      <a:r>
                        <a:rPr lang="en-US" altLang="zh-CN" sz="1200" baseline="0" dirty="0" smtClean="0">
                          <a:latin typeface="+mn-lt"/>
                        </a:rPr>
                        <a:t> CP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</a:tr>
              <a:tr h="59889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R1-167561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R1-167562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(</a:t>
                      </a:r>
                      <a:r>
                        <a:rPr lang="en-US" altLang="zh-CN" sz="1200" dirty="0" err="1" smtClean="0">
                          <a:latin typeface="+mn-lt"/>
                        </a:rPr>
                        <a:t>InterDigital</a:t>
                      </a:r>
                      <a:r>
                        <a:rPr lang="en-US" altLang="zh-CN" sz="1200" dirty="0" smtClean="0">
                          <a:latin typeface="+mn-lt"/>
                        </a:rPr>
                        <a:t>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IDMA, RSMA, NOMA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aseline="0" dirty="0" smtClean="0">
                          <a:latin typeface="+mn-lt"/>
                        </a:rPr>
                        <a:t>equal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Fixed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Ideal</a:t>
                      </a:r>
                      <a:endParaRPr lang="zh-CN" altLang="en-US" sz="120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Within</a:t>
                      </a:r>
                      <a:r>
                        <a:rPr lang="en-US" altLang="zh-CN" sz="1200" baseline="0" dirty="0" smtClean="0">
                          <a:latin typeface="+mn-lt"/>
                        </a:rPr>
                        <a:t>/More than CP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</a:tr>
              <a:tr h="59889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R1-167602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(CATR)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SCMA, PDMA, OFDMA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aseline="0" dirty="0" smtClean="0">
                          <a:latin typeface="+mn-lt"/>
                        </a:rPr>
                        <a:t>equal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Fixed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Ideal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Within</a:t>
                      </a:r>
                      <a:r>
                        <a:rPr lang="en-US" altLang="zh-CN" sz="1200" baseline="0" dirty="0" smtClean="0">
                          <a:latin typeface="+mn-lt"/>
                        </a:rPr>
                        <a:t> CP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</a:tr>
              <a:tr h="59889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R1-167700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(Intel)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>
                          <a:latin typeface="+mn-lt"/>
                        </a:rPr>
                        <a:t>LCRS, Short-Sequence Spreading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aseline="0" dirty="0" smtClean="0">
                          <a:latin typeface="+mn-lt"/>
                        </a:rPr>
                        <a:t>equal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Fixed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Ideal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Within CP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</a:tr>
              <a:tr h="59889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R1-167002</a:t>
                      </a:r>
                      <a:endParaRPr lang="zh-CN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altLang="zh-CN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Spreadtrum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7017" marR="87017" marT="43508" marB="43508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LDSMA</a:t>
                      </a:r>
                      <a:endParaRPr lang="zh-CN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7017" marR="87017" marT="43508" marB="43508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Equal</a:t>
                      </a:r>
                      <a:endParaRPr lang="zh-CN" altLang="zh-CN" sz="12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7017" marR="87017" marT="43508" marB="43508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Fixed</a:t>
                      </a:r>
                      <a:endParaRPr lang="zh-CN" altLang="zh-CN" sz="12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7017" marR="87017" marT="43508" marB="43508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Ideal</a:t>
                      </a:r>
                      <a:endParaRPr lang="zh-CN" altLang="zh-CN" sz="12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7017" marR="87017" marT="43508" marB="43508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Within CP</a:t>
                      </a:r>
                      <a:endParaRPr lang="zh-CN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7017" marR="87017" marT="43508" marB="43508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27584" y="263550"/>
            <a:ext cx="7956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Summary of UL LLS Results </a:t>
            </a:r>
            <a:r>
              <a:rPr lang="en-US" altLang="zh-CN" sz="2800" b="1" smtClean="0"/>
              <a:t>@ RAN1#85, </a:t>
            </a:r>
            <a:r>
              <a:rPr lang="en-US" altLang="zh-CN" sz="2800" b="1" dirty="0" smtClean="0"/>
              <a:t>86 (Cont.)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180686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1"/>
            <a:ext cx="8219256" cy="3816424"/>
          </a:xfrm>
        </p:spPr>
        <p:txBody>
          <a:bodyPr>
            <a:noAutofit/>
          </a:bodyPr>
          <a:lstStyle/>
          <a:p>
            <a:pPr>
              <a:buFont typeface="Arial"/>
              <a:buChar char="–"/>
              <a:tabLst>
                <a:tab pos="247650" algn="l"/>
              </a:tabLst>
            </a:pPr>
            <a:r>
              <a:rPr lang="en-US" altLang="zh-CN" sz="2400" kern="100" dirty="0" smtClean="0">
                <a:cs typeface="Times New Roman"/>
              </a:rPr>
              <a:t>From UL LLS, non-orthogonal MA can outperform OFDMA in terms of sum throughput and overloading capability, under the assumptions of</a:t>
            </a:r>
            <a:endParaRPr lang="zh-CN" altLang="zh-CN" sz="2400" kern="100" dirty="0" smtClean="0">
              <a:cs typeface="Times New Roman"/>
            </a:endParaRPr>
          </a:p>
          <a:p>
            <a:pPr lvl="1">
              <a:buFont typeface="Arial"/>
              <a:buChar char="–"/>
              <a:tabLst>
                <a:tab pos="704850" algn="l"/>
              </a:tabLst>
            </a:pPr>
            <a:r>
              <a:rPr lang="en-US" altLang="zh-CN" sz="2400" kern="100" dirty="0" smtClean="0">
                <a:cs typeface="Times New Roman"/>
              </a:rPr>
              <a:t>Same total time and frequency resource used</a:t>
            </a:r>
            <a:endParaRPr lang="zh-CN" altLang="zh-CN" sz="2400" kern="100" dirty="0" smtClean="0">
              <a:cs typeface="Times New Roman"/>
            </a:endParaRPr>
          </a:p>
          <a:p>
            <a:pPr lvl="1">
              <a:buFont typeface="Arial"/>
              <a:buChar char="–"/>
              <a:tabLst>
                <a:tab pos="704850" algn="l"/>
              </a:tabLst>
            </a:pPr>
            <a:r>
              <a:rPr lang="en-US" altLang="zh-CN" sz="2400" kern="100" dirty="0" smtClean="0">
                <a:cs typeface="Times New Roman"/>
              </a:rPr>
              <a:t>Same target per UE spectral efficiency</a:t>
            </a:r>
          </a:p>
          <a:p>
            <a:pPr>
              <a:buFont typeface="Arial"/>
              <a:buChar char="–"/>
              <a:tabLst>
                <a:tab pos="247650" algn="l"/>
              </a:tabLst>
            </a:pPr>
            <a:r>
              <a:rPr lang="en-US" altLang="zh-CN" sz="2400" kern="100" dirty="0" smtClean="0">
                <a:cs typeface="Times New Roman"/>
              </a:rPr>
              <a:t>The above observation is drawn from the following</a:t>
            </a:r>
          </a:p>
          <a:p>
            <a:pPr>
              <a:buFont typeface="Arial"/>
              <a:buChar char="–"/>
              <a:tabLst>
                <a:tab pos="247650" algn="l"/>
              </a:tabLst>
            </a:pPr>
            <a:endParaRPr lang="en-US" altLang="zh-CN" sz="2400" kern="100" dirty="0" smtClean="0">
              <a:cs typeface="Times New Roman"/>
            </a:endParaRPr>
          </a:p>
          <a:p>
            <a:pPr>
              <a:buFont typeface="Arial"/>
              <a:buChar char="–"/>
              <a:tabLst>
                <a:tab pos="247650" algn="l"/>
              </a:tabLst>
            </a:pPr>
            <a:endParaRPr lang="en-US" altLang="zh-CN" sz="2400" kern="100" dirty="0" smtClean="0">
              <a:cs typeface="Times New Roman"/>
            </a:endParaRPr>
          </a:p>
          <a:p>
            <a:pPr>
              <a:buFont typeface="Arial"/>
              <a:buChar char="–"/>
              <a:tabLst>
                <a:tab pos="247650" algn="l"/>
              </a:tabLst>
            </a:pPr>
            <a:endParaRPr lang="en-US" altLang="zh-CN" sz="2400" kern="100" dirty="0" smtClean="0">
              <a:cs typeface="Times New Roman"/>
            </a:endParaRPr>
          </a:p>
          <a:p>
            <a:pPr>
              <a:buFont typeface="Arial"/>
              <a:buChar char="–"/>
              <a:tabLst>
                <a:tab pos="247650" algn="l"/>
              </a:tabLst>
            </a:pPr>
            <a:endParaRPr lang="en-US" altLang="zh-CN" sz="2400" kern="100" dirty="0" smtClean="0">
              <a:cs typeface="Times New Roman"/>
            </a:endParaRPr>
          </a:p>
          <a:p>
            <a:pPr>
              <a:buFont typeface="Arial"/>
              <a:buChar char="–"/>
              <a:tabLst>
                <a:tab pos="247650" algn="l"/>
              </a:tabLst>
            </a:pPr>
            <a:r>
              <a:rPr lang="en-US" altLang="zh-CN" sz="2000" kern="100" dirty="0" smtClean="0">
                <a:cs typeface="Times New Roman"/>
              </a:rPr>
              <a:t>Note: the observation is obtained without considering the non-ideal effects (e.g., real channel estimation, time/frequency offset)  and short-term (per TTI) </a:t>
            </a:r>
            <a:r>
              <a:rPr lang="en-US" altLang="zh-CN" sz="2000" kern="100" smtClean="0">
                <a:cs typeface="Times New Roman"/>
              </a:rPr>
              <a:t>MCS adaptation.</a:t>
            </a:r>
            <a:endParaRPr lang="zh-CN" altLang="zh-CN" sz="2000" kern="100" dirty="0" smtClean="0">
              <a:cs typeface="Times New Roman"/>
            </a:endParaRPr>
          </a:p>
          <a:p>
            <a:pPr>
              <a:buFont typeface="Arial"/>
              <a:buChar char="–"/>
              <a:tabLst>
                <a:tab pos="247650" algn="l"/>
              </a:tabLst>
            </a:pPr>
            <a:endParaRPr lang="zh-CN" altLang="zh-CN" sz="2400" kern="100" dirty="0" smtClean="0">
              <a:cs typeface="Times New Roman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520" y="3789040"/>
          <a:ext cx="8568954" cy="1653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106"/>
                <a:gridCol w="952106"/>
                <a:gridCol w="952106"/>
                <a:gridCol w="952106"/>
                <a:gridCol w="952106"/>
                <a:gridCol w="952106"/>
                <a:gridCol w="952106"/>
                <a:gridCol w="952106"/>
                <a:gridCol w="952106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+mn-lt"/>
                        </a:rPr>
                        <a:t>SCMA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+mn-lt"/>
                        </a:rPr>
                        <a:t>MUSA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+mn-lt"/>
                        </a:rPr>
                        <a:t>PDMA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LDS-SVE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IGMA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+mn-lt"/>
                        </a:rPr>
                        <a:t>NCMA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+mn-lt"/>
                        </a:rPr>
                        <a:t>NOCA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+mn-lt"/>
                        </a:rPr>
                        <a:t>LSSA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+mn-lt"/>
                        </a:rPr>
                        <a:t>NOMA</a:t>
                      </a:r>
                    </a:p>
                  </a:txBody>
                  <a:tcPr anchor="ctr"/>
                </a:tc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R1-164703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R1-166094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R1-167105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R1-165435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R1-167602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R1-164270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R1-166404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R1-165287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R1-167870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R1-165435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R1-167602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R1-164329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R1-166670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R1-163992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R1-166750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R1-164557</a:t>
                      </a:r>
                    </a:p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R1-166876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R1-167249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R1-167340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R1-167537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865</TotalTime>
  <Words>401</Words>
  <Application>Microsoft Office PowerPoint</Application>
  <PresentationFormat>全屏显示(4:3)</PresentationFormat>
  <Paragraphs>180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UL LLS for MA</vt:lpstr>
      <vt:lpstr>幻灯片 2</vt:lpstr>
      <vt:lpstr>幻灯片 3</vt:lpstr>
      <vt:lpstr>Observations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Wu Yiqun</dc:creator>
  <cp:lastModifiedBy>WangYi</cp:lastModifiedBy>
  <cp:revision>98</cp:revision>
  <dcterms:created xsi:type="dcterms:W3CDTF">2016-08-15T10:20:37Z</dcterms:created>
  <dcterms:modified xsi:type="dcterms:W3CDTF">2016-08-23T07:53:40Z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(2)xgoMwhmuFshbbUtWAY8EWJKDST0HWZcGj4dR8fhdehfO0XQ2H1AiL3HCUxdOKHkLJiU8iNxf
7R0f0WojpdwiUuAfLc/TgzZwbVDW4uQA5GGbUo58iJNhQCxSnS3H4AT9bd8c1cQsGME/A/Kf
6uUwLe/yoTeyMNFmNE2gPSDltudDKDIGsJ+F/1F3yPKn5Pdj5qZEpzwd+o+OY/lFY/Fu0zGE
Tkw4nI+qYlvzyVj9wx</vt:lpwstr>
  </property>
  <property fmtid="{D5CDD505-2E9C-101B-9397-08002B2CF9AE}" pid="3" name="_2015_ms_pID_7253431">
    <vt:lpwstr>LEJ1iRKjA2sMxH5GhqBzxvgGaUlHrb08rRjuXf/ZQcphucaHJUpqpP
zkNa5Yzxcrgb0khHN/FxXQOyIS8ukSuPzAZ696Tl5uRUaGOrV/8u7nS0EoceBkO9yj+xQHH/
xxVP+f+qGoPWJmfQIKNwXsn+cUfG6X4XFKIhtNOW58eBb5I9HYh0KPCwzI/Nd/fVSkXZ5yBp
TJLSjYN7IqgVCYVU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1471935336</vt:lpwstr>
  </property>
</Properties>
</file>