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306" r:id="rId3"/>
    <p:sldId id="307" r:id="rId4"/>
    <p:sldId id="308" r:id="rId5"/>
    <p:sldId id="311" r:id="rId6"/>
    <p:sldId id="310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6600"/>
    <a:srgbClr val="FF3399"/>
    <a:srgbClr val="EEECE1"/>
    <a:srgbClr val="00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96" autoAdjust="0"/>
    <p:restoredTop sz="94660" autoAdjust="0"/>
  </p:normalViewPr>
  <p:slideViewPr>
    <p:cSldViewPr>
      <p:cViewPr varScale="1">
        <p:scale>
          <a:sx n="118" d="100"/>
          <a:sy n="118" d="100"/>
        </p:scale>
        <p:origin x="-147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8068E3A8-EA9F-4A86-B976-C1099AE5C855}" type="datetimeFigureOut">
              <a:rPr lang="zh-CN" altLang="en-US"/>
              <a:pPr/>
              <a:t>2016/8/23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12498D7E-F842-47D8-8B2B-E2174387FA0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121520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9F2FC69-2C8D-43B0-8F11-07B8E7A82B64}" type="slidenum">
              <a:rPr lang="zh-CN" altLang="en-US"/>
              <a:pPr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BEC333-61E3-460D-8FD6-B277556F2F28}" type="datetimeFigureOut">
              <a:rPr lang="zh-CN" altLang="en-US"/>
              <a:pPr/>
              <a:t>2016/8/23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56721B-ABBC-4121-9467-B5C6AAA2D7B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537CC9-7BFF-47D7-85E5-0FB4A52D420B}" type="datetimeFigureOut">
              <a:rPr lang="zh-CN" altLang="en-US"/>
              <a:pPr/>
              <a:t>2016/8/23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A11626-6C2D-4C3C-8A10-F5592AF7BE1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F2A07E-AA16-40F3-A64D-A8AC6E702865}" type="datetimeFigureOut">
              <a:rPr lang="zh-CN" altLang="en-US"/>
              <a:pPr/>
              <a:t>2016/8/23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517A63-9BC5-4FBD-81B7-79562EE3133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E27C0F0-9F37-456B-A7DC-0D0D7E1F51C2}" type="datetimeFigureOut">
              <a:rPr lang="zh-CN" altLang="en-US"/>
              <a:pPr/>
              <a:t>2016/8/23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FA5A2D-1ACD-4B15-B934-03AA25F85CA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24DF384-0CDA-4169-ABAA-48EFB645AA1A}" type="datetimeFigureOut">
              <a:rPr lang="zh-CN" altLang="en-US"/>
              <a:pPr/>
              <a:t>2016/8/23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BA2978-4B92-42AF-AB41-EF6585F9B85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8842ED-A1F8-42C9-BB8A-1026A5F3410D}" type="datetimeFigureOut">
              <a:rPr lang="zh-CN" altLang="en-US"/>
              <a:pPr/>
              <a:t>2016/8/23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8BC8AD-FC8D-4915-BC73-714FA3D0D85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B993926-D21A-4BCE-9E7E-596214DEFFBD}" type="datetimeFigureOut">
              <a:rPr lang="zh-CN" altLang="en-US"/>
              <a:pPr/>
              <a:t>2016/8/23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447E2B-E836-42F9-A453-B98BA5563ED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B463A6-2B41-4BB0-BC5E-EFCFEA065A49}" type="datetimeFigureOut">
              <a:rPr lang="zh-CN" altLang="en-US"/>
              <a:pPr/>
              <a:t>2016/8/23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B1573F-6833-4D48-9498-E96AF74A24C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BA785E-1056-4BF8-9AF0-E8A9EA9E3FCB}" type="datetimeFigureOut">
              <a:rPr lang="zh-CN" altLang="en-US"/>
              <a:pPr/>
              <a:t>2016/8/23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FA5AE5-E11C-441E-B27A-4A0FB5C19C9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188B080-2251-40D8-BEB0-9A351DA2F54A}" type="datetimeFigureOut">
              <a:rPr lang="zh-CN" altLang="en-US"/>
              <a:pPr/>
              <a:t>2016/8/23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F25C71-C0C8-4572-8800-07B6EA1D393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732F68-0FD7-4628-91C8-BCC1EFB3CE06}" type="datetimeFigureOut">
              <a:rPr lang="zh-CN" altLang="en-US"/>
              <a:pPr/>
              <a:t>2016/8/23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8C5E29-B6BA-4580-85FF-B32D99CFF04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F5CBA322-8E6E-4A58-A54B-773838EFFCD5}" type="datetimeFigureOut">
              <a:rPr lang="zh-CN" altLang="en-US"/>
              <a:pPr/>
              <a:t>2016/8/23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F0742067-2EBC-42CA-8D48-F70CEED1C57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234950" y="1958975"/>
            <a:ext cx="8674100" cy="1470025"/>
          </a:xfrm>
        </p:spPr>
        <p:txBody>
          <a:bodyPr/>
          <a:lstStyle/>
          <a:p>
            <a:pPr eaLnBrk="1" hangingPunct="1"/>
            <a:r>
              <a:rPr lang="en-US" altLang="ko-KR" sz="3600" dirty="0" smtClean="0">
                <a:ea typeface="굴림" charset="-127"/>
              </a:rPr>
              <a:t>WF on scenarios and evaluation assumptions for flexible duplex 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LG Electronics, Huawei, </a:t>
            </a:r>
            <a:r>
              <a:rPr lang="en-US" altLang="zh-CN" sz="2800" dirty="0" err="1" smtClean="0">
                <a:solidFill>
                  <a:schemeClr val="tx1"/>
                </a:solidFill>
                <a:cs typeface="Times New Roman" pitchFamily="18" charset="0"/>
              </a:rPr>
              <a:t>HiSilicon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152400"/>
            <a:ext cx="4495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sv-SE" altLang="ko-KR" b="1">
                <a:latin typeface="Calibri" pitchFamily="34" charset="0"/>
                <a:cs typeface="Times New Roman" pitchFamily="18" charset="0"/>
              </a:rPr>
              <a:t>3GPP TSG RAN1 #86</a:t>
            </a:r>
            <a:r>
              <a:rPr lang="en-GB" altLang="ko-KR" b="1">
                <a:latin typeface="Calibri" pitchFamily="34" charset="0"/>
                <a:cs typeface="Times New Roman" pitchFamily="18" charset="0"/>
              </a:rPr>
              <a:t>	</a:t>
            </a:r>
            <a:endParaRPr lang="en-US" altLang="ko-KR" b="1">
              <a:latin typeface="Calibri" pitchFamily="34" charset="0"/>
              <a:cs typeface="Times New Roman" pitchFamily="18" charset="0"/>
            </a:endParaRPr>
          </a:p>
          <a:p>
            <a:r>
              <a:rPr lang="en-US" altLang="zh-CN" b="1">
                <a:latin typeface="Calibri" pitchFamily="34" charset="0"/>
                <a:cs typeface="Times New Roman" pitchFamily="18" charset="0"/>
              </a:rPr>
              <a:t>Gothenburg</a:t>
            </a:r>
            <a:r>
              <a:rPr lang="en-GB" altLang="zh-CN" b="1">
                <a:latin typeface="Calibri" pitchFamily="34" charset="0"/>
                <a:cs typeface="Times New Roman" pitchFamily="18" charset="0"/>
              </a:rPr>
              <a:t>, Sweden</a:t>
            </a:r>
            <a:r>
              <a:rPr lang="tr-TR" altLang="ko-KR" b="1">
                <a:latin typeface="Calibri" pitchFamily="34" charset="0"/>
                <a:cs typeface="Times New Roman" pitchFamily="18" charset="0"/>
              </a:rPr>
              <a:t>, </a:t>
            </a:r>
            <a:r>
              <a:rPr lang="en-US" altLang="ko-KR" b="1">
                <a:latin typeface="Calibri" pitchFamily="34" charset="0"/>
                <a:cs typeface="Times New Roman" pitchFamily="18" charset="0"/>
              </a:rPr>
              <a:t>Aug</a:t>
            </a:r>
            <a:r>
              <a:rPr lang="tr-TR" altLang="ko-KR" b="1">
                <a:latin typeface="Calibri" pitchFamily="34" charset="0"/>
                <a:cs typeface="Times New Roman" pitchFamily="18" charset="0"/>
              </a:rPr>
              <a:t> </a:t>
            </a:r>
            <a:r>
              <a:rPr lang="en-US" altLang="ko-KR" b="1">
                <a:latin typeface="Calibri" pitchFamily="34" charset="0"/>
                <a:cs typeface="Times New Roman" pitchFamily="18" charset="0"/>
              </a:rPr>
              <a:t>22</a:t>
            </a:r>
            <a:r>
              <a:rPr lang="tr-TR" altLang="ko-KR" b="1">
                <a:latin typeface="Calibri" pitchFamily="34" charset="0"/>
                <a:cs typeface="Times New Roman" pitchFamily="18" charset="0"/>
              </a:rPr>
              <a:t> - </a:t>
            </a:r>
            <a:r>
              <a:rPr lang="en-US" altLang="ko-KR" b="1">
                <a:latin typeface="Calibri" pitchFamily="34" charset="0"/>
                <a:cs typeface="Times New Roman" pitchFamily="18" charset="0"/>
              </a:rPr>
              <a:t>26</a:t>
            </a:r>
            <a:r>
              <a:rPr lang="tr-TR" altLang="ko-KR" b="1">
                <a:latin typeface="Calibri" pitchFamily="34" charset="0"/>
                <a:cs typeface="Times New Roman" pitchFamily="18" charset="0"/>
              </a:rPr>
              <a:t>, 2016</a:t>
            </a:r>
            <a:endParaRPr lang="en-US" altLang="ko-KR" b="1">
              <a:latin typeface="Calibri" pitchFamily="34" charset="0"/>
              <a:cs typeface="Times New Roman" pitchFamily="18" charset="0"/>
            </a:endParaRPr>
          </a:p>
          <a:p>
            <a:r>
              <a:rPr lang="tr-TR" altLang="ko-KR" b="1">
                <a:latin typeface="Calibri" pitchFamily="34" charset="0"/>
                <a:cs typeface="Times New Roman" pitchFamily="18" charset="0"/>
              </a:rPr>
              <a:t>Agenda Item: </a:t>
            </a:r>
            <a:r>
              <a:rPr lang="en-US" altLang="ko-KR" b="1">
                <a:latin typeface="Calibri" pitchFamily="34" charset="0"/>
                <a:cs typeface="Times New Roman" pitchFamily="18" charset="0"/>
              </a:rPr>
              <a:t>8.1.7</a:t>
            </a:r>
            <a:r>
              <a:rPr lang="tr-TR" altLang="ko-KR" b="1">
                <a:latin typeface="Calibri" pitchFamily="34" charset="0"/>
                <a:cs typeface="Times New Roman" pitchFamily="18" charset="0"/>
              </a:rPr>
              <a:t> </a:t>
            </a:r>
            <a:endParaRPr lang="en-US" altLang="ko-KR" b="1">
              <a:latin typeface="Calibri" pitchFamily="34" charset="0"/>
              <a:cs typeface="Times New Roman" pitchFamily="18" charset="0"/>
            </a:endParaRPr>
          </a:p>
          <a:p>
            <a:endParaRPr lang="tr-TR" altLang="ko-KR"/>
          </a:p>
        </p:txBody>
      </p:sp>
      <p:sp>
        <p:nvSpPr>
          <p:cNvPr id="2053" name="직사각형 5"/>
          <p:cNvSpPr>
            <a:spLocks noChangeArrowheads="1"/>
          </p:cNvSpPr>
          <p:nvPr/>
        </p:nvSpPr>
        <p:spPr bwMode="auto">
          <a:xfrm>
            <a:off x="7696200" y="152400"/>
            <a:ext cx="12570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R1-168053</a:t>
            </a:r>
            <a:endParaRPr lang="ko-KR" altLang="en-US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Proposal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4294967295"/>
          </p:nvPr>
        </p:nvSpPr>
        <p:spPr>
          <a:xfrm>
            <a:off x="457200" y="990600"/>
            <a:ext cx="8458200" cy="5334000"/>
          </a:xfrm>
        </p:spPr>
        <p:txBody>
          <a:bodyPr/>
          <a:lstStyle/>
          <a:p>
            <a:r>
              <a:rPr lang="en-GB" altLang="ko-KR" sz="2400" smtClean="0"/>
              <a:t>For studying and evaluating of flexible duplex operation, at least consider </a:t>
            </a:r>
            <a:r>
              <a:rPr lang="en-US" altLang="ko-KR" sz="2400" smtClean="0"/>
              <a:t>dense urban, urban macro, and indoor hotspot scenarios.</a:t>
            </a:r>
          </a:p>
          <a:p>
            <a:endParaRPr lang="en-GB" altLang="ko-KR" sz="1200" smtClean="0"/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8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0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1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4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6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7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8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9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1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2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3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4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5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6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309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내용 개체 틀 2"/>
          <p:cNvSpPr txBox="1">
            <a:spLocks/>
          </p:cNvSpPr>
          <p:nvPr/>
        </p:nvSpPr>
        <p:spPr bwMode="auto">
          <a:xfrm>
            <a:off x="457200" y="990600"/>
            <a:ext cx="84582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GB" altLang="ko-KR" sz="2400" dirty="0">
                <a:latin typeface="Calibri" pitchFamily="34" charset="0"/>
              </a:rPr>
              <a:t>Agree the following evaluation assumptions for flexible duplex:</a:t>
            </a:r>
          </a:p>
        </p:txBody>
      </p:sp>
      <p:sp>
        <p:nvSpPr>
          <p:cNvPr id="4099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0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2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3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4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5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6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8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9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0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1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2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3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4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5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6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7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8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9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20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207843"/>
              </p:ext>
            </p:extLst>
          </p:nvPr>
        </p:nvGraphicFramePr>
        <p:xfrm>
          <a:off x="76200" y="1371600"/>
          <a:ext cx="8991600" cy="64010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3000"/>
                <a:gridCol w="2616200"/>
                <a:gridCol w="2616200"/>
                <a:gridCol w="2616200"/>
              </a:tblGrid>
              <a:tr h="304786">
                <a:tc>
                  <a:txBody>
                    <a:bodyPr/>
                    <a:lstStyle/>
                    <a:p>
                      <a:pPr marL="0" algn="l" defTabSz="914400" rtl="0" eaLnBrk="1" latinLnBrk="1" hangingPunct="1"/>
                      <a:r>
                        <a:rPr lang="en-US" altLang="ko-KR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Parameters</a:t>
                      </a:r>
                      <a:endParaRPr lang="ko-KR" alt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01" marB="45701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/>
                      <a:r>
                        <a:rPr lang="en-US" altLang="ko-KR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Dense urban</a:t>
                      </a:r>
                      <a:endParaRPr lang="ko-KR" alt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01" marB="45701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/>
                      <a:r>
                        <a:rPr lang="en-US" altLang="ko-KR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Urban macro</a:t>
                      </a:r>
                      <a:endParaRPr lang="ko-KR" altLang="en-US" sz="14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01" marB="45701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/>
                      <a:r>
                        <a:rPr lang="en-US" altLang="ko-KR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Indoor hotspot</a:t>
                      </a:r>
                      <a:endParaRPr lang="ko-KR" altLang="en-US" sz="14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01" marB="45701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158321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Layout</a:t>
                      </a:r>
                      <a:endParaRPr lang="ko-KR" altLang="en-US" sz="1400"/>
                    </a:p>
                  </a:txBody>
                  <a:tcPr marT="45701" marB="4570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Two layer:</a:t>
                      </a:r>
                    </a:p>
                    <a:p>
                      <a:pPr marL="108000" indent="-108000" latinLnBrk="1">
                        <a:buFont typeface="Calibri" panose="020F0502020204030204" pitchFamily="34" charset="0"/>
                        <a:buChar char="‒"/>
                      </a:pPr>
                      <a:r>
                        <a:rPr lang="en-US" altLang="ko-KR" sz="1400" dirty="0" smtClean="0"/>
                        <a:t> Macro</a:t>
                      </a:r>
                      <a:r>
                        <a:rPr lang="en-US" altLang="ko-KR" sz="1400" baseline="0" dirty="0" smtClean="0"/>
                        <a:t> layer: Hex. Grid</a:t>
                      </a:r>
                    </a:p>
                    <a:p>
                      <a:pPr marL="108000" indent="-108000" latinLnBrk="1">
                        <a:buFont typeface="Calibri" panose="020F0502020204030204" pitchFamily="34" charset="0"/>
                        <a:buChar char="‒"/>
                      </a:pPr>
                      <a:r>
                        <a:rPr lang="en-US" altLang="ko-KR" sz="1400" baseline="0" dirty="0" smtClean="0"/>
                        <a:t> Micro layer: Random drop (All micro BSs are outdoor)</a:t>
                      </a:r>
                    </a:p>
                    <a:p>
                      <a:pPr marL="216000" lvl="1" indent="-108000" latinLnBrk="1">
                        <a:buFont typeface="Calibri" panose="020F0502020204030204" pitchFamily="34" charset="0"/>
                        <a:buChar char="‒"/>
                      </a:pPr>
                      <a:r>
                        <a:rPr lang="en-US" altLang="ko-KR" sz="1400" baseline="0" dirty="0" smtClean="0"/>
                        <a:t> 3 micro BSs per macro BS</a:t>
                      </a:r>
                      <a:endParaRPr lang="ko-KR" altLang="en-US" sz="1400" dirty="0"/>
                    </a:p>
                  </a:txBody>
                  <a:tcPr marT="45701" marB="4570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Single layer:</a:t>
                      </a:r>
                    </a:p>
                    <a:p>
                      <a:pPr marL="108000" indent="-108000" latinLnBrk="1">
                        <a:buFont typeface="Calibri" panose="020F0502020204030204" pitchFamily="34" charset="0"/>
                        <a:buChar char="‒"/>
                      </a:pPr>
                      <a:r>
                        <a:rPr lang="en-US" altLang="ko-KR" sz="1400" dirty="0" smtClean="0"/>
                        <a:t> Macro</a:t>
                      </a:r>
                      <a:r>
                        <a:rPr lang="en-US" altLang="ko-KR" sz="1400" baseline="0" dirty="0" smtClean="0"/>
                        <a:t> layer: Hex. Grid</a:t>
                      </a:r>
                      <a:endParaRPr lang="ko-KR" altLang="en-US" sz="1400" dirty="0"/>
                    </a:p>
                  </a:txBody>
                  <a:tcPr marT="45701" marB="4570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Single layer:</a:t>
                      </a:r>
                    </a:p>
                    <a:p>
                      <a:pPr marL="108000" indent="-108000" latinLnBrk="1">
                        <a:buFont typeface="Calibri" panose="020F0502020204030204" pitchFamily="34" charset="0"/>
                        <a:buChar char="‒"/>
                      </a:pPr>
                      <a:r>
                        <a:rPr lang="en-US" altLang="ko-KR" sz="1400" dirty="0" smtClean="0"/>
                        <a:t> Indoor floor (12 BSs per 120m X</a:t>
                      </a:r>
                      <a:r>
                        <a:rPr lang="en-US" altLang="ko-KR" sz="1400" baseline="0" dirty="0" smtClean="0"/>
                        <a:t> 50m)</a:t>
                      </a:r>
                      <a:endParaRPr lang="ko-KR" altLang="en-US" sz="1400" smtClean="0"/>
                    </a:p>
                    <a:p>
                      <a:pPr latinLnBrk="1"/>
                      <a:endParaRPr lang="ko-KR" altLang="en-US" sz="1400" dirty="0"/>
                    </a:p>
                  </a:txBody>
                  <a:tcPr marT="45701" marB="45701"/>
                </a:tc>
              </a:tr>
              <a:tr h="731553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Inter-BS distance</a:t>
                      </a:r>
                      <a:endParaRPr lang="ko-KR" altLang="en-US" sz="1400" dirty="0"/>
                    </a:p>
                  </a:txBody>
                  <a:tcPr marT="45701" marB="4570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baseline="0" dirty="0" smtClean="0"/>
                        <a:t>Macro-to-macro: 200m</a:t>
                      </a:r>
                    </a:p>
                    <a:p>
                      <a:pPr latinLnBrk="1"/>
                      <a:r>
                        <a:rPr lang="en-US" altLang="ko-KR" sz="1400" baseline="0" dirty="0" smtClean="0">
                          <a:solidFill>
                            <a:srgbClr val="FF0000"/>
                          </a:solidFill>
                        </a:rPr>
                        <a:t>Macro-to-micro: </a:t>
                      </a:r>
                      <a:r>
                        <a:rPr lang="en-US" altLang="ko-KR" sz="1400" baseline="0" dirty="0" smtClean="0">
                          <a:solidFill>
                            <a:srgbClr val="FF0000"/>
                          </a:solidFill>
                        </a:rPr>
                        <a:t>105m</a:t>
                      </a:r>
                      <a:r>
                        <a:rPr lang="en-US" altLang="ko-KR" sz="1400" baseline="0" dirty="0" smtClean="0">
                          <a:solidFill>
                            <a:srgbClr val="00B050"/>
                          </a:solidFill>
                        </a:rPr>
                        <a:t> </a:t>
                      </a:r>
                      <a:r>
                        <a:rPr lang="en-US" altLang="ko-KR" sz="1400" baseline="0" dirty="0" smtClean="0">
                          <a:solidFill>
                            <a:srgbClr val="FF0000"/>
                          </a:solidFill>
                        </a:rPr>
                        <a:t>[TR36.897]</a:t>
                      </a:r>
                      <a:endParaRPr lang="en-US" altLang="ko-KR" sz="1400" baseline="0" dirty="0" smtClean="0">
                        <a:solidFill>
                          <a:srgbClr val="00B050"/>
                        </a:solidFill>
                      </a:endParaRPr>
                    </a:p>
                    <a:p>
                      <a:pPr latinLnBrk="1"/>
                      <a:r>
                        <a:rPr lang="en-US" altLang="ko-KR" sz="1400" baseline="0" dirty="0" smtClean="0"/>
                        <a:t>Micro-to-micro: 57.9m</a:t>
                      </a:r>
                      <a:endParaRPr lang="en-US" altLang="ko-KR" sz="140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T="45701" marB="4570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aseline="0" dirty="0" smtClean="0"/>
                        <a:t>500m</a:t>
                      </a:r>
                    </a:p>
                  </a:txBody>
                  <a:tcPr marT="45701" marB="4570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20m</a:t>
                      </a:r>
                      <a:endParaRPr lang="ko-KR" altLang="en-US" sz="1400" dirty="0"/>
                    </a:p>
                  </a:txBody>
                  <a:tcPr marT="45701" marB="45701"/>
                </a:tc>
              </a:tr>
              <a:tr h="731553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Minimum BS-UE (2D) distance</a:t>
                      </a:r>
                      <a:endParaRPr lang="ko-KR" altLang="en-US" sz="1400"/>
                    </a:p>
                  </a:txBody>
                  <a:tcPr marT="45701" marB="4570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Macro-to-UE:</a:t>
                      </a:r>
                      <a:r>
                        <a:rPr lang="en-US" altLang="ko-KR" sz="1400" baseline="0" dirty="0" smtClean="0">
                          <a:solidFill>
                            <a:srgbClr val="FF0000"/>
                          </a:solidFill>
                        </a:rPr>
                        <a:t> 35m [TR36.897]</a:t>
                      </a:r>
                    </a:p>
                    <a:p>
                      <a:pPr latinLnBrk="1"/>
                      <a:r>
                        <a:rPr lang="en-US" altLang="ko-KR" sz="1400" baseline="0" dirty="0" smtClean="0">
                          <a:solidFill>
                            <a:srgbClr val="FF0000"/>
                          </a:solidFill>
                        </a:rPr>
                        <a:t>Micro-to-UE: 10m [TR36.897]</a:t>
                      </a:r>
                    </a:p>
                    <a:p>
                      <a:pPr latinLnBrk="1"/>
                      <a:endParaRPr lang="ko-KR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 marT="45701" marB="4570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35m </a:t>
                      </a:r>
                      <a:r>
                        <a:rPr lang="en-US" altLang="ko-KR" sz="1400" baseline="0" dirty="0" smtClean="0">
                          <a:solidFill>
                            <a:srgbClr val="FF0000"/>
                          </a:solidFill>
                        </a:rPr>
                        <a:t>[TR36.897]</a:t>
                      </a:r>
                      <a:endParaRPr lang="ko-KR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 marT="45701" marB="4570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0m </a:t>
                      </a:r>
                      <a:r>
                        <a:rPr lang="en-US" altLang="ko-KR" sz="1400" baseline="0" dirty="0" smtClean="0">
                          <a:solidFill>
                            <a:srgbClr val="FF0000"/>
                          </a:solidFill>
                        </a:rPr>
                        <a:t>[TR38.900]</a:t>
                      </a:r>
                      <a:endParaRPr lang="ko-KR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 marT="45701" marB="45701"/>
                </a:tc>
              </a:tr>
              <a:tr h="731553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Minimum UE-UE (2D)</a:t>
                      </a:r>
                      <a:r>
                        <a:rPr lang="en-US" altLang="ko-KR" sz="1400" baseline="0" dirty="0" smtClean="0"/>
                        <a:t> distance</a:t>
                      </a:r>
                      <a:endParaRPr lang="ko-KR" altLang="en-US" sz="1400" dirty="0"/>
                    </a:p>
                  </a:txBody>
                  <a:tcPr marT="45701" marB="45701"/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3m </a:t>
                      </a:r>
                      <a:r>
                        <a:rPr lang="en-US" altLang="ko-KR" sz="1400" baseline="0" dirty="0" smtClean="0">
                          <a:solidFill>
                            <a:srgbClr val="FF0000"/>
                          </a:solidFill>
                        </a:rPr>
                        <a:t>[TR36.843]</a:t>
                      </a:r>
                      <a:endParaRPr lang="ko-KR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 marT="45701" marB="45701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/>
                </a:tc>
              </a:tr>
              <a:tr h="518170">
                <a:tc rowSpan="2"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Carrier frequency</a:t>
                      </a:r>
                      <a:endParaRPr lang="ko-KR" altLang="en-US" sz="1400" dirty="0"/>
                    </a:p>
                  </a:txBody>
                  <a:tcPr marT="45701" marB="4570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Macro layer:</a:t>
                      </a:r>
                      <a:r>
                        <a:rPr lang="en-US" altLang="ko-KR" sz="1400" baseline="0" dirty="0" smtClean="0"/>
                        <a:t> 4 GHz, </a:t>
                      </a:r>
                      <a:r>
                        <a:rPr lang="en-US" altLang="ko-KR" sz="1400" baseline="0" dirty="0" smtClean="0">
                          <a:solidFill>
                            <a:srgbClr val="FF0000"/>
                          </a:solidFill>
                        </a:rPr>
                        <a:t>30 GHz [TR38.913]</a:t>
                      </a:r>
                    </a:p>
                    <a:p>
                      <a:pPr latinLnBrk="1"/>
                      <a:r>
                        <a:rPr lang="en-US" altLang="ko-KR" sz="1400" baseline="0" dirty="0" smtClean="0"/>
                        <a:t>Micro layer: 4 GHz, 30 GHz</a:t>
                      </a:r>
                    </a:p>
                  </a:txBody>
                  <a:tcPr marT="45701" marB="4570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2GHz </a:t>
                      </a:r>
                      <a:r>
                        <a:rPr lang="en-US" altLang="ko-KR" sz="1400" baseline="0" dirty="0" smtClean="0">
                          <a:solidFill>
                            <a:srgbClr val="FF0000"/>
                          </a:solidFill>
                        </a:rPr>
                        <a:t>[TR38.913]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,</a:t>
                      </a:r>
                      <a:r>
                        <a:rPr lang="en-US" altLang="ko-KR" sz="1400" dirty="0" smtClean="0"/>
                        <a:t> 4</a:t>
                      </a:r>
                      <a:r>
                        <a:rPr lang="en-US" altLang="ko-KR" sz="1400" baseline="0" dirty="0" smtClean="0"/>
                        <a:t> GHz, 30 GHz</a:t>
                      </a:r>
                    </a:p>
                  </a:txBody>
                  <a:tcPr marT="45701" marB="4570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4</a:t>
                      </a:r>
                      <a:r>
                        <a:rPr lang="en-US" altLang="ko-KR" sz="1400" baseline="0" dirty="0" smtClean="0"/>
                        <a:t> GHz, 30 GHz</a:t>
                      </a:r>
                      <a:endParaRPr lang="ko-KR" altLang="en-US" sz="1400" dirty="0" smtClean="0"/>
                    </a:p>
                    <a:p>
                      <a:pPr latinLnBrk="1"/>
                      <a:endParaRPr lang="ko-KR" altLang="en-US" sz="1400" dirty="0"/>
                    </a:p>
                  </a:txBody>
                  <a:tcPr marT="45701" marB="45701"/>
                </a:tc>
              </a:tr>
              <a:tr h="518170"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 marT="45701" marB="45701"/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1400" baseline="0" dirty="0" smtClean="0">
                          <a:solidFill>
                            <a:srgbClr val="FF0000"/>
                          </a:solidFill>
                        </a:rPr>
                        <a:t>For 30GHz: Un-paired spectrum is preferred.</a:t>
                      </a:r>
                    </a:p>
                    <a:p>
                      <a:pPr latinLnBrk="1"/>
                      <a:r>
                        <a:rPr lang="en-US" altLang="ko-KR" sz="1400" baseline="0" dirty="0" smtClean="0">
                          <a:solidFill>
                            <a:srgbClr val="FF0000"/>
                          </a:solidFill>
                        </a:rPr>
                        <a:t>For 2GHz: paired spectrum is preferred.</a:t>
                      </a:r>
                    </a:p>
                    <a:p>
                      <a:pPr latinLnBrk="1"/>
                      <a:r>
                        <a:rPr lang="en-US" altLang="ko-KR" sz="1400" baseline="0" dirty="0" smtClean="0">
                          <a:solidFill>
                            <a:srgbClr val="FF0000"/>
                          </a:solidFill>
                        </a:rPr>
                        <a:t>For 4GHz: both paired and un-paired spectrum can be considered.</a:t>
                      </a:r>
                    </a:p>
                  </a:txBody>
                  <a:tcPr marT="45701" marB="45701"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aseline="0" dirty="0" smtClean="0"/>
                    </a:p>
                  </a:txBody>
                  <a:tcPr marT="45701" marB="45701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 marT="45701" marB="45701"/>
                </a:tc>
              </a:tr>
              <a:tr h="640151"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Aggregated system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bandwidth</a:t>
                      </a:r>
                      <a:endParaRPr 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4GHz: Up to 200MHz (DL+UL) </a:t>
                      </a:r>
                      <a:b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30GHz: 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Up to1GHz (DL+UL)</a:t>
                      </a:r>
                      <a:endParaRPr lang="ko-KR" sz="1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2GHz:</a:t>
                      </a:r>
                      <a:r>
                        <a:rPr lang="en-US" sz="1400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4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Up to 40 MHz (DL+UL)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4GHz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 Up to 200 MHz (DL+UL)</a:t>
                      </a:r>
                      <a:b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30GHz: Up to 1GHz (DL+UL)</a:t>
                      </a:r>
                      <a:endParaRPr 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4GHz: Up to 200MHz (DL+UL)</a:t>
                      </a:r>
                      <a:b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30GHz: 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Up to 1GHz (DL+UL)</a:t>
                      </a:r>
                      <a:endParaRPr lang="ko-KR" sz="1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640151"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Simulation bandwidth</a:t>
                      </a:r>
                      <a:endParaRPr 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20MHz per CC below 6GHz and 80 MHz  per CC above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6GHz 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Note: For FDD, simulation BW is split equally between UL and DL</a:t>
                      </a:r>
                      <a:b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Note: UE TX power scaling will impact final results</a:t>
                      </a:r>
                      <a:endParaRPr 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endParaRPr 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endParaRPr 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166" name="제목 1"/>
          <p:cNvSpPr txBox="1">
            <a:spLocks/>
          </p:cNvSpPr>
          <p:nvPr/>
        </p:nvSpPr>
        <p:spPr bwMode="auto">
          <a:xfrm>
            <a:off x="457200" y="274638"/>
            <a:ext cx="82296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4000">
                <a:latin typeface="Calibri" pitchFamily="34" charset="0"/>
                <a:cs typeface="Times New Roman" pitchFamily="18" charset="0"/>
              </a:rPr>
              <a:t>Proposal (marked with red)</a:t>
            </a:r>
            <a:endParaRPr lang="ko-KR" altLang="en-US" sz="4000">
              <a:latin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3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4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5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6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7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8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0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1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2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3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4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5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6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7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8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9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0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1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2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5143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526247"/>
              </p:ext>
            </p:extLst>
          </p:nvPr>
        </p:nvGraphicFramePr>
        <p:xfrm>
          <a:off x="76200" y="152401"/>
          <a:ext cx="9006840" cy="68579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3000"/>
                <a:gridCol w="2616200"/>
                <a:gridCol w="2616200"/>
                <a:gridCol w="116840"/>
                <a:gridCol w="2514600"/>
              </a:tblGrid>
              <a:tr h="301193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b="1" dirty="0" smtClean="0">
                          <a:solidFill>
                            <a:schemeClr val="tx1"/>
                          </a:solidFill>
                        </a:rPr>
                        <a:t>Parameters</a:t>
                      </a:r>
                      <a:endParaRPr lang="ko-KR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5" marB="457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b="1" dirty="0" smtClean="0">
                          <a:solidFill>
                            <a:schemeClr val="tx1"/>
                          </a:solidFill>
                        </a:rPr>
                        <a:t>Dense urban</a:t>
                      </a:r>
                      <a:endParaRPr lang="ko-KR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5" marB="45715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en-US" altLang="ko-KR" sz="1400" b="1" dirty="0" smtClean="0">
                          <a:solidFill>
                            <a:schemeClr val="tx1"/>
                          </a:solidFill>
                        </a:rPr>
                        <a:t>Urban macro</a:t>
                      </a:r>
                      <a:endParaRPr lang="ko-KR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5" marB="45715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400" b="1">
                        <a:solidFill>
                          <a:schemeClr val="tx1"/>
                        </a:solidFill>
                      </a:endParaRPr>
                    </a:p>
                  </a:txBody>
                  <a:tcPr marT="45715" marB="457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b="1" dirty="0" smtClean="0">
                          <a:solidFill>
                            <a:schemeClr val="tx1"/>
                          </a:solidFill>
                        </a:rPr>
                        <a:t>Indoor hotspot</a:t>
                      </a:r>
                      <a:endParaRPr lang="ko-KR" altLang="en-US" sz="1400" b="1">
                        <a:solidFill>
                          <a:schemeClr val="tx1"/>
                        </a:solidFill>
                      </a:endParaRPr>
                    </a:p>
                  </a:txBody>
                  <a:tcPr marT="45715" marB="45715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91088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Channel model</a:t>
                      </a:r>
                      <a:endParaRPr lang="ko-KR" altLang="en-US" sz="1400" dirty="0"/>
                    </a:p>
                  </a:txBody>
                  <a:tcPr marT="45715" marB="45715"/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Below</a:t>
                      </a:r>
                      <a:r>
                        <a:rPr lang="en-US" altLang="ko-KR" sz="1400" baseline="0" dirty="0" smtClean="0"/>
                        <a:t> 6GHz: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Macro-to-UE: 3D </a:t>
                      </a:r>
                      <a:r>
                        <a:rPr kumimoji="0" lang="en-US" altLang="ko-KR" sz="14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UMa</a:t>
                      </a:r>
                      <a:endParaRPr kumimoji="0" lang="en-US" altLang="ko-KR" sz="14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Micro-to-UE: 3D </a:t>
                      </a:r>
                      <a:r>
                        <a:rPr kumimoji="0" lang="en-US" altLang="ko-KR" sz="14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UMi</a:t>
                      </a:r>
                      <a:endParaRPr kumimoji="0" lang="en-US" altLang="ko-KR" sz="14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 Macro-to-Macro: 3D </a:t>
                      </a:r>
                      <a:r>
                        <a:rPr kumimoji="0" lang="en-US" altLang="ko-KR" sz="14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UMa</a:t>
                      </a: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 (</a:t>
                      </a:r>
                      <a:r>
                        <a:rPr kumimoji="0" lang="en-US" altLang="ko-KR" sz="14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h_UE</a:t>
                      </a: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=25m)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 Macro-to-Micro: 3D </a:t>
                      </a:r>
                      <a:r>
                        <a:rPr kumimoji="0" lang="en-US" altLang="ko-KR" sz="14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UMa</a:t>
                      </a: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 (</a:t>
                      </a:r>
                      <a:r>
                        <a:rPr kumimoji="0" lang="en-US" altLang="ko-KR" sz="14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h_UE</a:t>
                      </a: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=10m), FFS additional offset X1 dB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 Micro-to-Micro: 3D </a:t>
                      </a:r>
                      <a:r>
                        <a:rPr kumimoji="0" lang="en-US" altLang="ko-KR" sz="14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UMi</a:t>
                      </a: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 (</a:t>
                      </a:r>
                      <a:r>
                        <a:rPr kumimoji="0" lang="en-US" altLang="ko-KR" sz="14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h_UE</a:t>
                      </a: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=10m), FFS additional offset X2 dB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 UE-to-UE: A.2.1.2 in TR36.843, FFS on penetration loss between UEs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Above 6GHz: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Macro-to-UE: 5GCM </a:t>
                      </a:r>
                      <a:r>
                        <a:rPr kumimoji="0" lang="en-US" altLang="ko-KR" sz="14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UMa</a:t>
                      </a:r>
                      <a:endParaRPr kumimoji="0" lang="en-US" altLang="ko-KR" sz="14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Micro-to-UE: 5GCM </a:t>
                      </a:r>
                      <a:r>
                        <a:rPr kumimoji="0" lang="en-US" altLang="ko-KR" sz="14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UMi</a:t>
                      </a:r>
                      <a:endParaRPr kumimoji="0" lang="en-US" altLang="ko-KR" sz="14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 Macro-to-Macro: 5GCM </a:t>
                      </a:r>
                      <a:r>
                        <a:rPr kumimoji="0" lang="en-US" altLang="ko-KR" sz="14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UMa</a:t>
                      </a: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 (</a:t>
                      </a:r>
                      <a:r>
                        <a:rPr kumimoji="0" lang="en-US" altLang="ko-KR" sz="14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h_UE</a:t>
                      </a: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=25m) 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 Macro-to-Micro: 5GCM </a:t>
                      </a:r>
                      <a:r>
                        <a:rPr kumimoji="0" lang="en-US" altLang="ko-KR" sz="14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UMa</a:t>
                      </a: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 (</a:t>
                      </a:r>
                      <a:r>
                        <a:rPr kumimoji="0" lang="en-US" altLang="ko-KR" sz="14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h_UE</a:t>
                      </a: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=10m)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 Micro-to-Micro: 5GCM </a:t>
                      </a:r>
                      <a:r>
                        <a:rPr kumimoji="0" lang="en-US" altLang="ko-KR" sz="14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UMi</a:t>
                      </a: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 (</a:t>
                      </a:r>
                      <a:r>
                        <a:rPr kumimoji="0" lang="en-US" altLang="ko-KR" sz="14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h_UE</a:t>
                      </a: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=10m) 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 UE-to-UE: 5GCM </a:t>
                      </a:r>
                      <a:r>
                        <a:rPr kumimoji="0" lang="en-US" altLang="ko-KR" sz="14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UMi</a:t>
                      </a: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 (</a:t>
                      </a:r>
                      <a:r>
                        <a:rPr kumimoji="0" lang="en-US" altLang="ko-KR" sz="14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h_BS</a:t>
                      </a: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=1.5m ~ 22.5m), FFS on</a:t>
                      </a: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penetration loss between </a:t>
                      </a:r>
                      <a:r>
                        <a:rPr kumimoji="0" lang="en-US" altLang="ko-KR" sz="14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Ues</a:t>
                      </a:r>
                      <a:endParaRPr lang="ko-KR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 marT="45715" marB="45715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Below</a:t>
                      </a:r>
                      <a:r>
                        <a:rPr lang="en-US" altLang="ko-KR" sz="1400" baseline="0" dirty="0" smtClean="0"/>
                        <a:t> 6GHz: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TRP-to-UE: ITU </a:t>
                      </a:r>
                      <a:r>
                        <a:rPr kumimoji="0" lang="en-US" altLang="ko-KR" sz="14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InH</a:t>
                      </a: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TRP-to-TRP: ITU </a:t>
                      </a:r>
                      <a:r>
                        <a:rPr kumimoji="0" lang="en-US" altLang="ko-KR" sz="14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InH</a:t>
                      </a: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 (</a:t>
                      </a:r>
                      <a:r>
                        <a:rPr kumimoji="0" lang="en-US" altLang="ko-KR" sz="14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h_UE</a:t>
                      </a: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=3m)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 UE-to-UE: A.2.1.2 in TR36.843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Above 6GHz: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TRP-to-UE: 5GCM Indoor-office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 TRP-to-TRP: 5GCM Indoor-office (</a:t>
                      </a:r>
                      <a:r>
                        <a:rPr kumimoji="0" lang="en-US" altLang="ko-KR" sz="14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h_UE</a:t>
                      </a: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=3m)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 UE-to-UE: 5GCM Indoor-office (</a:t>
                      </a:r>
                      <a:r>
                        <a:rPr kumimoji="0" lang="en-US" altLang="ko-KR" sz="14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h_BS</a:t>
                      </a: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=1.5m)</a:t>
                      </a:r>
                      <a:endParaRPr lang="ko-KR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 marT="45715" marB="45715"/>
                </a:tc>
              </a:tr>
              <a:tr h="64685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Large-scale</a:t>
                      </a:r>
                      <a:r>
                        <a:rPr lang="en-US" altLang="ko-KR" sz="1400" baseline="0" dirty="0" smtClean="0"/>
                        <a:t> channel parameters</a:t>
                      </a:r>
                      <a:endParaRPr lang="ko-KR" altLang="en-US" sz="1400" dirty="0"/>
                    </a:p>
                  </a:txBody>
                  <a:tcPr marT="45715" marB="45715"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FFS</a:t>
                      </a:r>
                      <a:endParaRPr lang="ko-KR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 marT="45715" marB="45715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endParaRPr lang="ko-KR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58188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Fast fading parameters</a:t>
                      </a:r>
                      <a:endParaRPr lang="ko-KR" altLang="en-US" sz="1400" dirty="0"/>
                    </a:p>
                  </a:txBody>
                  <a:tcPr marT="45715" marB="45715"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FFS</a:t>
                      </a:r>
                      <a:endParaRPr lang="ko-KR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 marT="45715" marB="45715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marT="45715" marB="45715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78873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BS </a:t>
                      </a:r>
                      <a:r>
                        <a:rPr lang="en-US" altLang="ko-KR" sz="1400" dirty="0" err="1" smtClean="0"/>
                        <a:t>Tx</a:t>
                      </a:r>
                      <a:r>
                        <a:rPr lang="en-US" altLang="ko-KR" sz="1400" dirty="0" smtClean="0"/>
                        <a:t> power</a:t>
                      </a:r>
                      <a:endParaRPr lang="ko-KR" altLang="en-US" sz="14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Below</a:t>
                      </a:r>
                      <a:r>
                        <a:rPr lang="en-US" altLang="ko-KR" sz="1400" baseline="0" dirty="0" smtClean="0"/>
                        <a:t> 6GHz: 44 </a:t>
                      </a:r>
                      <a:r>
                        <a:rPr lang="en-US" altLang="ko-KR" sz="1400" baseline="0" dirty="0" err="1" smtClean="0"/>
                        <a:t>dBm</a:t>
                      </a:r>
                      <a:r>
                        <a:rPr lang="en-US" altLang="ko-KR" sz="1400" baseline="0" dirty="0" smtClean="0"/>
                        <a:t> PA scaled with simulation BW when system BW is higher than simulation BW. Otherwise, 44 </a:t>
                      </a:r>
                      <a:r>
                        <a:rPr lang="en-US" altLang="ko-KR" sz="1400" baseline="0" dirty="0" err="1" smtClean="0"/>
                        <a:t>dBm</a:t>
                      </a:r>
                      <a:endParaRPr lang="en-US" altLang="ko-KR" sz="1400" baseline="0" dirty="0" smtClean="0"/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aseline="0" dirty="0" smtClean="0"/>
                        <a:t>Above 6GHz: </a:t>
                      </a:r>
                      <a:r>
                        <a:rPr lang="en-US" altLang="ko-KR" sz="1400" baseline="0" dirty="0" smtClean="0">
                          <a:solidFill>
                            <a:schemeClr val="tx1"/>
                          </a:solidFill>
                        </a:rPr>
                        <a:t>33 </a:t>
                      </a:r>
                      <a:r>
                        <a:rPr lang="en-US" altLang="ko-KR" sz="1400" baseline="0" dirty="0" err="1" smtClean="0">
                          <a:solidFill>
                            <a:schemeClr val="tx1"/>
                          </a:solidFill>
                        </a:rPr>
                        <a:t>dBm</a:t>
                      </a:r>
                      <a:r>
                        <a:rPr lang="en-US" altLang="ko-KR" sz="1400" baseline="0" dirty="0" smtClean="0">
                          <a:solidFill>
                            <a:schemeClr val="tx1"/>
                          </a:solidFill>
                        </a:rPr>
                        <a:t> PA scaled down with simulation BW when system BW is higher than simulation BW. Otherwise, 33 </a:t>
                      </a:r>
                      <a:r>
                        <a:rPr lang="en-US" altLang="ko-KR" sz="1400" baseline="0" dirty="0" err="1" smtClean="0">
                          <a:solidFill>
                            <a:schemeClr val="tx1"/>
                          </a:solidFill>
                        </a:rPr>
                        <a:t>dBm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T="45715" marB="4571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Below</a:t>
                      </a:r>
                      <a:r>
                        <a:rPr lang="en-US" altLang="ko-KR" sz="1400" baseline="0" dirty="0" smtClean="0"/>
                        <a:t> 6GHz: 49 </a:t>
                      </a:r>
                      <a:r>
                        <a:rPr lang="en-US" altLang="ko-KR" sz="1400" baseline="0" dirty="0" err="1" smtClean="0"/>
                        <a:t>dBm</a:t>
                      </a:r>
                      <a:r>
                        <a:rPr lang="en-US" altLang="ko-KR" sz="1400" baseline="0" dirty="0" smtClean="0"/>
                        <a:t> PA scaled with simulation BW when system BW is higher than simulation BW. Otherwise, 49 </a:t>
                      </a:r>
                      <a:r>
                        <a:rPr lang="en-US" altLang="ko-KR" sz="1400" baseline="0" dirty="0" err="1" smtClean="0"/>
                        <a:t>dBm</a:t>
                      </a:r>
                      <a:endParaRPr lang="en-US" altLang="ko-KR" sz="1400" baseline="0" dirty="0" smtClean="0"/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aseline="0" dirty="0" smtClean="0"/>
                        <a:t>Above 6GHz: 43 </a:t>
                      </a:r>
                      <a:r>
                        <a:rPr lang="en-US" altLang="ko-KR" sz="1400" baseline="0" dirty="0" err="1" smtClean="0"/>
                        <a:t>dBm</a:t>
                      </a:r>
                      <a:r>
                        <a:rPr lang="en-US" altLang="ko-KR" sz="1400" baseline="0" dirty="0" smtClean="0"/>
                        <a:t> [scaled with simulation BW when system BW is higher than simulation BW. Otherwise, 43 </a:t>
                      </a:r>
                      <a:r>
                        <a:rPr lang="en-US" altLang="ko-KR" sz="1400" baseline="0" dirty="0" err="1" smtClean="0"/>
                        <a:t>dBm</a:t>
                      </a:r>
                      <a:r>
                        <a:rPr lang="en-US" altLang="ko-KR" sz="1400" baseline="0" dirty="0" smtClean="0"/>
                        <a:t>]</a:t>
                      </a:r>
                      <a:endParaRPr lang="ko-KR" altLang="en-US" sz="1400" dirty="0"/>
                    </a:p>
                  </a:txBody>
                  <a:tcPr marT="45715" marB="45715"/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Below</a:t>
                      </a:r>
                      <a:r>
                        <a:rPr lang="en-US" altLang="ko-KR" sz="1400" baseline="0" dirty="0" smtClean="0"/>
                        <a:t> 6GHz: 24 </a:t>
                      </a:r>
                      <a:r>
                        <a:rPr lang="en-US" altLang="ko-KR" sz="1400" baseline="0" dirty="0" err="1" smtClean="0"/>
                        <a:t>dBm</a:t>
                      </a:r>
                      <a:r>
                        <a:rPr lang="en-US" altLang="ko-KR" sz="1400" baseline="0" dirty="0" smtClean="0"/>
                        <a:t> PA scaled with simulation BW when system BW is higher than simulation BW. Otherwise, 24 </a:t>
                      </a:r>
                      <a:r>
                        <a:rPr lang="en-US" altLang="ko-KR" sz="1400" baseline="0" dirty="0" err="1" smtClean="0"/>
                        <a:t>dBm</a:t>
                      </a:r>
                      <a:endParaRPr lang="en-US" altLang="ko-KR" sz="1400" baseline="0" dirty="0" smtClean="0"/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aseline="0" dirty="0" smtClean="0"/>
                        <a:t>Above 6GHz: 23 </a:t>
                      </a:r>
                      <a:r>
                        <a:rPr lang="en-US" altLang="ko-KR" sz="1400" baseline="0" dirty="0" err="1" smtClean="0"/>
                        <a:t>dBm</a:t>
                      </a:r>
                      <a:r>
                        <a:rPr lang="en-US" altLang="ko-KR" sz="1400" baseline="0" dirty="0" smtClean="0"/>
                        <a:t> [scaled with simulation BW when system BW is higher than simulation BW. Otherwise, 23 </a:t>
                      </a:r>
                      <a:r>
                        <a:rPr lang="en-US" altLang="ko-KR" sz="1400" baseline="0" dirty="0" err="1" smtClean="0"/>
                        <a:t>dBm</a:t>
                      </a:r>
                      <a:r>
                        <a:rPr lang="en-US" altLang="ko-KR" sz="1400" baseline="0" dirty="0" smtClean="0"/>
                        <a:t>]</a:t>
                      </a:r>
                      <a:endParaRPr lang="ko-KR" altLang="en-US" sz="1400" dirty="0"/>
                    </a:p>
                  </a:txBody>
                  <a:tcPr marT="45715" marB="45715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47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48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49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0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1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4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5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6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7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8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9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1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2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3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4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5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6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616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8601769"/>
              </p:ext>
            </p:extLst>
          </p:nvPr>
        </p:nvGraphicFramePr>
        <p:xfrm>
          <a:off x="76200" y="152400"/>
          <a:ext cx="8991600" cy="65836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3000"/>
                <a:gridCol w="2616200"/>
                <a:gridCol w="2616200"/>
                <a:gridCol w="2616200"/>
              </a:tblGrid>
              <a:tr h="304783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b="1" dirty="0" smtClean="0">
                          <a:solidFill>
                            <a:schemeClr val="tx1"/>
                          </a:solidFill>
                        </a:rPr>
                        <a:t>Parameters</a:t>
                      </a:r>
                      <a:endParaRPr lang="ko-KR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6" marB="45716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b="1" dirty="0" smtClean="0">
                          <a:solidFill>
                            <a:schemeClr val="tx1"/>
                          </a:solidFill>
                        </a:rPr>
                        <a:t>Dense urban</a:t>
                      </a:r>
                      <a:endParaRPr lang="ko-KR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6" marB="45716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b="1" dirty="0" smtClean="0">
                          <a:solidFill>
                            <a:schemeClr val="tx1"/>
                          </a:solidFill>
                        </a:rPr>
                        <a:t>Urban macro</a:t>
                      </a:r>
                      <a:endParaRPr lang="ko-KR" altLang="en-US" sz="1400" b="1">
                        <a:solidFill>
                          <a:schemeClr val="tx1"/>
                        </a:solidFill>
                      </a:endParaRPr>
                    </a:p>
                  </a:txBody>
                  <a:tcPr marT="45716" marB="45716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b="1" dirty="0" smtClean="0">
                          <a:solidFill>
                            <a:schemeClr val="tx1"/>
                          </a:solidFill>
                        </a:rPr>
                        <a:t>Indoor hotspot</a:t>
                      </a:r>
                      <a:endParaRPr lang="ko-KR" altLang="en-US" sz="1400" b="1">
                        <a:solidFill>
                          <a:schemeClr val="tx1"/>
                        </a:solidFill>
                      </a:endParaRPr>
                    </a:p>
                  </a:txBody>
                  <a:tcPr marT="45716" marB="45716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04781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UE </a:t>
                      </a:r>
                      <a:r>
                        <a:rPr lang="en-US" altLang="ko-KR" sz="1400" dirty="0" err="1" smtClean="0"/>
                        <a:t>Tx</a:t>
                      </a:r>
                      <a:r>
                        <a:rPr lang="en-US" altLang="ko-KR" sz="1400" dirty="0" smtClean="0"/>
                        <a:t> power</a:t>
                      </a:r>
                      <a:endParaRPr lang="ko-KR" altLang="en-US" sz="1400" dirty="0"/>
                    </a:p>
                  </a:txBody>
                  <a:tcPr marT="45715" marB="45715"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23 </a:t>
                      </a:r>
                      <a:r>
                        <a:rPr lang="en-US" altLang="ko-KR" sz="1400" dirty="0" err="1" smtClean="0"/>
                        <a:t>dBm</a:t>
                      </a:r>
                      <a:endParaRPr lang="ko-KR" altLang="en-US" sz="1400" dirty="0"/>
                    </a:p>
                  </a:txBody>
                  <a:tcPr marT="45715" marB="45715"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/>
                </a:tc>
              </a:tr>
              <a:tr h="2011591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BS antenna configuration</a:t>
                      </a:r>
                      <a:endParaRPr lang="ko-KR" altLang="en-US" sz="14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Below 6GHz:</a:t>
                      </a:r>
                      <a:endParaRPr kumimoji="0" lang="en-US" altLang="ko-KR" sz="14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Baseline: </a:t>
                      </a:r>
                      <a:r>
                        <a:rPr lang="en-US" altLang="ko-KR" sz="1400" dirty="0" smtClean="0"/>
                        <a:t>(</a:t>
                      </a:r>
                      <a:r>
                        <a:rPr lang="en-US" altLang="ko-KR" sz="1400" dirty="0" err="1" smtClean="0"/>
                        <a:t>M,N,P,M</a:t>
                      </a:r>
                      <a:r>
                        <a:rPr lang="en-US" altLang="ko-KR" sz="1400" baseline="-25000" dirty="0" err="1" smtClean="0"/>
                        <a:t>g</a:t>
                      </a:r>
                      <a:r>
                        <a:rPr lang="en-US" altLang="ko-KR" sz="1400" dirty="0" err="1" smtClean="0"/>
                        <a:t>,N</a:t>
                      </a:r>
                      <a:r>
                        <a:rPr lang="en-US" altLang="ko-KR" sz="1400" baseline="-25000" dirty="0" err="1" smtClean="0"/>
                        <a:t>g</a:t>
                      </a:r>
                      <a:r>
                        <a:rPr lang="en-US" altLang="ko-KR" sz="1400" dirty="0" smtClean="0"/>
                        <a:t>)=(8,8,2,1,1) (</a:t>
                      </a:r>
                      <a:r>
                        <a:rPr lang="en-US" altLang="ko-KR" sz="1400" dirty="0" err="1" smtClean="0"/>
                        <a:t>d</a:t>
                      </a:r>
                      <a:r>
                        <a:rPr lang="en-US" altLang="ko-KR" sz="1400" baseline="-25000" dirty="0" err="1" smtClean="0"/>
                        <a:t>H</a:t>
                      </a:r>
                      <a:r>
                        <a:rPr lang="en-US" altLang="ko-KR" sz="1400" dirty="0" err="1" smtClean="0"/>
                        <a:t>,d</a:t>
                      </a:r>
                      <a:r>
                        <a:rPr lang="en-US" altLang="ko-KR" sz="1400" baseline="-25000" dirty="0" err="1" smtClean="0"/>
                        <a:t>V</a:t>
                      </a:r>
                      <a:r>
                        <a:rPr lang="en-US" altLang="ko-KR" sz="1400" dirty="0" smtClean="0"/>
                        <a:t>)=(0.5,0.8)</a:t>
                      </a:r>
                      <a:r>
                        <a:rPr lang="el-GR" altLang="ko-KR" sz="1400" dirty="0" smtClean="0"/>
                        <a:t>λ</a:t>
                      </a:r>
                      <a:endParaRPr lang="en-US" altLang="ko-KR" sz="1400" dirty="0" smtClean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Above 6GHz:</a:t>
                      </a:r>
                      <a:endParaRPr kumimoji="0" lang="en-US" altLang="ko-KR" sz="14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Baseline: </a:t>
                      </a:r>
                      <a:r>
                        <a:rPr lang="en-US" altLang="ko-KR" sz="1400" dirty="0" smtClean="0"/>
                        <a:t>(</a:t>
                      </a:r>
                      <a:r>
                        <a:rPr lang="en-US" altLang="ko-KR" sz="1400" dirty="0" err="1" smtClean="0"/>
                        <a:t>M,N,P,M</a:t>
                      </a:r>
                      <a:r>
                        <a:rPr lang="en-US" altLang="ko-KR" sz="1400" baseline="-25000" dirty="0" err="1" smtClean="0"/>
                        <a:t>g</a:t>
                      </a:r>
                      <a:r>
                        <a:rPr lang="en-US" altLang="ko-KR" sz="1400" dirty="0" err="1" smtClean="0"/>
                        <a:t>,N</a:t>
                      </a:r>
                      <a:r>
                        <a:rPr lang="en-US" altLang="ko-KR" sz="1400" baseline="-25000" dirty="0" err="1" smtClean="0"/>
                        <a:t>g</a:t>
                      </a:r>
                      <a:r>
                        <a:rPr lang="en-US" altLang="ko-KR" sz="1400" dirty="0" smtClean="0"/>
                        <a:t>)=(4,8,2,2,2) (</a:t>
                      </a:r>
                      <a:r>
                        <a:rPr lang="en-US" altLang="ko-KR" sz="1400" dirty="0" err="1" smtClean="0"/>
                        <a:t>d</a:t>
                      </a:r>
                      <a:r>
                        <a:rPr lang="en-US" altLang="ko-KR" sz="1400" baseline="-25000" dirty="0" err="1" smtClean="0"/>
                        <a:t>H</a:t>
                      </a:r>
                      <a:r>
                        <a:rPr lang="en-US" altLang="ko-KR" sz="1400" dirty="0" err="1" smtClean="0"/>
                        <a:t>,d</a:t>
                      </a:r>
                      <a:r>
                        <a:rPr lang="en-US" altLang="ko-KR" sz="1400" baseline="-25000" dirty="0" err="1" smtClean="0"/>
                        <a:t>V</a:t>
                      </a:r>
                      <a:r>
                        <a:rPr lang="en-US" altLang="ko-KR" sz="1400" dirty="0" err="1" smtClean="0"/>
                        <a:t>,d</a:t>
                      </a:r>
                      <a:r>
                        <a:rPr lang="en-US" altLang="ko-KR" sz="1400" baseline="-25000" dirty="0" err="1" smtClean="0"/>
                        <a:t>H,g</a:t>
                      </a:r>
                      <a:r>
                        <a:rPr lang="en-US" altLang="ko-KR" sz="1400" dirty="0" err="1" smtClean="0"/>
                        <a:t>,d</a:t>
                      </a:r>
                      <a:r>
                        <a:rPr lang="en-US" altLang="ko-KR" sz="1400" baseline="-25000" dirty="0" err="1" smtClean="0"/>
                        <a:t>V,g</a:t>
                      </a:r>
                      <a:r>
                        <a:rPr lang="en-US" altLang="ko-KR" sz="1400" dirty="0" smtClean="0"/>
                        <a:t>)=(0.5,0.5,4.0,2.0)</a:t>
                      </a:r>
                      <a:r>
                        <a:rPr lang="el-GR" altLang="ko-KR" sz="1400" dirty="0" smtClean="0"/>
                        <a:t>λ</a:t>
                      </a:r>
                      <a:endParaRPr lang="ko-KR" altLang="en-US" sz="1400" dirty="0" smtClean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Below 6GHz:</a:t>
                      </a:r>
                      <a:endParaRPr kumimoji="0" lang="en-US" altLang="ko-KR" sz="14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Baseline: </a:t>
                      </a:r>
                      <a:r>
                        <a:rPr lang="en-US" altLang="ko-KR" sz="1400" dirty="0" smtClean="0"/>
                        <a:t>(</a:t>
                      </a:r>
                      <a:r>
                        <a:rPr lang="en-US" altLang="ko-KR" sz="1400" dirty="0" err="1" smtClean="0"/>
                        <a:t>M,N,P,M</a:t>
                      </a:r>
                      <a:r>
                        <a:rPr lang="en-US" altLang="ko-KR" sz="1400" baseline="-25000" dirty="0" err="1" smtClean="0"/>
                        <a:t>g</a:t>
                      </a:r>
                      <a:r>
                        <a:rPr lang="en-US" altLang="ko-KR" sz="1400" dirty="0" err="1" smtClean="0"/>
                        <a:t>,N</a:t>
                      </a:r>
                      <a:r>
                        <a:rPr lang="en-US" altLang="ko-KR" sz="1400" baseline="-25000" dirty="0" err="1" smtClean="0"/>
                        <a:t>g</a:t>
                      </a:r>
                      <a:r>
                        <a:rPr lang="en-US" altLang="ko-KR" sz="1400" dirty="0" smtClean="0"/>
                        <a:t>)=(8,8,2,1,1) (</a:t>
                      </a:r>
                      <a:r>
                        <a:rPr lang="en-US" altLang="ko-KR" sz="1400" dirty="0" err="1" smtClean="0"/>
                        <a:t>d</a:t>
                      </a:r>
                      <a:r>
                        <a:rPr lang="en-US" altLang="ko-KR" sz="1400" baseline="-25000" dirty="0" err="1" smtClean="0"/>
                        <a:t>H</a:t>
                      </a:r>
                      <a:r>
                        <a:rPr lang="en-US" altLang="ko-KR" sz="1400" dirty="0" err="1" smtClean="0"/>
                        <a:t>,d</a:t>
                      </a:r>
                      <a:r>
                        <a:rPr lang="en-US" altLang="ko-KR" sz="1400" baseline="-25000" dirty="0" err="1" smtClean="0"/>
                        <a:t>V</a:t>
                      </a:r>
                      <a:r>
                        <a:rPr lang="en-US" altLang="ko-KR" sz="1400" dirty="0" smtClean="0"/>
                        <a:t>)=(0.5,0.8)</a:t>
                      </a:r>
                      <a:r>
                        <a:rPr lang="el-GR" altLang="ko-KR" sz="1400" dirty="0" smtClean="0"/>
                        <a:t>λ</a:t>
                      </a:r>
                      <a:endParaRPr lang="en-US" altLang="ko-KR" sz="1400" dirty="0" smtClean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Above 6GHz:</a:t>
                      </a:r>
                      <a:endParaRPr kumimoji="0" lang="en-US" altLang="ko-KR" sz="14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Baseline: </a:t>
                      </a:r>
                      <a:r>
                        <a:rPr lang="en-US" altLang="ko-KR" sz="1400" dirty="0" smtClean="0"/>
                        <a:t>(</a:t>
                      </a:r>
                      <a:r>
                        <a:rPr lang="en-US" altLang="ko-KR" sz="1400" dirty="0" err="1" smtClean="0"/>
                        <a:t>M,N,P,M</a:t>
                      </a:r>
                      <a:r>
                        <a:rPr lang="en-US" altLang="ko-KR" sz="1400" baseline="-25000" dirty="0" err="1" smtClean="0"/>
                        <a:t>g</a:t>
                      </a:r>
                      <a:r>
                        <a:rPr lang="en-US" altLang="ko-KR" sz="1400" dirty="0" err="1" smtClean="0"/>
                        <a:t>,N</a:t>
                      </a:r>
                      <a:r>
                        <a:rPr lang="en-US" altLang="ko-KR" sz="1400" baseline="-25000" dirty="0" err="1" smtClean="0"/>
                        <a:t>g</a:t>
                      </a:r>
                      <a:r>
                        <a:rPr lang="en-US" altLang="ko-KR" sz="1400" dirty="0" smtClean="0"/>
                        <a:t>)=(4,8,2,2,2) (</a:t>
                      </a:r>
                      <a:r>
                        <a:rPr lang="en-US" altLang="ko-KR" sz="1400" dirty="0" err="1" smtClean="0"/>
                        <a:t>d</a:t>
                      </a:r>
                      <a:r>
                        <a:rPr lang="en-US" altLang="ko-KR" sz="1400" baseline="-25000" dirty="0" err="1" smtClean="0"/>
                        <a:t>H</a:t>
                      </a:r>
                      <a:r>
                        <a:rPr lang="en-US" altLang="ko-KR" sz="1400" dirty="0" err="1" smtClean="0"/>
                        <a:t>,d</a:t>
                      </a:r>
                      <a:r>
                        <a:rPr lang="en-US" altLang="ko-KR" sz="1400" baseline="-25000" dirty="0" err="1" smtClean="0"/>
                        <a:t>V</a:t>
                      </a:r>
                      <a:r>
                        <a:rPr lang="en-US" altLang="ko-KR" sz="1400" dirty="0" err="1" smtClean="0"/>
                        <a:t>,d</a:t>
                      </a:r>
                      <a:r>
                        <a:rPr lang="en-US" altLang="ko-KR" sz="1400" baseline="-25000" dirty="0" err="1" smtClean="0"/>
                        <a:t>H,g</a:t>
                      </a:r>
                      <a:r>
                        <a:rPr lang="en-US" altLang="ko-KR" sz="1400" dirty="0" err="1" smtClean="0"/>
                        <a:t>,d</a:t>
                      </a:r>
                      <a:r>
                        <a:rPr lang="en-US" altLang="ko-KR" sz="1400" baseline="-25000" dirty="0" err="1" smtClean="0"/>
                        <a:t>V,g</a:t>
                      </a:r>
                      <a:r>
                        <a:rPr lang="en-US" altLang="ko-KR" sz="1400" dirty="0" smtClean="0"/>
                        <a:t>)=(0.5,0.5,4.0,2.0)</a:t>
                      </a:r>
                      <a:r>
                        <a:rPr lang="el-GR" altLang="ko-KR" sz="1400" dirty="0" smtClean="0"/>
                        <a:t>λ</a:t>
                      </a:r>
                      <a:endParaRPr lang="ko-KR" altLang="en-US" sz="1400" dirty="0" smtClean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FFS</a:t>
                      </a:r>
                      <a:endParaRPr lang="ko-KR" altLang="en-US" sz="1400" dirty="0"/>
                    </a:p>
                  </a:txBody>
                  <a:tcPr marT="45716" marB="45716"/>
                </a:tc>
              </a:tr>
              <a:tr h="51813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BS antenna</a:t>
                      </a:r>
                      <a:r>
                        <a:rPr lang="en-US" altLang="ko-KR" sz="1400" baseline="0" dirty="0" smtClean="0"/>
                        <a:t> height</a:t>
                      </a:r>
                      <a:endParaRPr lang="ko-KR" altLang="en-US" sz="14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Macro: 25m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Micro:</a:t>
                      </a:r>
                      <a:r>
                        <a:rPr lang="en-US" altLang="ko-KR" sz="1400" baseline="0" dirty="0" smtClean="0"/>
                        <a:t> 10m</a:t>
                      </a:r>
                      <a:endParaRPr lang="ko-KR" altLang="en-US" sz="14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25m</a:t>
                      </a:r>
                      <a:endParaRPr lang="ko-KR" altLang="en-US" sz="14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3m</a:t>
                      </a:r>
                      <a:endParaRPr lang="ko-KR" altLang="en-US" sz="1400" dirty="0"/>
                    </a:p>
                  </a:txBody>
                  <a:tcPr marT="45716" marB="45716"/>
                </a:tc>
              </a:tr>
              <a:tr h="94483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BS </a:t>
                      </a:r>
                      <a:r>
                        <a:rPr lang="en-US" altLang="ko-KR" sz="1400" dirty="0" err="1" smtClean="0"/>
                        <a:t>anteena</a:t>
                      </a:r>
                      <a:r>
                        <a:rPr lang="en-US" altLang="ko-KR" sz="1400" dirty="0" smtClean="0"/>
                        <a:t> element gain + connector loss</a:t>
                      </a:r>
                      <a:endParaRPr lang="ko-KR" altLang="en-US" sz="14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8 </a:t>
                      </a:r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</a:rPr>
                        <a:t>dBi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8 </a:t>
                      </a:r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</a:rPr>
                        <a:t>dBi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 </a:t>
                      </a:r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</a:rPr>
                        <a:t>dBi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T="45716" marB="45716"/>
                </a:tc>
              </a:tr>
              <a:tr h="51813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BS receiver</a:t>
                      </a:r>
                      <a:r>
                        <a:rPr lang="en-US" altLang="ko-KR" sz="1400" baseline="0" dirty="0" smtClean="0"/>
                        <a:t> noise figure</a:t>
                      </a:r>
                      <a:endParaRPr lang="ko-KR" altLang="en-US" sz="1400" dirty="0"/>
                    </a:p>
                  </a:txBody>
                  <a:tcPr marT="45716" marB="45716"/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Below</a:t>
                      </a:r>
                      <a:r>
                        <a:rPr lang="en-US" altLang="ko-KR" sz="1400" baseline="0" dirty="0" smtClean="0"/>
                        <a:t> 6GHz: </a:t>
                      </a:r>
                      <a:r>
                        <a:rPr lang="en-US" altLang="ko-KR" sz="1400" dirty="0" smtClean="0"/>
                        <a:t>5 dB</a:t>
                      </a:r>
                    </a:p>
                    <a:p>
                      <a:pPr latinLnBrk="1"/>
                      <a:r>
                        <a:rPr lang="en-US" altLang="ko-KR" sz="1400" dirty="0" smtClean="0"/>
                        <a:t>Above 6GHz:</a:t>
                      </a:r>
                      <a:r>
                        <a:rPr lang="en-US" altLang="ko-KR" sz="1400" baseline="0" dirty="0" smtClean="0"/>
                        <a:t> 7 dB</a:t>
                      </a:r>
                    </a:p>
                  </a:txBody>
                  <a:tcPr marT="45716" marB="45716"/>
                </a:tc>
                <a:tc hMerge="1">
                  <a:txBody>
                    <a:bodyPr/>
                    <a:lstStyle/>
                    <a:p>
                      <a:pPr latinLnBrk="1"/>
                      <a:endParaRPr lang="en-US" altLang="ko-KR" sz="14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en-US" altLang="ko-KR" sz="1400" baseline="0" dirty="0" smtClean="0"/>
                    </a:p>
                  </a:txBody>
                  <a:tcPr/>
                </a:tc>
              </a:tr>
              <a:tr h="73148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UE antenna configuration</a:t>
                      </a:r>
                      <a:endParaRPr lang="ko-KR" altLang="en-US" sz="1400" dirty="0"/>
                    </a:p>
                  </a:txBody>
                  <a:tcPr marT="45716" marB="45716"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Follow the Table A.2.1-</a:t>
                      </a:r>
                      <a:r>
                        <a:rPr lang="en-US" altLang="ko-KR" sz="1400" u="none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en-US" altLang="ko-KR" sz="1400" baseline="0" dirty="0" smtClean="0"/>
                        <a:t> of TR38.802</a:t>
                      </a:r>
                      <a:endParaRPr lang="en-US" altLang="ko-KR" sz="1400" dirty="0" smtClean="0"/>
                    </a:p>
                  </a:txBody>
                  <a:tcPr marT="45716" marB="45716"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endParaRPr lang="en-US" altLang="ko-KR" sz="1400" dirty="0" smtClean="0"/>
                    </a:p>
                  </a:txBody>
                  <a:tcPr/>
                </a:tc>
              </a:tr>
              <a:tr h="73148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UE antenna height</a:t>
                      </a:r>
                      <a:endParaRPr lang="ko-KR" altLang="en-US" sz="1400" dirty="0"/>
                    </a:p>
                  </a:txBody>
                  <a:tcPr marT="45716" marB="45716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400" dirty="0" err="1" smtClean="0"/>
                        <a:t>h</a:t>
                      </a:r>
                      <a:r>
                        <a:rPr lang="en-US" altLang="ko-KR" sz="1400" baseline="-25000" dirty="0" err="1" smtClean="0"/>
                        <a:t>UT</a:t>
                      </a:r>
                      <a:r>
                        <a:rPr lang="en-US" altLang="ko-KR" sz="1400" dirty="0" smtClean="0"/>
                        <a:t>=3(n</a:t>
                      </a:r>
                      <a:r>
                        <a:rPr lang="en-US" altLang="ko-KR" sz="1400" baseline="-25000" dirty="0" smtClean="0"/>
                        <a:t>fl</a:t>
                      </a:r>
                      <a:r>
                        <a:rPr lang="en-US" altLang="ko-KR" sz="1400" dirty="0" smtClean="0"/>
                        <a:t>-1)+1.5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400" dirty="0" err="1" smtClean="0"/>
                        <a:t>n</a:t>
                      </a:r>
                      <a:r>
                        <a:rPr lang="en-US" altLang="ko-KR" sz="1400" baseline="-25000" dirty="0" err="1" smtClean="0"/>
                        <a:t>fl</a:t>
                      </a:r>
                      <a:r>
                        <a:rPr lang="en-US" altLang="ko-KR" sz="1400" baseline="0" dirty="0" smtClean="0"/>
                        <a:t> for outdoor UEs: 1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400" dirty="0" err="1" smtClean="0"/>
                        <a:t>n</a:t>
                      </a:r>
                      <a:r>
                        <a:rPr lang="en-US" altLang="ko-KR" sz="1400" baseline="-25000" dirty="0" err="1" smtClean="0"/>
                        <a:t>fl</a:t>
                      </a:r>
                      <a:r>
                        <a:rPr lang="en-US" altLang="ko-KR" sz="1400" baseline="0" dirty="0" smtClean="0"/>
                        <a:t> for indoor UEs: </a:t>
                      </a:r>
                      <a:r>
                        <a:rPr lang="en-US" altLang="ko-KR" sz="1400" baseline="0" dirty="0" err="1" smtClean="0"/>
                        <a:t>n</a:t>
                      </a:r>
                      <a:r>
                        <a:rPr lang="en-US" altLang="ko-KR" sz="1400" baseline="-25000" dirty="0" err="1" smtClean="0"/>
                        <a:t>fl</a:t>
                      </a:r>
                      <a:r>
                        <a:rPr lang="en-US" altLang="ko-KR" sz="1400" baseline="0" dirty="0" err="1" smtClean="0"/>
                        <a:t>~uniform</a:t>
                      </a:r>
                      <a:r>
                        <a:rPr lang="en-US" altLang="ko-KR" sz="1400" baseline="0" dirty="0" smtClean="0"/>
                        <a:t>(1,N</a:t>
                      </a:r>
                      <a:r>
                        <a:rPr lang="en-US" altLang="ko-KR" sz="1400" baseline="-25000" dirty="0" smtClean="0"/>
                        <a:t>fl</a:t>
                      </a:r>
                      <a:r>
                        <a:rPr lang="en-US" altLang="ko-KR" sz="1400" baseline="0" dirty="0" smtClean="0"/>
                        <a:t>) where </a:t>
                      </a:r>
                      <a:r>
                        <a:rPr lang="en-US" altLang="ko-KR" sz="1400" baseline="0" dirty="0" err="1" smtClean="0"/>
                        <a:t>N</a:t>
                      </a:r>
                      <a:r>
                        <a:rPr lang="en-US" altLang="ko-KR" sz="1400" baseline="-25000" dirty="0" err="1" smtClean="0"/>
                        <a:t>fl</a:t>
                      </a:r>
                      <a:r>
                        <a:rPr lang="en-US" altLang="ko-KR" sz="1400" baseline="0" dirty="0" err="1" smtClean="0"/>
                        <a:t>~uniform</a:t>
                      </a:r>
                      <a:r>
                        <a:rPr lang="en-US" altLang="ko-KR" sz="1400" baseline="0" dirty="0" smtClean="0"/>
                        <a:t>(4,8)</a:t>
                      </a:r>
                      <a:endParaRPr lang="ko-KR" altLang="en-US" sz="1400" dirty="0"/>
                    </a:p>
                  </a:txBody>
                  <a:tcPr marT="45716" marB="45716"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1.5m</a:t>
                      </a:r>
                      <a:endParaRPr lang="ko-KR" altLang="en-US" sz="1400" dirty="0"/>
                    </a:p>
                  </a:txBody>
                  <a:tcPr marT="45716" marB="45716"/>
                </a:tc>
              </a:tr>
              <a:tr h="51813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UE antenna gain</a:t>
                      </a:r>
                      <a:endParaRPr lang="ko-KR" altLang="en-US" sz="1400" dirty="0"/>
                    </a:p>
                  </a:txBody>
                  <a:tcPr marT="45716" marB="45716"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Follow the modeling</a:t>
                      </a:r>
                      <a:r>
                        <a:rPr lang="en-US" altLang="ko-KR" sz="1400" baseline="0" dirty="0" smtClean="0"/>
                        <a:t> of TR36.873</a:t>
                      </a:r>
                      <a:endParaRPr lang="ko-KR" altLang="en-US" sz="1400" dirty="0"/>
                    </a:p>
                  </a:txBody>
                  <a:tcPr marT="45716" marB="45716"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71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7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7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74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75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76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78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79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8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81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82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83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84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85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86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87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88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89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90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7191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040326"/>
              </p:ext>
            </p:extLst>
          </p:nvPr>
        </p:nvGraphicFramePr>
        <p:xfrm>
          <a:off x="76200" y="152400"/>
          <a:ext cx="8991600" cy="55778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3000"/>
                <a:gridCol w="2616200"/>
                <a:gridCol w="2616200"/>
                <a:gridCol w="2616200"/>
              </a:tblGrid>
              <a:tr h="304803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b="1" dirty="0" smtClean="0"/>
                        <a:t>Parameters</a:t>
                      </a:r>
                      <a:endParaRPr lang="ko-KR" altLang="en-US" sz="1400" b="1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b="1" dirty="0" smtClean="0"/>
                        <a:t>Dense urban</a:t>
                      </a:r>
                      <a:endParaRPr lang="ko-KR" altLang="en-US" sz="1400" b="1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b="1" dirty="0" smtClean="0"/>
                        <a:t>Urban macro</a:t>
                      </a:r>
                      <a:endParaRPr lang="ko-KR" altLang="en-US" sz="1400" b="1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b="1" dirty="0" smtClean="0"/>
                        <a:t>Indoor hotspot</a:t>
                      </a:r>
                      <a:endParaRPr lang="ko-KR" altLang="en-US" sz="1400" b="1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51816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UE</a:t>
                      </a:r>
                      <a:r>
                        <a:rPr lang="en-US" altLang="ko-KR" sz="1400" baseline="0" dirty="0" smtClean="0"/>
                        <a:t> receiver noise figure</a:t>
                      </a:r>
                      <a:endParaRPr lang="ko-KR" altLang="en-US" sz="14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Below</a:t>
                      </a:r>
                      <a:r>
                        <a:rPr lang="en-US" altLang="ko-KR" sz="1400" baseline="0" dirty="0" smtClean="0"/>
                        <a:t> 6GHz: </a:t>
                      </a:r>
                      <a:r>
                        <a:rPr lang="en-US" altLang="ko-KR" sz="1400" dirty="0" smtClean="0"/>
                        <a:t>9 dB</a:t>
                      </a:r>
                    </a:p>
                    <a:p>
                      <a:pPr latinLnBrk="1"/>
                      <a:r>
                        <a:rPr lang="en-US" altLang="ko-KR" sz="1400" dirty="0" smtClean="0"/>
                        <a:t>Above 6GHz:</a:t>
                      </a:r>
                      <a:r>
                        <a:rPr lang="en-US" altLang="ko-KR" sz="1400" baseline="0" dirty="0" smtClean="0"/>
                        <a:t> 13 dB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en-US" altLang="ko-KR" sz="1400" baseline="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731528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Traffic model</a:t>
                      </a:r>
                      <a:endParaRPr lang="ko-KR" altLang="en-US" sz="14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1400" baseline="0" dirty="0" smtClean="0">
                          <a:solidFill>
                            <a:srgbClr val="FF0000"/>
                          </a:solidFill>
                        </a:rPr>
                        <a:t>Baseline: 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40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FTP traffic model 3 with packet size 0.1 and 0.5Mbytes 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40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Ratio of DL/UL traffic = {2:1}, {4:1} [TR36.828]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endParaRPr kumimoji="0" lang="en-US" altLang="ko-KR" sz="140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158252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UE distribution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baseline="0" dirty="0" smtClean="0"/>
                        <a:t>For FTP traffic model 3</a:t>
                      </a:r>
                      <a:r>
                        <a:rPr lang="en-US" altLang="ko-KR" sz="1400" baseline="0" dirty="0" smtClean="0">
                          <a:solidFill>
                            <a:srgbClr val="00B050"/>
                          </a:solidFill>
                        </a:rPr>
                        <a:t>: </a:t>
                      </a:r>
                      <a:r>
                        <a:rPr lang="en-GB" altLang="zh-CN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2/3 </a:t>
                      </a:r>
                      <a:r>
                        <a:rPr lang="en-GB" altLang="zh-CN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users randomly and uniformly dropped within the clusters, 1/3 users randomly and uniformly dropped throughout the macro geographical area, and 60 users per macro geographical area</a:t>
                      </a:r>
                    </a:p>
                    <a:p>
                      <a:pPr latinLnBrk="1"/>
                      <a:r>
                        <a:rPr lang="en-US" altLang="ko-KR" sz="1400" baseline="0" dirty="0" smtClean="0"/>
                        <a:t>80</a:t>
                      </a:r>
                      <a:r>
                        <a:rPr lang="en-US" altLang="ko-KR" sz="1400" baseline="0" dirty="0" smtClean="0"/>
                        <a:t>% indoor (3km/h) and 20% outdoor (30km/h)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baseline="0" dirty="0" smtClean="0"/>
                        <a:t>For FTP traffic model 3</a:t>
                      </a:r>
                      <a:r>
                        <a:rPr lang="en-US" altLang="ko-KR" sz="1400" baseline="0" dirty="0" smtClean="0">
                          <a:solidFill>
                            <a:schemeClr val="tx1"/>
                          </a:solidFill>
                        </a:rPr>
                        <a:t>: 10 users per macro TRP 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aseline="0" dirty="0" smtClean="0"/>
                        <a:t>80% indoor (3km/h) and 20% outdoor (30km/h)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baseline="0" dirty="0" smtClean="0"/>
                        <a:t>For FTP traffic model 3: </a:t>
                      </a:r>
                      <a:r>
                        <a:rPr lang="en-US" altLang="ko-KR" sz="1400" baseline="0" dirty="0" smtClean="0">
                          <a:solidFill>
                            <a:schemeClr val="tx1"/>
                          </a:solidFill>
                        </a:rPr>
                        <a:t>10 users per TRP </a:t>
                      </a:r>
                    </a:p>
                    <a:p>
                      <a:pPr latinLnBrk="1"/>
                      <a:r>
                        <a:rPr lang="en-US" altLang="ko-KR" sz="1400" baseline="0" dirty="0" smtClean="0"/>
                        <a:t>100% indoor (3km/h</a:t>
                      </a:r>
                      <a:r>
                        <a:rPr lang="en-US" altLang="ko-KR" sz="1400" baseline="0" dirty="0" smtClean="0"/>
                        <a:t>)</a:t>
                      </a:r>
                    </a:p>
                    <a:p>
                      <a:pPr latinLnBrk="1"/>
                      <a:endParaRPr lang="en-US" altLang="ko-KR" sz="1400" baseline="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8766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UE receiver</a:t>
                      </a:r>
                      <a:endParaRPr lang="ko-KR" altLang="en-US" sz="14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MMSE-IRC as the baseline</a:t>
                      </a:r>
                      <a:r>
                        <a:rPr lang="en-US" altLang="ko-KR" sz="1400" baseline="0" dirty="0" smtClean="0"/>
                        <a:t> receiver</a:t>
                      </a:r>
                      <a:endParaRPr lang="ko-KR" altLang="en-US" sz="14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8766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BS recei</a:t>
                      </a:r>
                      <a:r>
                        <a:rPr lang="en-US" altLang="ko-KR" sz="1400" baseline="0" dirty="0" smtClean="0"/>
                        <a:t>ver </a:t>
                      </a:r>
                      <a:endParaRPr lang="ko-KR" altLang="en-US" sz="14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MMSE-IRC as the baseline</a:t>
                      </a:r>
                      <a:r>
                        <a:rPr lang="en-US" altLang="ko-KR" sz="1400" baseline="0" dirty="0" smtClean="0"/>
                        <a:t> receiver</a:t>
                      </a:r>
                      <a:endParaRPr lang="ko-KR" altLang="en-US" sz="1400" smtClean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51816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Feedback assumption</a:t>
                      </a:r>
                      <a:endParaRPr lang="ko-KR" altLang="en-US" sz="14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Realistic</a:t>
                      </a:r>
                      <a:endParaRPr lang="ko-KR" altLang="en-US" sz="14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51816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Channel estimation</a:t>
                      </a:r>
                      <a:endParaRPr lang="ko-KR" altLang="en-US" sz="14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Realistic</a:t>
                      </a:r>
                      <a:endParaRPr lang="ko-KR" altLang="en-US" sz="1400" dirty="0" smtClean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36770</TotalTime>
  <Words>915</Words>
  <Application>Microsoft Office PowerPoint</Application>
  <PresentationFormat>화면 슬라이드 쇼(4:3)</PresentationFormat>
  <Paragraphs>152</Paragraphs>
  <Slides>6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7" baseType="lpstr">
      <vt:lpstr>Office Theme</vt:lpstr>
      <vt:lpstr>WF on scenarios and evaluation assumptions for flexible duplex </vt:lpstr>
      <vt:lpstr>Proposal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Dongkyu Kim</cp:lastModifiedBy>
  <cp:revision>1327</cp:revision>
  <dcterms:created xsi:type="dcterms:W3CDTF">2010-05-12T23:28:36Z</dcterms:created>
  <dcterms:modified xsi:type="dcterms:W3CDTF">2016-08-23T09:07:33Z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(2)tBtuVjN4DQB7y7YVD8dasHH8DRm773OR8YZf2Ap2Kp9ET32M9pfeOuCwbT7lbB7c9qOv0N34_x000d_
JOTMfyUhU41ZVEtbH6hkQcPepHg9630shLuQo98TeJ1AeGHaITx52gRfNk7hr8BSjpqbtkGK_x000d_
aJiw1cZ9wnd6WUzkoMasJBcBZ6Eg2xqCC2eXJe9HZzg3eBcmyAHKJJZtjVchpjWNQ3cTJSGr_x000d_
tH9nX6PZUoIeIFtGQo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nqyRuE55rS4PmxgCx2deIT7oAcL+pav6vdevX6lihTkUJpHhLanb1T_x000d_
QzXqyNvAEVJUfkVcXEFg7cuGUB3YvgVl1AGL0BluGEo6AJEQNQ68mD1NHHUW/kZEOtU/nf7t_x000d_
TzTFr/ugw3u9LwwTiyRGsTdlyGzaaMkj1lL8fFWu2FrLAQ==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1471099348</vt:lpwstr>
  </property>
</Properties>
</file>