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0"/>
  </p:notesMasterIdLst>
  <p:sldIdLst>
    <p:sldId id="262" r:id="rId6"/>
    <p:sldId id="261" r:id="rId7"/>
    <p:sldId id="264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Channel Coding Selection for NR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539552" y="4437112"/>
            <a:ext cx="7935416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HiSilicon, CMCC, CUCC, Deutsche Telekom, Orange, Telecom Italia, Vodafone,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 Unicom,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Spreadtrum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</a:t>
            </a:r>
            <a:r>
              <a:rPr lang="en-GB" altLang="ko-KR" b="1" dirty="0" smtClean="0">
                <a:cs typeface="Times New Roman" panose="02020603050405020304" pitchFamily="18" charset="0"/>
              </a:rPr>
              <a:t>86</a:t>
            </a:r>
            <a:r>
              <a:rPr lang="en-GB" altLang="ko-KR" b="1" dirty="0">
                <a:cs typeface="Times New Roman" panose="02020603050405020304" pitchFamily="18" charset="0"/>
              </a:rPr>
              <a:t>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R1-168040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Gothenburg, Sweden, Aug 22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-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26,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dirty="0"/>
              <a:t>8.1.4.1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1"/>
            <a:ext cx="8229600" cy="2232247"/>
          </a:xfrm>
        </p:spPr>
        <p:txBody>
          <a:bodyPr>
            <a:normAutofit/>
          </a:bodyPr>
          <a:lstStyle/>
          <a:p>
            <a:r>
              <a:rPr lang="en-US" b="1" dirty="0" smtClean="0"/>
              <a:t>Agreements in RAN#84b</a:t>
            </a:r>
            <a:endParaRPr lang="en-US" sz="2000" b="1" dirty="0" smtClean="0"/>
          </a:p>
          <a:p>
            <a:pPr lvl="1"/>
            <a:r>
              <a:rPr lang="en-US" sz="1800" dirty="0"/>
              <a:t>Candidates for 5G new RAT data transmission are identified as the following</a:t>
            </a:r>
          </a:p>
          <a:p>
            <a:pPr lvl="2"/>
            <a:r>
              <a:rPr lang="en-US" sz="1600" dirty="0"/>
              <a:t>LDPC code </a:t>
            </a:r>
          </a:p>
          <a:p>
            <a:pPr lvl="2"/>
            <a:r>
              <a:rPr lang="en-US" sz="1600" dirty="0"/>
              <a:t>Polar code </a:t>
            </a:r>
          </a:p>
          <a:p>
            <a:pPr lvl="2"/>
            <a:r>
              <a:rPr lang="en-US" sz="1600" dirty="0"/>
              <a:t>Convolutional code (LTE and/or enhanced convolutional coding)</a:t>
            </a:r>
          </a:p>
          <a:p>
            <a:pPr lvl="2"/>
            <a:r>
              <a:rPr lang="en-US" sz="1600" dirty="0"/>
              <a:t>Turbo code (LTE and/or enhanced turbo coding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93441575"/>
              </p:ext>
            </p:extLst>
          </p:nvPr>
        </p:nvGraphicFramePr>
        <p:xfrm>
          <a:off x="2843808" y="3212976"/>
          <a:ext cx="3483288" cy="115447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54008"/>
                <a:gridCol w="1629280"/>
              </a:tblGrid>
              <a:tr h="2237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b="1" kern="1200" dirty="0" err="1">
                          <a:effectLst/>
                        </a:rPr>
                        <a:t>mMTC</a:t>
                      </a:r>
                      <a:endParaRPr lang="en-US" sz="1800" b="1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b="1" kern="1200" dirty="0">
                          <a:effectLst/>
                        </a:rPr>
                        <a:t>URLLC</a:t>
                      </a:r>
                      <a:endParaRPr lang="en-US" sz="1800" b="1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17311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2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kern="1200" dirty="0" err="1">
                          <a:effectLst/>
                        </a:rPr>
                        <a:t>Convolutional</a:t>
                      </a:r>
                      <a:r>
                        <a:rPr lang="en-US" sz="1400" kern="1200" dirty="0">
                          <a:effectLst/>
                        </a:rPr>
                        <a:t> codes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2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kern="1200" dirty="0" err="1">
                          <a:effectLst/>
                        </a:rPr>
                        <a:t>Convolutional</a:t>
                      </a:r>
                      <a:r>
                        <a:rPr lang="en-US" sz="1400" kern="1200" dirty="0">
                          <a:effectLst/>
                        </a:rPr>
                        <a:t> codes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237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LDPC 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LDPC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3589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Polar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Polar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237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fi-FI" sz="1400" kern="1200" dirty="0">
                          <a:effectLst/>
                        </a:rPr>
                        <a:t>Turbo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fi-FI" sz="1400" kern="1200" dirty="0">
                          <a:effectLst/>
                        </a:rPr>
                        <a:t>Turbo 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4653137"/>
            <a:ext cx="8229600" cy="1872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Agreements in RAN#85 on code comparison</a:t>
            </a:r>
            <a:endParaRPr lang="en-US" sz="1400" b="1" dirty="0" smtClean="0"/>
          </a:p>
          <a:p>
            <a:pPr lvl="1"/>
            <a:r>
              <a:rPr lang="en-GB" sz="1800" dirty="0" smtClean="0"/>
              <a:t>Observations on AWGN performance </a:t>
            </a:r>
            <a:r>
              <a:rPr lang="en-GB" sz="1800" b="1" dirty="0" smtClean="0"/>
              <a:t>for small information block and low code rate (from 1/12 to 1/3)</a:t>
            </a:r>
          </a:p>
          <a:p>
            <a:pPr lvl="1"/>
            <a:r>
              <a:rPr lang="en-GB" sz="1800" dirty="0" smtClean="0"/>
              <a:t>WF </a:t>
            </a:r>
            <a:r>
              <a:rPr lang="en-GB" sz="1800" dirty="0"/>
              <a:t>on channel coding simulation data </a:t>
            </a:r>
            <a:r>
              <a:rPr lang="en-GB" sz="1800" dirty="0" smtClean="0"/>
              <a:t>sharing</a:t>
            </a:r>
          </a:p>
          <a:p>
            <a:pPr lvl="1"/>
            <a:r>
              <a:rPr lang="en-GB" sz="1800" dirty="0"/>
              <a:t>WF on further study of complexity of channel code</a:t>
            </a:r>
            <a:endParaRPr lang="en-US" sz="1800" dirty="0" smtClean="0"/>
          </a:p>
        </p:txBody>
      </p:sp>
    </p:spTree>
    <p:extLst>
      <p:ext uri="{BB962C8B-B14F-4D97-AF65-F5344CB8AC3E}">
        <p14:creationId xmlns=""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80728"/>
            <a:ext cx="8784976" cy="5145435"/>
          </a:xfrm>
        </p:spPr>
        <p:txBody>
          <a:bodyPr>
            <a:normAutofit/>
          </a:bodyPr>
          <a:lstStyle/>
          <a:p>
            <a:endParaRPr lang="en-US" sz="2300" dirty="0" smtClean="0"/>
          </a:p>
          <a:p>
            <a:r>
              <a:rPr lang="en-US" sz="2300" dirty="0" smtClean="0"/>
              <a:t>RAN1#85 Observation: For large information block sizes, all candidate channel coding schemes show comparable link performance</a:t>
            </a:r>
          </a:p>
          <a:p>
            <a:r>
              <a:rPr lang="en-US" altLang="zh-CN" sz="2300" dirty="0" smtClean="0"/>
              <a:t>Polar </a:t>
            </a:r>
            <a:r>
              <a:rPr lang="en-US" altLang="zh-CN" sz="2300" dirty="0"/>
              <a:t>codes are better than convolutional </a:t>
            </a:r>
            <a:r>
              <a:rPr lang="en-US" altLang="zh-CN" sz="2300" dirty="0" smtClean="0"/>
              <a:t>codes, turbo codes, and LDPC codes </a:t>
            </a:r>
            <a:r>
              <a:rPr lang="en-US" altLang="zh-CN" sz="2300" dirty="0"/>
              <a:t>for small block </a:t>
            </a:r>
            <a:r>
              <a:rPr lang="en-US" altLang="zh-CN" sz="2300" dirty="0" smtClean="0"/>
              <a:t>lengths (from 80 to 1000 bits)</a:t>
            </a:r>
          </a:p>
          <a:p>
            <a:pPr lvl="1"/>
            <a:r>
              <a:rPr lang="en-US" altLang="zh-CN" sz="1900" dirty="0"/>
              <a:t>~</a:t>
            </a:r>
            <a:r>
              <a:rPr lang="en-US" altLang="zh-CN" sz="1900" dirty="0" smtClean="0"/>
              <a:t>2 or more dB better than convolutional codes [R1-167216]</a:t>
            </a:r>
          </a:p>
          <a:p>
            <a:pPr lvl="1"/>
            <a:r>
              <a:rPr lang="en-US" altLang="zh-CN" sz="1900" dirty="0" smtClean="0"/>
              <a:t>0.5-1dB better than turbo code [R1-167212]</a:t>
            </a:r>
          </a:p>
          <a:p>
            <a:pPr lvl="1"/>
            <a:r>
              <a:rPr lang="en-US" altLang="zh-CN" sz="1900" dirty="0" smtClean="0"/>
              <a:t>Up to 1dB better than LDPC codes [R1-167212]</a:t>
            </a:r>
          </a:p>
          <a:p>
            <a:pPr lvl="2"/>
            <a:r>
              <a:rPr lang="en-US" altLang="zh-CN" sz="1500" dirty="0" smtClean="0"/>
              <a:t>NOTE: LDPC codes do not support 1-bit granularity</a:t>
            </a:r>
          </a:p>
          <a:p>
            <a:r>
              <a:rPr lang="en-US" sz="2300" dirty="0" smtClean="0"/>
              <a:t>Polar and LDPC are both feasible to implement at high data rates[R1-167213]</a:t>
            </a:r>
          </a:p>
          <a:p>
            <a:r>
              <a:rPr lang="en-US" sz="2300" dirty="0" smtClean="0"/>
              <a:t>Polar code meets the URLLC latency requirement [R1-167213]</a:t>
            </a:r>
          </a:p>
          <a:p>
            <a:endParaRPr lang="en-US" sz="2300" dirty="0" smtClean="0"/>
          </a:p>
        </p:txBody>
      </p:sp>
    </p:spTree>
    <p:extLst>
      <p:ext uri="{BB962C8B-B14F-4D97-AF65-F5344CB8AC3E}">
        <p14:creationId xmlns="" xmlns:p14="http://schemas.microsoft.com/office/powerpoint/2010/main" val="93428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Polar </a:t>
            </a:r>
            <a:r>
              <a:rPr lang="en-US" altLang="zh-CN" dirty="0"/>
              <a:t>code is </a:t>
            </a:r>
            <a:r>
              <a:rPr lang="en-US" altLang="zh-CN" dirty="0" smtClean="0"/>
              <a:t>a candidate </a:t>
            </a:r>
            <a:r>
              <a:rPr lang="en-US" altLang="zh-CN" dirty="0"/>
              <a:t>channel coding technique for NR </a:t>
            </a:r>
            <a:r>
              <a:rPr lang="en-US" altLang="zh-CN" dirty="0" smtClean="0"/>
              <a:t>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, URLLC, </a:t>
            </a:r>
            <a:r>
              <a:rPr lang="en-US" altLang="zh-CN" dirty="0" err="1" smtClean="0"/>
              <a:t>mMTC</a:t>
            </a:r>
            <a:endParaRPr lang="en-US" altLang="zh-CN" dirty="0" smtClean="0"/>
          </a:p>
          <a:p>
            <a:pPr marL="0" lvl="1" indent="0">
              <a:buNone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48108D9109C944B70D5C8707C65226" ma:contentTypeVersion="3" ma:contentTypeDescription="Create a new document." ma:contentTypeScope="" ma:versionID="859063aa33e956eed4ee36169142fbea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HR33RHYHUWRF-13-111066</_dlc_DocId>
    <_dlc_DocIdUrl xmlns="c06861ca-3f08-4d07-bff7-bb15bac121f4">
      <Url>https://projects.qualcomm.com/sites/pentari/_layouts/15/DocIdRedir.aspx?ID=HR33RHYHUWRF-13-111066</Url>
      <Description>HR33RHYHUWRF-13-111066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7277A9-B8F7-426C-A1DA-CFCC2CAF9A0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F3845DCA-C586-4CCB-BA0E-B91F62EE8B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F58FD3C-0C81-4AA1-B48A-20D6B09C2F10}">
  <ds:schemaRefs>
    <ds:schemaRef ds:uri="http://schemas.microsoft.com/office/2006/metadata/properties"/>
    <ds:schemaRef ds:uri="http://schemas.microsoft.com/office/infopath/2007/PartnerControls"/>
    <ds:schemaRef ds:uri="c06861ca-3f08-4d07-bff7-bb15bac121f4"/>
  </ds:schemaRefs>
</ds:datastoreItem>
</file>

<file path=customXml/itemProps4.xml><?xml version="1.0" encoding="utf-8"?>
<ds:datastoreItem xmlns:ds="http://schemas.openxmlformats.org/officeDocument/2006/customXml" ds:itemID="{C62770D9-5B73-45C8-95DB-3663D8F6C0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1238</TotalTime>
  <Words>255</Words>
  <Application>Microsoft Office PowerPoint</Application>
  <PresentationFormat>On-screen Show (4:3)</PresentationFormat>
  <Paragraphs>40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Channel Coding Selection for NR</vt:lpstr>
      <vt:lpstr>Background</vt:lpstr>
      <vt:lpstr>Observations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Carmela</cp:lastModifiedBy>
  <cp:revision>130</cp:revision>
  <dcterms:created xsi:type="dcterms:W3CDTF">2016-04-08T01:45:47Z</dcterms:created>
  <dcterms:modified xsi:type="dcterms:W3CDTF">2016-08-23T13:41:24Z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(3)ZhMm8caOmwRuGyVdZVBF7npm88JwrVSfnoqDQzBgMrl6OQxHngsOwdiKPdSnTfv2D+/SO29V
oiFgr9zA3YNNepMCry20HKm2/QqYBL6eQU1Ted40kHyhy+x3zuenk/cktuMchs8mVMVfpZ1o
XgqaqHhMcy7Vj5/0iJXoSrEJ20Sv9rdFgdtgF0wkwCtlXuAFRE5N2FNu2ZMgWrGJd1FpMmck
sfqelTonK9TjIfVWzB</vt:lpwstr>
  </property>
  <property fmtid="{D5CDD505-2E9C-101B-9397-08002B2CF9AE}" pid="3" name="_2015_ms_pID_7253431">
    <vt:lpwstr>ZAcjJ06ijFO2BIRmlQzYuRzWmpXZv1QOpI/87T7ePQUzOVxlLGVeye
68RsGHhDG+OHUoneNNNgaYFYjkm8sQPm74RPFfra8glMAFfwzpetgpjkasg7ZO7S8anLGXTA
KVMpmgTcuMcHgT75hTNNvfibAaTAAzJBbWqSViPsqad0C8S6zZuibU1OaF6i7AnYv8MYpmbw
kFFnUONUzfD/PVvM2FyRsVOmUU/yAmKyMnSM</vt:lpwstr>
  </property>
  <property fmtid="{D5CDD505-2E9C-101B-9397-08002B2CF9AE}" pid="4" name="_2015_ms_pID_7253432">
    <vt:lpwstr>qAUnvS2MrhN6sWxGjhOPF6MMF99oOWT7OhoY
voF3/53d+7sVno7GbaY4oTPl/0pe1f+IKcNkimpDg27IwcmoNZU=</vt:lpwstr>
  </property>
  <property fmtid="{D5CDD505-2E9C-101B-9397-08002B2CF9AE}" pid="5" name="ContentTypeId">
    <vt:lpwstr>0x010100E148108D9109C944B70D5C8707C65226</vt:lpwstr>
  </property>
  <property fmtid="{D5CDD505-2E9C-101B-9397-08002B2CF9AE}" pid="6" name="_dlc_DocIdItemGuid">
    <vt:lpwstr>80783952-c3f8-4456-8330-5172087524bc</vt:lpwstr>
  </property>
  <property fmtid="{D5CDD505-2E9C-101B-9397-08002B2CF9AE}" pid="7" name="_NewReviewCycle">
    <vt:lpwstr/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1471959644</vt:lpwstr>
  </property>
</Properties>
</file>