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oleObject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9" r:id="rId1"/>
    <p:sldMasterId id="2147483823" r:id="rId2"/>
    <p:sldMasterId id="2147483824" r:id="rId3"/>
  </p:sldMasterIdLst>
  <p:notesMasterIdLst>
    <p:notesMasterId r:id="rId11"/>
  </p:notesMasterIdLst>
  <p:handoutMasterIdLst>
    <p:handoutMasterId r:id="rId12"/>
  </p:handoutMasterIdLst>
  <p:sldIdLst>
    <p:sldId id="256" r:id="rId4"/>
    <p:sldId id="257" r:id="rId5"/>
    <p:sldId id="258" r:id="rId6"/>
    <p:sldId id="261" r:id="rId7"/>
    <p:sldId id="262" r:id="rId8"/>
    <p:sldId id="259" r:id="rId9"/>
    <p:sldId id="260" r:id="rId10"/>
  </p:sldIdLst>
  <p:sldSz cx="9906000" cy="6858000" type="A4"/>
  <p:notesSz cx="7099300" cy="102346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FF85FF"/>
    <a:srgbClr val="011893"/>
    <a:srgbClr val="0432FF"/>
    <a:srgbClr val="0096FF"/>
    <a:srgbClr val="0054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89" autoAdjust="0"/>
    <p:restoredTop sz="94727" autoAdjust="0"/>
  </p:normalViewPr>
  <p:slideViewPr>
    <p:cSldViewPr snapToObjects="1">
      <p:cViewPr>
        <p:scale>
          <a:sx n="100" d="100"/>
          <a:sy n="100" d="100"/>
        </p:scale>
        <p:origin x="1608" y="14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9E21F5D8-0F2E-834B-94FD-1FA11B76692E}" type="datetime1">
              <a:rPr lang="ja-JP" altLang="en-US" smtClean="0"/>
              <a:t>2016/8/12</a:t>
            </a:fld>
            <a:endParaRPr lang="en-US" altLang="ja-JP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EF221592-049E-8549-B1B8-AA7B62EF5C6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2676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A9F1F434-D208-7D43-A1FE-D8944A5A5F71}" type="datetime1">
              <a:rPr lang="ja-JP" altLang="en-US" smtClean="0"/>
              <a:t>2016/8/12</a:t>
            </a:fld>
            <a:endParaRPr lang="en-US" altLang="ja-JP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</a:t>
            </a:r>
            <a:r>
              <a:rPr lang="en-US" altLang="ja-JP" noProof="0" smtClean="0"/>
              <a:t> </a:t>
            </a:r>
            <a:r>
              <a:rPr lang="ja-JP" altLang="en-US" noProof="0" smtClean="0"/>
              <a:t>テキストの書式設定</a:t>
            </a:r>
            <a:endParaRPr lang="en-US" altLang="ja-JP" noProof="0" smtClean="0"/>
          </a:p>
          <a:p>
            <a:pPr lvl="1"/>
            <a:r>
              <a:rPr lang="ja-JP" altLang="en-US" noProof="0" smtClean="0"/>
              <a:t>第</a:t>
            </a:r>
            <a:r>
              <a:rPr lang="en-US" altLang="ja-JP" noProof="0" smtClean="0"/>
              <a:t> 2 </a:t>
            </a:r>
            <a:r>
              <a:rPr lang="ja-JP" altLang="en-US" noProof="0" smtClean="0"/>
              <a:t>レベル</a:t>
            </a:r>
            <a:endParaRPr lang="en-US" altLang="ja-JP" noProof="0" smtClean="0"/>
          </a:p>
          <a:p>
            <a:pPr lvl="2"/>
            <a:r>
              <a:rPr lang="ja-JP" altLang="en-US" noProof="0" smtClean="0"/>
              <a:t>第</a:t>
            </a:r>
            <a:r>
              <a:rPr lang="en-US" altLang="ja-JP" noProof="0" smtClean="0"/>
              <a:t> 3 </a:t>
            </a:r>
            <a:r>
              <a:rPr lang="ja-JP" altLang="en-US" noProof="0" smtClean="0"/>
              <a:t>レベル</a:t>
            </a:r>
            <a:endParaRPr lang="en-US" altLang="ja-JP" noProof="0" smtClean="0"/>
          </a:p>
          <a:p>
            <a:pPr lvl="3"/>
            <a:r>
              <a:rPr lang="ja-JP" altLang="en-US" noProof="0" smtClean="0"/>
              <a:t>第</a:t>
            </a:r>
            <a:r>
              <a:rPr lang="en-US" altLang="ja-JP" noProof="0" smtClean="0"/>
              <a:t> 4 </a:t>
            </a:r>
            <a:r>
              <a:rPr lang="ja-JP" altLang="en-US" noProof="0" smtClean="0"/>
              <a:t>レベル</a:t>
            </a:r>
            <a:endParaRPr lang="en-US" altLang="ja-JP" noProof="0" smtClean="0"/>
          </a:p>
          <a:p>
            <a:pPr lvl="4"/>
            <a:r>
              <a:rPr lang="ja-JP" altLang="en-US" noProof="0" smtClean="0"/>
              <a:t>第</a:t>
            </a:r>
            <a:r>
              <a:rPr lang="en-US" altLang="ja-JP" noProof="0" smtClean="0"/>
              <a:t> 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119E0E33-2010-8C43-B095-F65D4A4BA50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478831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94388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5"/>
            <a:ext cx="8420100" cy="866775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3827810"/>
            <a:ext cx="6934200" cy="897334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1081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88488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185738"/>
            <a:ext cx="2227263" cy="630237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88" y="185738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9822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18C7A-62D1-1B4D-B124-7ABC0D79D6B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68826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7387C-7CDD-364E-BDEE-30AD4BDE9E31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18751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91B69-C29F-4946-9CC9-41DA36E7F8CF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77909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208088" y="2060575"/>
            <a:ext cx="3451225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811713" y="2060575"/>
            <a:ext cx="3452812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6A444-B308-6640-9BCE-2A4167FB735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41757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5D086-B46B-2E48-BC50-59FE88FB087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48116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6534C-6FED-DB4E-BE04-D71472E7E88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368504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4D852-6659-2345-AE99-3A21677CB2A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68877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B1D8E-AE61-864B-8A3B-E8180B05CDF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2754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  <a:lvl2pPr marL="676275" indent="-314325">
              <a:tabLst/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2pPr>
            <a:lvl3pPr marL="1071563" indent="-263525">
              <a:tabLst/>
              <a:defRPr sz="20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3pPr>
            <a:lvl4pPr marL="1423988" indent="-257175">
              <a:tabLst/>
              <a:defRPr sz="16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4pPr>
            <a:lvl5pPr marL="1790700" indent="-263525">
              <a:tabLst/>
              <a:defRPr sz="1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68048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9F3B6-C247-E240-85A8-9A1661CD9B6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09518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8D3B1-2853-DA47-8D6D-A25E4D25118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59367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31495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314950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C6C17-FD53-8C4D-80ED-EDCE7B285679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73520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290EA-876D-494D-A06D-C0D1B5CC70D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927795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C8DB7-4681-4D45-AD1D-B3244404128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490212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B0F0E-15CB-5347-8260-8646D9FE128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355245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863725" y="2998788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32375" y="2998788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59884-79AB-1B43-A0FD-E6EDAFE5F83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415945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522E-3CC1-8146-8105-28B8586E51A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691132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0929B-AE63-FA4F-99A4-4858E6EBA0F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696239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475BE-2505-0843-8495-D24C7E13311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2902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36791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301BA-79A6-0043-8314-C8D0890E3D7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394856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09D5A-0B70-4043-A39A-BFA74424793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691005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4F312-E89E-2C41-87C6-191000BE788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369631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32988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32988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B1F46-9206-FF42-BC22-1D68353CA218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4704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88"/>
            <a:ext cx="4379912" cy="5699125"/>
          </a:xfrm>
        </p:spPr>
        <p:txBody>
          <a:bodyPr/>
          <a:lstStyle>
            <a:lvl1pPr>
              <a:defRPr sz="2800">
                <a:solidFill>
                  <a:srgbClr val="0432FF"/>
                </a:solidFill>
              </a:defRPr>
            </a:lvl1pPr>
            <a:lvl2pPr>
              <a:defRPr sz="2400"/>
            </a:lvl2pPr>
            <a:lvl3pPr>
              <a:defRPr sz="2000"/>
            </a:lvl3pPr>
            <a:lvl4pPr marL="1423988" indent="-257175">
              <a:tabLst/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0" y="788988"/>
            <a:ext cx="4379913" cy="5699125"/>
          </a:xfrm>
        </p:spPr>
        <p:txBody>
          <a:bodyPr/>
          <a:lstStyle>
            <a:lvl1pPr>
              <a:defRPr sz="2800">
                <a:solidFill>
                  <a:srgbClr val="0432FF"/>
                </a:solidFill>
              </a:defRPr>
            </a:lvl1pPr>
            <a:lvl2pPr>
              <a:defRPr sz="2400"/>
            </a:lvl2pPr>
            <a:lvl3pPr>
              <a:defRPr sz="2000"/>
            </a:lvl3pPr>
            <a:lvl4pPr marL="1423988" indent="-257175">
              <a:tabLst/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81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54445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033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18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26639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 smtClean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3695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vmlDrawing" Target="../drawings/vmlDrawing1.vml"/><Relationship Id="rId14" Type="http://schemas.openxmlformats.org/officeDocument/2006/relationships/oleObject" Target="../embeddings/oleObject1.bin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vmlDrawing" Target="../drawings/vmlDrawing2.vml"/><Relationship Id="rId14" Type="http://schemas.openxmlformats.org/officeDocument/2006/relationships/oleObject" Target="../embeddings/oleObject2.bin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vmlDrawing" Target="../drawings/vmlDrawing3.vml"/><Relationship Id="rId14" Type="http://schemas.openxmlformats.org/officeDocument/2006/relationships/oleObject" Target="../embeddings/oleObject3.bin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0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 smtClean="0"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50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0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88" y="185738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88" y="788988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32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1pPr>
      <a:lvl2pPr marL="719138" indent="-357188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tabLst/>
        <a:defRPr kumimoji="1" sz="28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2pPr>
      <a:lvl3pPr marL="1071563" indent="-2635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tabLst/>
        <a:defRPr kumimoji="1" sz="24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3pPr>
      <a:lvl4pPr marL="1423988" indent="-257175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tabLst/>
        <a:defRPr kumimoji="1" sz="18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4pPr>
      <a:lvl5pPr marL="1790700" indent="-263525" algn="l" rtl="0" eaLnBrk="0" fontAlgn="base" hangingPunct="0">
        <a:spcBef>
          <a:spcPct val="20000"/>
        </a:spcBef>
        <a:spcAft>
          <a:spcPct val="0"/>
        </a:spcAft>
        <a:buChar char="•"/>
        <a:tabLst/>
        <a:defRPr kumimoji="1" sz="16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0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HGP創英角ｺﾞｼｯｸUB" charset="-128"/>
              </a:defRPr>
            </a:lvl1pPr>
          </a:lstStyle>
          <a:p>
            <a:pPr>
              <a:defRPr/>
            </a:pPr>
            <a:fld id="{2E34ED41-0EC2-E347-9603-5A4B47872BD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3075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088" y="2060575"/>
            <a:ext cx="7056437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</p:txBody>
      </p:sp>
      <p:graphicFrame>
        <p:nvGraphicFramePr>
          <p:cNvPr id="3076" name="Object 17"/>
          <p:cNvGraphicFramePr>
            <a:graphicFrameLocks noChangeAspect="1"/>
          </p:cNvGraphicFramePr>
          <p:nvPr/>
        </p:nvGraphicFramePr>
        <p:xfrm>
          <a:off x="7905750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0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Font typeface="Wingdings" charset="2"/>
        <a:buChar char=" 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71463" algn="ctr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charset="2"/>
        <a:buAutoNum type="arabicPeriod"/>
        <a:defRPr kumimoji="1">
          <a:solidFill>
            <a:schemeClr val="tx1"/>
          </a:solidFill>
          <a:latin typeface="+mn-lt"/>
          <a:ea typeface="+mn-ea"/>
        </a:defRPr>
      </a:lvl2pPr>
      <a:lvl3pPr marL="1727200" indent="-3810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charset="2"/>
        <a:buChar char="u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3pPr>
      <a:lvl4pPr marL="2173288" indent="-2667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charset="2"/>
        <a:buChar char="p"/>
        <a:defRPr kumimoji="1" sz="1400">
          <a:solidFill>
            <a:schemeClr val="tx1"/>
          </a:solidFill>
          <a:latin typeface="Arial" charset="0"/>
          <a:ea typeface="ＭＳ Ｐゴシック" charset="-128"/>
        </a:defRPr>
      </a:lvl4pPr>
      <a:lvl5pPr marL="2581275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5pPr>
      <a:lvl6pPr marL="30384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6pPr>
      <a:lvl7pPr marL="34956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7pPr>
      <a:lvl8pPr marL="39528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8pPr>
      <a:lvl9pPr marL="44100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63725" y="2998788"/>
            <a:ext cx="61849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243728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0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HGP創英角ｺﾞｼｯｸUB" charset="-128"/>
              </a:defRPr>
            </a:lvl1pPr>
          </a:lstStyle>
          <a:p>
            <a:pPr>
              <a:defRPr/>
            </a:pPr>
            <a:fld id="{D6A52D09-D1D9-FD43-871E-78DEC033CB6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graphicFrame>
        <p:nvGraphicFramePr>
          <p:cNvPr id="15364" name="Object 22"/>
          <p:cNvGraphicFramePr>
            <a:graphicFrameLocks noChangeAspect="1"/>
          </p:cNvGraphicFramePr>
          <p:nvPr/>
        </p:nvGraphicFramePr>
        <p:xfrm>
          <a:off x="7905750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3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0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Arial" charset="0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Arial" charset="0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42591"/>
          </a:xfrm>
        </p:spPr>
        <p:txBody>
          <a:bodyPr/>
          <a:lstStyle/>
          <a:p>
            <a: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  <a:t>Proposals </a:t>
            </a:r>
            <a: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  <a:t>on </a:t>
            </a:r>
            <a: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  <a:t>collision handling</a:t>
            </a:r>
            <a: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  <a:t> for </a:t>
            </a:r>
            <a:r>
              <a:rPr lang="en-US" altLang="ja-JP" b="1" dirty="0">
                <a:latin typeface="Arial" charset="0"/>
                <a:ea typeface="Arial" charset="0"/>
                <a:cs typeface="Arial" charset="0"/>
              </a:rPr>
              <a:t>SRS </a:t>
            </a:r>
            <a: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  <a:t>switching</a:t>
            </a:r>
            <a:endParaRPr lang="en-US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933056"/>
            <a:ext cx="6934200" cy="792088"/>
          </a:xfrm>
        </p:spPr>
        <p:txBody>
          <a:bodyPr/>
          <a:lstStyle/>
          <a:p>
            <a:r>
              <a:rPr lang="en-US" sz="3200" dirty="0" smtClean="0"/>
              <a:t>SoftBank</a:t>
            </a:r>
            <a:endParaRPr 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128464" y="116632"/>
            <a:ext cx="9577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7734300" algn="l"/>
              </a:tabLst>
            </a:pPr>
            <a:r>
              <a:rPr lang="en-GB" altLang="ja-JP" b="1" dirty="0">
                <a:latin typeface="Arial" charset="0"/>
                <a:ea typeface="Arial" charset="0"/>
                <a:cs typeface="Arial" charset="0"/>
              </a:rPr>
              <a:t>3GPP TSG RAN WG1 Meeting #86	</a:t>
            </a:r>
            <a:r>
              <a:rPr lang="en-GB" altLang="ja-JP" b="1" dirty="0" smtClean="0">
                <a:latin typeface="Arial" charset="0"/>
                <a:ea typeface="Arial" charset="0"/>
                <a:cs typeface="Arial" charset="0"/>
              </a:rPr>
              <a:t>R1-167757</a:t>
            </a:r>
            <a:endParaRPr lang="ja-JP" altLang="ja-JP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  <a:t>Gothenburg, Sweden 22</a:t>
            </a:r>
            <a:r>
              <a:rPr lang="en-US" altLang="ja-JP" b="1" baseline="30000" dirty="0" smtClean="0">
                <a:latin typeface="Arial" charset="0"/>
                <a:ea typeface="Arial" charset="0"/>
                <a:cs typeface="Arial" charset="0"/>
              </a:rPr>
              <a:t>nd</a:t>
            </a:r>
            <a: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  <a:t> – 26</a:t>
            </a:r>
            <a:r>
              <a:rPr lang="en-US" altLang="ja-JP" b="1" baseline="30000" dirty="0" smtClean="0">
                <a:latin typeface="Arial" charset="0"/>
                <a:ea typeface="Arial" charset="0"/>
                <a:cs typeface="Arial" charset="0"/>
              </a:rPr>
              <a:t>th</a:t>
            </a:r>
            <a:r>
              <a:rPr lang="en-US" altLang="ja-JP" b="1" dirty="0" smtClean="0">
                <a:latin typeface="Arial" charset="0"/>
                <a:ea typeface="Arial" charset="0"/>
                <a:cs typeface="Arial" charset="0"/>
              </a:rPr>
              <a:t> August 2016</a:t>
            </a:r>
            <a:endParaRPr lang="ja-JP" altLang="ja-JP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686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Background(1)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>
                <a:solidFill>
                  <a:schemeClr val="tx1"/>
                </a:solidFill>
              </a:rPr>
              <a:t>RAN1 agreed the following options for </a:t>
            </a:r>
            <a:r>
              <a:rPr lang="en-GB" altLang="ja-JP" dirty="0" smtClean="0">
                <a:solidFill>
                  <a:schemeClr val="tx1"/>
                </a:solidFill>
              </a:rPr>
              <a:t>collision handling:</a:t>
            </a:r>
            <a:endParaRPr lang="ja-JP" altLang="ja-JP" dirty="0">
              <a:solidFill>
                <a:schemeClr val="tx1"/>
              </a:solidFill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665884"/>
              </p:ext>
            </p:extLst>
          </p:nvPr>
        </p:nvGraphicFramePr>
        <p:xfrm>
          <a:off x="496888" y="1304880"/>
          <a:ext cx="8912225" cy="535944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912225"/>
              </a:tblGrid>
              <a:tr h="53594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highlight>
                            <a:srgbClr val="00FF00"/>
                          </a:highlight>
                        </a:rPr>
                        <a:t>Agreement:</a:t>
                      </a:r>
                      <a:endParaRPr lang="ja-JP" sz="20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To handle collision due to SRS carrier-based switching</a:t>
                      </a:r>
                      <a:endParaRPr lang="ja-JP" sz="24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742950" lvl="1" indent="-285750" algn="l">
                        <a:spcAft>
                          <a:spcPts val="0"/>
                        </a:spcAft>
                        <a:buFont typeface="Courier New" charset="0"/>
                        <a:buChar char="o"/>
                      </a:pPr>
                      <a:r>
                        <a:rPr lang="en-US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Define priority/dropping rules by taking into account the factors including periodic/aperiodic SRS type, channel/UCI type, and PCell/SCell type</a:t>
                      </a:r>
                      <a:endParaRPr lang="ja-JP" sz="22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143000" lvl="2" indent="-228600" algn="l">
                        <a:spcAft>
                          <a:spcPts val="0"/>
                        </a:spcAft>
                        <a:buFont typeface="Wingdings" charset="2"/>
                        <a:buChar char=""/>
                      </a:pPr>
                      <a:r>
                        <a:rPr lang="en-US" sz="20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Rel-13 collision handling rules between SRS and other UL transmissions as baseline, taking into account switching time based on input from RAN4</a:t>
                      </a:r>
                      <a:endParaRPr lang="ja-JP" sz="20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143000" lvl="2" indent="-228600" algn="l">
                        <a:spcAft>
                          <a:spcPts val="0"/>
                        </a:spcAft>
                        <a:buFont typeface="Wingdings" charset="2"/>
                        <a:buChar char=""/>
                      </a:pPr>
                      <a:r>
                        <a:rPr lang="en-US" sz="20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Details FFS</a:t>
                      </a:r>
                      <a:endParaRPr lang="ja-JP" sz="20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742950" lvl="1" indent="-285750" algn="l">
                        <a:spcAft>
                          <a:spcPts val="0"/>
                        </a:spcAft>
                        <a:buFont typeface="Courier New" charset="0"/>
                        <a:buChar char="o"/>
                      </a:pPr>
                      <a:r>
                        <a:rPr lang="en-US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FFS shortened PUSCH format and possible mechanisms to mitigate the effect of puncturing (e.g. power control, different beta value for UCI).</a:t>
                      </a:r>
                      <a:endParaRPr lang="ja-JP" sz="22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742950" lvl="1" indent="-285750" algn="l">
                        <a:spcAft>
                          <a:spcPts val="0"/>
                        </a:spcAft>
                        <a:buFont typeface="Courier New" charset="0"/>
                        <a:buChar char="o"/>
                      </a:pPr>
                      <a:r>
                        <a:rPr lang="en-US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FFS approaches to help avoid collision, e.g.,</a:t>
                      </a:r>
                      <a:endParaRPr lang="ja-JP" sz="22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143000" lvl="2" indent="-228600" algn="l">
                        <a:spcAft>
                          <a:spcPts val="0"/>
                        </a:spcAft>
                        <a:buFont typeface="Wingdings" charset="2"/>
                        <a:buChar char=""/>
                      </a:pPr>
                      <a:r>
                        <a:rPr lang="en-US" sz="20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Introduction of different HARQ timing (e.g. by introduction of HARQ reference </a:t>
                      </a:r>
                      <a:r>
                        <a:rPr lang="en-US" sz="2000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subframes</a:t>
                      </a:r>
                      <a:r>
                        <a:rPr lang="en-US" sz="20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ja-JP" sz="20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143000" lvl="2" indent="-228600" algn="l">
                        <a:spcAft>
                          <a:spcPts val="0"/>
                        </a:spcAft>
                        <a:buFont typeface="Wingdings" charset="2"/>
                        <a:buChar char=""/>
                      </a:pPr>
                      <a:r>
                        <a:rPr lang="en-US" sz="20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Introduction of flexible A-SRS transmission timing</a:t>
                      </a:r>
                      <a:endParaRPr lang="ja-JP" sz="20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143000" lvl="2" indent="-228600" algn="l">
                        <a:spcAft>
                          <a:spcPts val="0"/>
                        </a:spcAft>
                        <a:buFont typeface="Wingdings" charset="2"/>
                        <a:buChar char=""/>
                      </a:pPr>
                      <a:r>
                        <a:rPr lang="en-US" sz="20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Group DCI for A-SRS triggering</a:t>
                      </a:r>
                      <a:endParaRPr lang="ja-JP" sz="2000" b="0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0202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Background(2)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RAN4 </a:t>
            </a:r>
            <a:r>
              <a:rPr lang="en-GB" altLang="ja-JP" dirty="0" smtClean="0"/>
              <a:t>agreed multiple </a:t>
            </a:r>
            <a:r>
              <a:rPr lang="en-GB" altLang="ja-JP" dirty="0"/>
              <a:t>values for RF switching </a:t>
            </a:r>
            <a:r>
              <a:rPr lang="en-GB" altLang="ja-JP" dirty="0" smtClean="0"/>
              <a:t>time </a:t>
            </a:r>
            <a:r>
              <a:rPr lang="en-GB" altLang="ja-JP" dirty="0"/>
              <a:t>(LS response: R1-166084) </a:t>
            </a:r>
            <a:r>
              <a:rPr lang="en-GB" altLang="ja-JP" dirty="0" smtClean="0"/>
              <a:t>because </a:t>
            </a:r>
            <a:r>
              <a:rPr lang="en-GB" altLang="ja-JP" dirty="0"/>
              <a:t>it depends on CA scenario and UE </a:t>
            </a:r>
            <a:r>
              <a:rPr lang="en-GB" altLang="ja-JP" dirty="0" smtClean="0"/>
              <a:t>implementation.</a:t>
            </a:r>
          </a:p>
          <a:p>
            <a:pPr lvl="1"/>
            <a:r>
              <a:rPr lang="en-GB" altLang="ja-JP" dirty="0"/>
              <a:t>RF switching </a:t>
            </a:r>
            <a:r>
              <a:rPr lang="en-GB" altLang="ja-JP" dirty="0" smtClean="0"/>
              <a:t>time: [&lt;</a:t>
            </a:r>
            <a:r>
              <a:rPr lang="en-GB" altLang="ja-JP" dirty="0"/>
              <a:t>100] us, [100] us, 200 us, 300 us, 500 us, 900 </a:t>
            </a:r>
            <a:r>
              <a:rPr lang="en-GB" altLang="ja-JP" dirty="0" smtClean="0"/>
              <a:t>us</a:t>
            </a:r>
          </a:p>
          <a:p>
            <a:pPr lvl="1"/>
            <a:endParaRPr lang="en-GB" altLang="ja-JP" dirty="0" smtClean="0"/>
          </a:p>
          <a:p>
            <a:r>
              <a:rPr lang="en-GB" altLang="ja-JP" dirty="0"/>
              <a:t>It implies </a:t>
            </a:r>
            <a:r>
              <a:rPr lang="en-GB" altLang="ja-JP" dirty="0" smtClean="0"/>
              <a:t>that the collision handling is dependent on the </a:t>
            </a:r>
            <a:r>
              <a:rPr lang="en-GB" altLang="ja-JP" dirty="0"/>
              <a:t>switching </a:t>
            </a:r>
            <a:r>
              <a:rPr lang="en-GB" altLang="ja-JP" dirty="0" smtClean="0"/>
              <a:t>time of the UE.</a:t>
            </a:r>
          </a:p>
          <a:p>
            <a:pPr lvl="1"/>
            <a:r>
              <a:rPr lang="en-GB" altLang="ja-JP" dirty="0" smtClean="0"/>
              <a:t>For example, if </a:t>
            </a:r>
            <a:r>
              <a:rPr lang="en-GB" altLang="ja-JP" dirty="0" smtClean="0"/>
              <a:t>the </a:t>
            </a:r>
            <a:r>
              <a:rPr lang="en-GB" altLang="ja-JP" dirty="0"/>
              <a:t>UE can switch the carrier with very short interruption time (e.g. </a:t>
            </a:r>
            <a:r>
              <a:rPr lang="en-GB" altLang="ja-JP" dirty="0" smtClean="0"/>
              <a:t>within one symbol), </a:t>
            </a:r>
            <a:r>
              <a:rPr lang="en-GB" altLang="ja-JP" dirty="0"/>
              <a:t>there is no collision with </a:t>
            </a:r>
            <a:r>
              <a:rPr lang="en-GB" altLang="ja-JP" dirty="0" smtClean="0"/>
              <a:t>UCI on </a:t>
            </a:r>
            <a:r>
              <a:rPr lang="en-GB" altLang="ja-JP" dirty="0"/>
              <a:t>the </a:t>
            </a:r>
            <a:r>
              <a:rPr lang="en-GB" altLang="ja-JP" dirty="0" smtClean="0"/>
              <a:t>UL subframe because </a:t>
            </a:r>
            <a:r>
              <a:rPr lang="en-GB" altLang="ja-JP" dirty="0"/>
              <a:t>the switching can be done in the SRS symbols in the special subframe</a:t>
            </a:r>
            <a:r>
              <a:rPr lang="en-GB" altLang="ja-JP" dirty="0" smtClean="0"/>
              <a:t>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816471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Considerations </a:t>
            </a:r>
            <a:r>
              <a:rPr lang="en-US" dirty="0" smtClean="0"/>
              <a:t>of </a:t>
            </a:r>
            <a:r>
              <a:rPr lang="en-US" altLang="ja-JP" dirty="0"/>
              <a:t>collision handling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Regarding FFS options, it seems to need additional study and significant impacts on RAN1 </a:t>
            </a:r>
            <a:r>
              <a:rPr lang="en-US" dirty="0" smtClean="0"/>
              <a:t>specifications.</a:t>
            </a:r>
            <a:endParaRPr lang="en-US" dirty="0" smtClean="0"/>
          </a:p>
          <a:p>
            <a:endParaRPr lang="en-US" dirty="0" smtClean="0"/>
          </a:p>
          <a:p>
            <a:r>
              <a:rPr lang="en-US" altLang="ja-JP" dirty="0" smtClean="0"/>
              <a:t>In addition, RAN1 should consider that RAN2 </a:t>
            </a:r>
            <a:r>
              <a:rPr lang="en-US" altLang="ja-JP" dirty="0"/>
              <a:t>will start </a:t>
            </a:r>
            <a:r>
              <a:rPr lang="en-US" altLang="ja-JP" dirty="0" smtClean="0"/>
              <a:t>a discussion with </a:t>
            </a:r>
            <a:r>
              <a:rPr lang="en-US" altLang="ja-JP" dirty="0" smtClean="0"/>
              <a:t>very </a:t>
            </a:r>
            <a:r>
              <a:rPr lang="en-US" altLang="ja-JP" dirty="0" smtClean="0"/>
              <a:t>limited </a:t>
            </a:r>
            <a:r>
              <a:rPr lang="en-US" altLang="ja-JP" dirty="0" smtClean="0"/>
              <a:t>TU (0.5 TU per meeting; 1TU in total) regarding higher </a:t>
            </a:r>
            <a:r>
              <a:rPr lang="en-US" altLang="ja-JP" dirty="0"/>
              <a:t>layer signaling </a:t>
            </a:r>
            <a:r>
              <a:rPr lang="en-US" altLang="ja-JP" dirty="0" smtClean="0"/>
              <a:t>from the </a:t>
            </a:r>
            <a:r>
              <a:rPr lang="en-US" altLang="ja-JP" dirty="0"/>
              <a:t>next meeting.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5854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on </a:t>
            </a:r>
            <a:r>
              <a:rPr lang="en-US" dirty="0" smtClean="0"/>
              <a:t>collision handling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b="1" dirty="0" smtClean="0"/>
              <a:t>Proposals:</a:t>
            </a:r>
          </a:p>
          <a:p>
            <a:pPr lvl="1"/>
            <a:r>
              <a:rPr lang="en-US" altLang="ja-JP" b="1" dirty="0" smtClean="0"/>
              <a:t>RAN1 should address the priority/dropping rules as a </a:t>
            </a:r>
            <a:r>
              <a:rPr lang="en-US" altLang="ja-JP" b="1" dirty="0" smtClean="0"/>
              <a:t>baseline solution for the collision handling.</a:t>
            </a:r>
            <a:endParaRPr lang="en-US" altLang="ja-JP" b="1" dirty="0" smtClean="0"/>
          </a:p>
          <a:p>
            <a:pPr lvl="1"/>
            <a:r>
              <a:rPr lang="en-US" altLang="ja-JP" b="1" dirty="0" smtClean="0"/>
              <a:t>If </a:t>
            </a:r>
            <a:r>
              <a:rPr lang="en-US" altLang="ja-JP" b="1" dirty="0"/>
              <a:t>RAN1 </a:t>
            </a:r>
            <a:r>
              <a:rPr lang="en-US" altLang="ja-JP" b="1" dirty="0" smtClean="0"/>
              <a:t>cannot </a:t>
            </a:r>
            <a:r>
              <a:rPr lang="en-US" altLang="ja-JP" b="1" dirty="0"/>
              <a:t>agree with a proposed option in </a:t>
            </a:r>
            <a:r>
              <a:rPr lang="en-US" altLang="ja-JP" b="1" dirty="0" smtClean="0"/>
              <a:t>principle in RAN1#86, </a:t>
            </a:r>
            <a:r>
              <a:rPr lang="en-US" altLang="ja-JP" b="1" dirty="0"/>
              <a:t>the option </a:t>
            </a:r>
            <a:r>
              <a:rPr lang="en-US" altLang="ja-JP" b="1" dirty="0" smtClean="0"/>
              <a:t>should </a:t>
            </a:r>
            <a:r>
              <a:rPr lang="en-US" altLang="ja-JP" b="1" dirty="0"/>
              <a:t>not be considered </a:t>
            </a:r>
            <a:r>
              <a:rPr lang="en-US" altLang="ja-JP" b="1" dirty="0" smtClean="0"/>
              <a:t>in </a:t>
            </a:r>
            <a:r>
              <a:rPr lang="en-US" altLang="ja-JP" b="1" dirty="0"/>
              <a:t>Rel-14.</a:t>
            </a:r>
            <a:endParaRPr lang="en-US" altLang="ja-JP" b="1" dirty="0" smtClean="0"/>
          </a:p>
        </p:txBody>
      </p:sp>
    </p:spTree>
    <p:extLst>
      <p:ext uri="{BB962C8B-B14F-4D97-AF65-F5344CB8AC3E}">
        <p14:creationId xmlns:p14="http://schemas.microsoft.com/office/powerpoint/2010/main" val="1188149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Considerations </a:t>
            </a:r>
            <a:r>
              <a:rPr lang="en-US" dirty="0" smtClean="0"/>
              <a:t>on switching time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/>
              <a:t>The UE </a:t>
            </a:r>
            <a:r>
              <a:rPr lang="en-GB" altLang="ja-JP" dirty="0"/>
              <a:t>should report the switching time information </a:t>
            </a:r>
            <a:r>
              <a:rPr lang="en-GB" altLang="ja-JP" dirty="0" smtClean="0"/>
              <a:t>for </a:t>
            </a:r>
            <a:r>
              <a:rPr lang="en-GB" altLang="ja-JP" dirty="0"/>
              <a:t>an appropriate </a:t>
            </a:r>
            <a:r>
              <a:rPr lang="en-GB" altLang="ja-JP" dirty="0" smtClean="0"/>
              <a:t>eNB scheduling.</a:t>
            </a:r>
          </a:p>
          <a:p>
            <a:endParaRPr lang="en-GB" altLang="ja-JP" dirty="0" smtClean="0"/>
          </a:p>
          <a:p>
            <a:r>
              <a:rPr lang="en-GB" altLang="ja-JP" dirty="0" smtClean="0"/>
              <a:t>From </a:t>
            </a:r>
            <a:r>
              <a:rPr lang="en-GB" altLang="ja-JP" dirty="0"/>
              <a:t>the eNB point of views, it seems more important </a:t>
            </a:r>
            <a:r>
              <a:rPr lang="en-GB" altLang="ja-JP" dirty="0" smtClean="0"/>
              <a:t>to distinguish whether </a:t>
            </a:r>
            <a:r>
              <a:rPr lang="en-GB" altLang="ja-JP" dirty="0"/>
              <a:t>SRS switching can be performed without PUCCH/PUSCH </a:t>
            </a:r>
            <a:r>
              <a:rPr lang="en-GB" altLang="ja-JP" dirty="0" smtClean="0"/>
              <a:t>interruption or not</a:t>
            </a:r>
            <a:r>
              <a:rPr lang="en-GB" altLang="ja-JP" dirty="0" smtClean="0"/>
              <a:t>.</a:t>
            </a:r>
          </a:p>
          <a:p>
            <a:pPr lvl="1"/>
            <a:r>
              <a:rPr lang="en-GB" altLang="ja-JP" dirty="0" smtClean="0"/>
              <a:t>Because it relates to the necessity of collision handling.</a:t>
            </a:r>
          </a:p>
          <a:p>
            <a:endParaRPr lang="en-GB" altLang="ja-JP" dirty="0"/>
          </a:p>
          <a:p>
            <a:r>
              <a:rPr lang="en-GB" altLang="ja-JP" dirty="0" smtClean="0"/>
              <a:t>Precise </a:t>
            </a:r>
            <a:r>
              <a:rPr lang="en-GB" altLang="ja-JP" dirty="0"/>
              <a:t>switching time information may be used for optimization for each of solutions, but it is not essential.</a:t>
            </a:r>
          </a:p>
          <a:p>
            <a:pPr lvl="1"/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596832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on </a:t>
            </a:r>
            <a:r>
              <a:rPr lang="en-US" dirty="0" smtClean="0"/>
              <a:t>switching time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b="1" dirty="0" smtClean="0"/>
              <a:t>Proposals:</a:t>
            </a:r>
          </a:p>
          <a:p>
            <a:pPr lvl="1"/>
            <a:r>
              <a:rPr lang="en-US" altLang="ja-JP" b="1" dirty="0" smtClean="0"/>
              <a:t>Before entering the </a:t>
            </a:r>
            <a:r>
              <a:rPr lang="en-US" altLang="ja-JP" b="1" dirty="0" smtClean="0"/>
              <a:t>discussion, RAN1 should decide an upper </a:t>
            </a:r>
            <a:r>
              <a:rPr lang="en-US" altLang="ja-JP" b="1" dirty="0" smtClean="0"/>
              <a:t>limit value </a:t>
            </a:r>
            <a:r>
              <a:rPr lang="en-US" altLang="ja-JP" b="1" dirty="0" smtClean="0"/>
              <a:t>of time whether to indicate </a:t>
            </a:r>
            <a:r>
              <a:rPr lang="en-US" altLang="ja-JP" b="1" dirty="0" smtClean="0"/>
              <a:t>support of </a:t>
            </a:r>
            <a:r>
              <a:rPr lang="en-US" altLang="ja-JP" b="1" dirty="0" smtClean="0"/>
              <a:t>the SRS </a:t>
            </a:r>
            <a:r>
              <a:rPr lang="en-US" altLang="ja-JP" b="1" dirty="0" smtClean="0"/>
              <a:t>switching.</a:t>
            </a:r>
          </a:p>
          <a:p>
            <a:pPr lvl="1"/>
            <a:r>
              <a:rPr lang="x-none" altLang="ja-JP" b="1" dirty="0" smtClean="0"/>
              <a:t>The UE should </a:t>
            </a:r>
            <a:r>
              <a:rPr lang="en-US" altLang="ja-JP" b="1" dirty="0" smtClean="0"/>
              <a:t>indicate capability information indicating;</a:t>
            </a:r>
          </a:p>
          <a:p>
            <a:pPr lvl="2"/>
            <a:r>
              <a:rPr lang="en-US" altLang="ja-JP" b="1" dirty="0" smtClean="0"/>
              <a:t>(a) SRS switching is supported without </a:t>
            </a:r>
            <a:r>
              <a:rPr lang="x-none" altLang="ja-JP" b="1" dirty="0" smtClean="0"/>
              <a:t>interruption</a:t>
            </a:r>
            <a:r>
              <a:rPr lang="en-US" altLang="ja-JP" b="1" dirty="0" smtClean="0"/>
              <a:t> of other CC or </a:t>
            </a:r>
          </a:p>
          <a:p>
            <a:pPr lvl="2"/>
            <a:r>
              <a:rPr lang="en-US" altLang="ja-JP" b="1" dirty="0" smtClean="0"/>
              <a:t>(b) </a:t>
            </a:r>
            <a:r>
              <a:rPr lang="en-US" altLang="ja-JP" b="1" dirty="0"/>
              <a:t>SRS switching is </a:t>
            </a:r>
            <a:r>
              <a:rPr lang="en-US" altLang="ja-JP" b="1" dirty="0" smtClean="0"/>
              <a:t>supported with </a:t>
            </a:r>
            <a:r>
              <a:rPr lang="x-none" altLang="ja-JP" b="1" dirty="0" smtClean="0"/>
              <a:t>interruption</a:t>
            </a:r>
            <a:r>
              <a:rPr lang="en-US" altLang="ja-JP" b="1" dirty="0" smtClean="0"/>
              <a:t> </a:t>
            </a:r>
            <a:r>
              <a:rPr lang="en-US" altLang="ja-JP" b="1" dirty="0"/>
              <a:t>of other </a:t>
            </a:r>
            <a:r>
              <a:rPr lang="en-US" altLang="ja-JP" b="1" dirty="0" smtClean="0"/>
              <a:t>CC.</a:t>
            </a:r>
            <a:endParaRPr lang="en-US" altLang="ja-JP" b="1" dirty="0" smtClean="0"/>
          </a:p>
        </p:txBody>
      </p:sp>
    </p:spTree>
    <p:extLst>
      <p:ext uri="{BB962C8B-B14F-4D97-AF65-F5344CB8AC3E}">
        <p14:creationId xmlns:p14="http://schemas.microsoft.com/office/powerpoint/2010/main" val="238233391"/>
      </p:ext>
    </p:extLst>
  </p:cSld>
  <p:clrMapOvr>
    <a:masterClrMapping/>
  </p:clrMapOvr>
</p:sld>
</file>

<file path=ppt/theme/theme1.xml><?xml version="1.0" encoding="utf-8"?>
<a:theme xmlns:a="http://schemas.openxmlformats.org/drawingml/2006/main" name="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目次">
  <a:themeElements>
    <a:clrScheme name="目次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目次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目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ディバイダー">
  <a:themeElements>
    <a:clrScheme name="ディバイダ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ィバイダー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ディバイダ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 PPT B</Template>
  <TotalTime>7963</TotalTime>
  <Words>487</Words>
  <Application>Microsoft Macintosh PowerPoint</Application>
  <PresentationFormat>A4 210x297 mm</PresentationFormat>
  <Paragraphs>43</Paragraphs>
  <Slides>7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3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22" baseType="lpstr">
      <vt:lpstr>Courier New</vt:lpstr>
      <vt:lpstr>HGP創英角ｺﾞｼｯｸUB</vt:lpstr>
      <vt:lpstr>ＭＳ Ｐゴシック</vt:lpstr>
      <vt:lpstr>ＭＳ Ｐ明朝</vt:lpstr>
      <vt:lpstr>Osaka</vt:lpstr>
      <vt:lpstr>Symbol</vt:lpstr>
      <vt:lpstr>Times</vt:lpstr>
      <vt:lpstr>Times New Roman</vt:lpstr>
      <vt:lpstr>Verdana</vt:lpstr>
      <vt:lpstr>Wingdings</vt:lpstr>
      <vt:lpstr>Arial</vt:lpstr>
      <vt:lpstr>SB PPT B</vt:lpstr>
      <vt:lpstr>目次</vt:lpstr>
      <vt:lpstr>ディバイダー</vt:lpstr>
      <vt:lpstr>Image</vt:lpstr>
      <vt:lpstr>Proposals on collision handling  for SRS switching</vt:lpstr>
      <vt:lpstr>Background(1)</vt:lpstr>
      <vt:lpstr>Background(2)</vt:lpstr>
      <vt:lpstr>Considerations of collision handling</vt:lpstr>
      <vt:lpstr>Proposals on collision handling</vt:lpstr>
      <vt:lpstr>Considerations on switching time</vt:lpstr>
      <vt:lpstr>Proposals on switching time</vt:lpstr>
    </vt:vector>
  </TitlesOfParts>
  <Company>ソフトバンク</Company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桐生　早季子(SB ﾌﾞﾗﾝﾄﾞ推進室 ﾌﾞﾗﾝﾄﾞ企画ｸﾞﾙｰﾌﾟ)</dc:creator>
  <cp:lastModifiedBy>Softbank</cp:lastModifiedBy>
  <cp:revision>190</cp:revision>
  <cp:lastPrinted>2009-02-13T05:40:08Z</cp:lastPrinted>
  <dcterms:created xsi:type="dcterms:W3CDTF">2012-05-31T02:14:53Z</dcterms:created>
  <dcterms:modified xsi:type="dcterms:W3CDTF">2016-08-12T10:03:54Z</dcterms:modified>
</cp:coreProperties>
</file>