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1185" r:id="rId2"/>
    <p:sldId id="1198" r:id="rId3"/>
    <p:sldId id="1199" r:id="rId4"/>
    <p:sldId id="1200" r:id="rId5"/>
    <p:sldId id="1201" r:id="rId6"/>
    <p:sldId id="1202" r:id="rId7"/>
    <p:sldId id="1210" r:id="rId8"/>
    <p:sldId id="1212" r:id="rId9"/>
    <p:sldId id="1213" r:id="rId10"/>
    <p:sldId id="1214" r:id="rId11"/>
    <p:sldId id="1203" r:id="rId12"/>
    <p:sldId id="1204" r:id="rId13"/>
    <p:sldId id="1205" r:id="rId14"/>
    <p:sldId id="1206" r:id="rId15"/>
    <p:sldId id="1207" r:id="rId16"/>
    <p:sldId id="1211" r:id="rId17"/>
    <p:sldId id="1208" r:id="rId18"/>
    <p:sldId id="1209" r:id="rId19"/>
    <p:sldId id="1187" r:id="rId20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rgbClr val="000000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7937A670-57C7-4819-A2D8-C671B7324D67}">
          <p14:sldIdLst>
            <p14:sldId id="1185"/>
            <p14:sldId id="1198"/>
            <p14:sldId id="1199"/>
            <p14:sldId id="1200"/>
            <p14:sldId id="1201"/>
            <p14:sldId id="1202"/>
            <p14:sldId id="1210"/>
            <p14:sldId id="1212"/>
            <p14:sldId id="1213"/>
            <p14:sldId id="1214"/>
            <p14:sldId id="1203"/>
            <p14:sldId id="1204"/>
            <p14:sldId id="1205"/>
            <p14:sldId id="1206"/>
            <p14:sldId id="1207"/>
            <p14:sldId id="1211"/>
            <p14:sldId id="1208"/>
            <p14:sldId id="1209"/>
            <p14:sldId id="1187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3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0172918" initials="HU" lastIdx="8" clrIdx="0"/>
  <p:cmAuthor id="1" name="Fred TAKEDA" initials="Fred" lastIdx="9" clrIdx="1"/>
  <p:cmAuthor id="2" name="root" initials="r" lastIdx="0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0"/>
    <a:srgbClr val="00CC1C"/>
    <a:srgbClr val="FF3333"/>
    <a:srgbClr val="3333FF"/>
    <a:srgbClr val="99FF33"/>
    <a:srgbClr val="CCECFF"/>
    <a:srgbClr val="FFCCCC"/>
    <a:srgbClr val="CC0033"/>
    <a:srgbClr val="0000F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06799F8-075E-4A3A-A7F6-7FBC6576F1A4}" styleName="テーマ スタイル 2 - アクセント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7292A2E-F333-43FB-9621-5CBBE7FDCDCB}" styleName="淡色スタイル 2 - アクセント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8603FDC-E32A-4AB5-989C-0864C3EAD2B8}" styleName="テーマ スタイル 2 - アクセント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7CE84F3-28C3-443E-9E96-99CF82512B78}" styleName="濃色スタイル 1 - アクセント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濃色スタイル 1 - アクセント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5400" autoAdjust="0"/>
  </p:normalViewPr>
  <p:slideViewPr>
    <p:cSldViewPr snapToObjects="1">
      <p:cViewPr varScale="1">
        <p:scale>
          <a:sx n="94" d="100"/>
          <a:sy n="94" d="100"/>
        </p:scale>
        <p:origin x="-4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77" d="100"/>
          <a:sy n="77" d="100"/>
        </p:scale>
        <p:origin x="-3186" y="-84"/>
      </p:cViewPr>
      <p:guideLst>
        <p:guide orient="horz" pos="3223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E2A97F4-16C9-4AB3-9EBD-52C986E9BAC1}" type="datetimeFigureOut">
              <a:rPr lang="ja-JP" altLang="en-US"/>
              <a:pPr>
                <a:defRPr/>
              </a:pPr>
              <a:t>2016/8/12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82CAEB2-B915-4052-B0B1-A1E3E108FF51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06999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l" defTabSz="946150">
              <a:defRPr kumimoji="1" sz="1200" b="0">
                <a:solidFill>
                  <a:schemeClr val="tx1"/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r" defTabSz="946150">
              <a:defRPr kumimoji="1" sz="1200" b="0">
                <a:solidFill>
                  <a:schemeClr val="tx1"/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6513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769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l" defTabSz="946150">
              <a:defRPr kumimoji="1" sz="1200" b="0">
                <a:solidFill>
                  <a:schemeClr val="tx1"/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r" defTabSz="946150">
              <a:defRPr kumimoji="1" sz="1200" b="0">
                <a:solidFill>
                  <a:schemeClr val="tx1"/>
                </a:solidFill>
                <a:ea typeface="ＭＳ Ｐゴシック" pitchFamily="50" charset="-128"/>
              </a:defRPr>
            </a:lvl1pPr>
          </a:lstStyle>
          <a:p>
            <a:pPr>
              <a:defRPr/>
            </a:pPr>
            <a:fld id="{BB254514-1EAE-4D54-B0C8-14DAF51D90A7}" type="slidenum">
              <a:rPr lang="en-GB" altLang="ja-JP"/>
              <a:pPr>
                <a:defRPr/>
              </a:pPr>
              <a:t>‹#›</a:t>
            </a:fld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28515400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254514-1EAE-4D54-B0C8-14DAF51D90A7}" type="slidenum">
              <a:rPr lang="en-GB" altLang="ja-JP" smtClean="0"/>
              <a:pPr>
                <a:defRPr/>
              </a:pPr>
              <a:t>1</a:t>
            </a:fld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32987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254514-1EAE-4D54-B0C8-14DAF51D90A7}" type="slidenum">
              <a:rPr lang="en-GB" altLang="ja-JP" smtClean="0"/>
              <a:pPr>
                <a:defRPr/>
              </a:pPr>
              <a:t>5</a:t>
            </a:fld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21197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61138" y="115888"/>
            <a:ext cx="2125662" cy="601027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229350" cy="601027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dirty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87313"/>
            <a:ext cx="7129462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042988"/>
            <a:ext cx="8229600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テキストの書式設定</a:t>
            </a:r>
          </a:p>
          <a:p>
            <a:pPr lvl="1"/>
            <a:r>
              <a:rPr lang="ja-JP" altLang="en-GB" dirty="0" smtClean="0"/>
              <a:t>第 </a:t>
            </a:r>
            <a:r>
              <a:rPr lang="en-GB" altLang="ja-JP" dirty="0" smtClean="0"/>
              <a:t>2 </a:t>
            </a:r>
            <a:r>
              <a:rPr lang="ja-JP" altLang="en-GB" dirty="0" smtClean="0"/>
              <a:t>レベル</a:t>
            </a:r>
          </a:p>
          <a:p>
            <a:pPr lvl="2"/>
            <a:r>
              <a:rPr lang="ja-JP" altLang="en-GB" dirty="0" smtClean="0"/>
              <a:t>第 </a:t>
            </a:r>
            <a:r>
              <a:rPr lang="en-GB" altLang="ja-JP" dirty="0" smtClean="0"/>
              <a:t>3 </a:t>
            </a:r>
            <a:r>
              <a:rPr lang="ja-JP" altLang="en-GB" dirty="0" smtClean="0"/>
              <a:t>レベル</a:t>
            </a:r>
          </a:p>
          <a:p>
            <a:pPr lvl="3"/>
            <a:r>
              <a:rPr lang="ja-JP" altLang="en-GB" dirty="0" smtClean="0"/>
              <a:t>第 </a:t>
            </a:r>
            <a:r>
              <a:rPr lang="en-GB" altLang="ja-JP" dirty="0" smtClean="0"/>
              <a:t>4 </a:t>
            </a:r>
            <a:r>
              <a:rPr lang="ja-JP" altLang="en-GB" dirty="0" smtClean="0"/>
              <a:t>レベル</a:t>
            </a:r>
          </a:p>
          <a:p>
            <a:pPr lvl="4"/>
            <a:r>
              <a:rPr lang="ja-JP" altLang="en-GB" dirty="0" smtClean="0"/>
              <a:t>第 </a:t>
            </a:r>
            <a:r>
              <a:rPr lang="en-GB" altLang="ja-JP" dirty="0" smtClean="0"/>
              <a:t>5 </a:t>
            </a:r>
            <a:r>
              <a:rPr lang="ja-JP" altLang="en-GB" dirty="0" smtClean="0"/>
              <a:t>レベル</a:t>
            </a:r>
          </a:p>
        </p:txBody>
      </p:sp>
      <p:pic>
        <p:nvPicPr>
          <p:cNvPr id="1028" name="Picture 7" descr="01_corp_brandlogo_S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235825" y="307975"/>
            <a:ext cx="176371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0" y="811213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 sz="1800" dirty="0">
              <a:solidFill>
                <a:schemeClr val="tx1"/>
              </a:solidFill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26988" y="6525344"/>
            <a:ext cx="40643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INC., Copyright </a:t>
            </a:r>
            <a:r>
              <a:rPr lang="en-US" altLang="ja-JP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2016, </a:t>
            </a:r>
            <a:r>
              <a:rPr lang="en-US" altLang="ja-JP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All rights reserved.</a:t>
            </a:r>
            <a:endParaRPr lang="en-GB" altLang="ja-JP" sz="1200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760671" y="6525344"/>
            <a:ext cx="37221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D2B2FD68-8DBC-408B-A3B4-4231A0058313}" type="slidenum">
              <a:rPr lang="en-GB" altLang="ja-JP"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pPr algn="r">
                <a:defRPr/>
              </a:pPr>
              <a:t>‹#›</a:t>
            </a:fld>
            <a:endParaRPr lang="en-GB" altLang="ja-JP" sz="1200" dirty="0">
              <a:solidFill>
                <a:schemeClr val="tx1">
                  <a:lumMod val="50000"/>
                  <a:lumOff val="50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CC0033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CC0033"/>
          </a:solidFill>
          <a:latin typeface="Arial" charset="0"/>
          <a:ea typeface="ＭＳ Ｐゴシック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CC0033"/>
          </a:solidFill>
          <a:latin typeface="Arial" charset="0"/>
          <a:ea typeface="ＭＳ Ｐゴシック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CC0033"/>
          </a:solidFill>
          <a:latin typeface="Arial" charset="0"/>
          <a:ea typeface="ＭＳ Ｐゴシック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CC0033"/>
          </a:solidFill>
          <a:latin typeface="Arial" charset="0"/>
          <a:ea typeface="ＭＳ Ｐゴシック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lr>
          <a:srgbClr val="CC0033"/>
        </a:buClr>
        <a:buChar char="•"/>
        <a:defRPr kumimoji="1" sz="2000" baseline="0">
          <a:solidFill>
            <a:schemeClr val="tx1"/>
          </a:solidFill>
          <a:latin typeface="Segoe UI" panose="020B0502040204020203" pitchFamily="34" charset="0"/>
          <a:ea typeface="メイリオ" panose="020B0604030504040204" pitchFamily="50" charset="-128"/>
          <a:cs typeface="メイリオ" panose="020B0604030504040204" pitchFamily="50" charset="-128"/>
        </a:defRPr>
      </a:lvl1pPr>
      <a:lvl2pPr marL="742950" indent="-285750" algn="l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har char="–"/>
        <a:defRPr kumimoji="1" baseline="0">
          <a:solidFill>
            <a:schemeClr val="tx1"/>
          </a:solidFill>
          <a:latin typeface="Segoe UI" panose="020B0502040204020203" pitchFamily="34" charset="0"/>
          <a:ea typeface="メイリオ" panose="020B0604030504040204" pitchFamily="50" charset="-128"/>
          <a:cs typeface="メイリオ" panose="020B0604030504040204" pitchFamily="50" charset="-128"/>
        </a:defRPr>
      </a:lvl2pPr>
      <a:lvl3pPr marL="1143000" indent="-228600" algn="l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Char char="•"/>
        <a:defRPr kumimoji="1" sz="1600" baseline="0">
          <a:solidFill>
            <a:schemeClr val="tx1"/>
          </a:solidFill>
          <a:latin typeface="Segoe UI" panose="020B0502040204020203" pitchFamily="34" charset="0"/>
          <a:ea typeface="メイリオ" panose="020B0604030504040204" pitchFamily="50" charset="-128"/>
          <a:cs typeface="メイリオ" panose="020B0604030504040204" pitchFamily="50" charset="-128"/>
        </a:defRPr>
      </a:lvl3pPr>
      <a:lvl4pPr marL="1600200" indent="-228600" algn="l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Font typeface="Arial" charset="0"/>
        <a:buChar char="»"/>
        <a:defRPr kumimoji="1" sz="1400" baseline="0">
          <a:solidFill>
            <a:schemeClr val="tx1"/>
          </a:solidFill>
          <a:latin typeface="Segoe UI" panose="020B0502040204020203" pitchFamily="34" charset="0"/>
          <a:ea typeface="メイリオ" panose="020B0604030504040204" pitchFamily="50" charset="-128"/>
          <a:cs typeface="メイリオ" panose="020B0604030504040204" pitchFamily="50" charset="-128"/>
        </a:defRPr>
      </a:lvl4pPr>
      <a:lvl5pPr marL="2057400" indent="-228600" algn="l" rtl="0" eaLnBrk="0" fontAlgn="base" hangingPunct="0">
        <a:lnSpc>
          <a:spcPct val="100000"/>
        </a:lnSpc>
        <a:spcBef>
          <a:spcPts val="600"/>
        </a:spcBef>
        <a:spcAft>
          <a:spcPct val="0"/>
        </a:spcAft>
        <a:buFont typeface="Times New Roman" pitchFamily="18" charset="0"/>
        <a:buChar char="–"/>
        <a:defRPr kumimoji="1" sz="1400" baseline="0">
          <a:solidFill>
            <a:schemeClr val="tx1"/>
          </a:solidFill>
          <a:latin typeface="Segoe UI" panose="020B0502040204020203" pitchFamily="34" charset="0"/>
          <a:ea typeface="メイリオ" panose="020B0604030504040204" pitchFamily="50" charset="-128"/>
          <a:cs typeface="メイリオ" panose="020B0604030504040204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タイトル 5"/>
          <p:cNvSpPr>
            <a:spLocks noGrp="1"/>
          </p:cNvSpPr>
          <p:nvPr>
            <p:ph type="ctrTitle"/>
          </p:nvPr>
        </p:nvSpPr>
        <p:spPr>
          <a:xfrm>
            <a:off x="323528" y="1628801"/>
            <a:ext cx="8496944" cy="2473274"/>
          </a:xfrm>
        </p:spPr>
        <p:txBody>
          <a:bodyPr/>
          <a:lstStyle/>
          <a:p>
            <a:pPr algn="ctr"/>
            <a:r>
              <a:rPr lang="en-US" altLang="ja-JP" sz="4400" dirty="0"/>
              <a:t>Channel Coding for NR</a:t>
            </a:r>
            <a:endParaRPr lang="en-US" altLang="ja-JP" sz="4400" dirty="0" smtClean="0"/>
          </a:p>
        </p:txBody>
      </p:sp>
      <p:sp>
        <p:nvSpPr>
          <p:cNvPr id="15362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/>
          <a:p>
            <a:r>
              <a:rPr lang="en-US" altLang="ja-JP" sz="3200" dirty="0" smtClean="0">
                <a:solidFill>
                  <a:srgbClr val="CC0033"/>
                </a:solidFill>
                <a:ea typeface="Segoe UI" panose="020B0502040204020203" pitchFamily="34" charset="0"/>
              </a:rPr>
              <a:t>NTT DOCOMO, INC.</a:t>
            </a:r>
            <a:endParaRPr lang="ja-JP" altLang="en-US" sz="3200" dirty="0" smtClean="0">
              <a:solidFill>
                <a:srgbClr val="CC0033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5496" y="0"/>
            <a:ext cx="51845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WG1 Meeting #</a:t>
            </a:r>
            <a:r>
              <a:rPr lang="en-US" altLang="ja-JP" b="1" dirty="0" smtClean="0"/>
              <a:t>86</a:t>
            </a:r>
            <a:endParaRPr lang="ja-JP" altLang="ja-JP" b="1" dirty="0"/>
          </a:p>
          <a:p>
            <a:r>
              <a:rPr lang="en-US" altLang="ja-JP" b="1" dirty="0"/>
              <a:t>Gothenburg, Sweden 22nd - 26th August 2016</a:t>
            </a:r>
            <a:endParaRPr lang="ja-JP" altLang="ja-JP" b="1" dirty="0"/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</a:t>
            </a:r>
            <a:r>
              <a:rPr lang="en-US" altLang="ja-JP" b="1" dirty="0" smtClean="0"/>
              <a:t>: 8.1.4.1</a:t>
            </a:r>
            <a:endParaRPr lang="ja-JP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6588224" y="116632"/>
            <a:ext cx="2520280" cy="5760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2400" dirty="0"/>
              <a:t>R1-167624</a:t>
            </a:r>
            <a:endParaRPr kumimoji="1"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14131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</a:rPr>
              <a:t>Polar Code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288" y="1042988"/>
            <a:ext cx="8425184" cy="5356225"/>
          </a:xfrm>
        </p:spPr>
        <p:txBody>
          <a:bodyPr/>
          <a:lstStyle/>
          <a:p>
            <a:r>
              <a:rPr lang="en-US" altLang="ja-JP" dirty="0" smtClean="0"/>
              <a:t>Quasi-uniform puncturing is used to fit the code word size</a:t>
            </a:r>
          </a:p>
          <a:p>
            <a:pPr lvl="1"/>
            <a:r>
              <a:rPr lang="en-US" altLang="ja-JP" dirty="0" smtClean="0"/>
              <a:t>e.g., 60 bits code word size is generated by puncturing 4 bits from 64bits</a:t>
            </a:r>
            <a:endParaRPr lang="en-US" altLang="ja-JP" dirty="0"/>
          </a:p>
          <a:p>
            <a:r>
              <a:rPr lang="en-US" altLang="ja-JP" dirty="0" smtClean="0"/>
              <a:t>16 bits CRC (assumed to be ideally detected) is used for selecting the code words</a:t>
            </a:r>
          </a:p>
          <a:p>
            <a:pPr lvl="1"/>
            <a:r>
              <a:rPr lang="en-US" altLang="ja-JP" dirty="0" smtClean="0"/>
              <a:t>Therefore, CRC insertion loss considered to calculate </a:t>
            </a:r>
            <a:r>
              <a:rPr lang="en-US" altLang="ja-JP" dirty="0" err="1" smtClean="0"/>
              <a:t>E</a:t>
            </a:r>
            <a:r>
              <a:rPr lang="en-US" altLang="ja-JP" baseline="-25000" dirty="0" err="1" smtClean="0"/>
              <a:t>b</a:t>
            </a:r>
            <a:r>
              <a:rPr lang="en-US" altLang="ja-JP" dirty="0" smtClean="0"/>
              <a:t>/N</a:t>
            </a:r>
            <a:r>
              <a:rPr lang="en-US" altLang="ja-JP" baseline="-25000" dirty="0" smtClean="0"/>
              <a:t>0</a:t>
            </a:r>
          </a:p>
          <a:p>
            <a:r>
              <a:rPr lang="en-US" altLang="ja-JP" dirty="0" smtClean="0"/>
              <a:t>List size, </a:t>
            </a:r>
            <a:r>
              <a:rPr lang="en-US" altLang="ja-JP" i="1" dirty="0" smtClean="0"/>
              <a:t>L</a:t>
            </a:r>
            <a:r>
              <a:rPr lang="en-US" altLang="ja-JP" dirty="0" smtClean="0"/>
              <a:t>, is parameterized to obtain the performance for different complexity</a:t>
            </a:r>
            <a:endParaRPr lang="en-US" altLang="ja-JP" dirty="0"/>
          </a:p>
          <a:p>
            <a:pPr marL="457200" lvl="1" indent="0">
              <a:buNone/>
            </a:pPr>
            <a:endParaRPr lang="en-US" altLang="ja-JP" dirty="0" smtClean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678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24744"/>
            <a:ext cx="4905375" cy="49053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k=20bits, n=60bits (R=1/3) 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2387657" y="5975290"/>
            <a:ext cx="1239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E</a:t>
            </a:r>
            <a:r>
              <a:rPr kumimoji="1" lang="en-US" altLang="ja-JP" sz="1800" i="0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/N</a:t>
            </a:r>
            <a:r>
              <a:rPr kumimoji="1" lang="en-US" altLang="ja-JP" sz="1800" i="0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0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(dB)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テキスト ボックス 10"/>
          <p:cNvSpPr txBox="1"/>
          <p:nvPr/>
        </p:nvSpPr>
        <p:spPr bwMode="auto">
          <a:xfrm rot="16200000">
            <a:off x="-182026" y="3392764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BLER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 bwMode="auto">
          <a:xfrm>
            <a:off x="1800637" y="4363300"/>
            <a:ext cx="5870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=1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=2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=8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=32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998011" y="4528773"/>
            <a:ext cx="814532" cy="643890"/>
            <a:chOff x="3347864" y="1581150"/>
            <a:chExt cx="1093767" cy="755849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3938588" y="1581150"/>
              <a:ext cx="503043" cy="755849"/>
              <a:chOff x="3938588" y="1581150"/>
              <a:chExt cx="503043" cy="755849"/>
            </a:xfrm>
          </p:grpSpPr>
          <p:cxnSp>
            <p:nvCxnSpPr>
              <p:cNvPr id="15" name="直線コネクタ 14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グループ化 20"/>
            <p:cNvGrpSpPr/>
            <p:nvPr/>
          </p:nvGrpSpPr>
          <p:grpSpPr>
            <a:xfrm>
              <a:off x="3347864" y="1581150"/>
              <a:ext cx="503043" cy="755849"/>
              <a:chOff x="3938588" y="1581150"/>
              <a:chExt cx="503043" cy="755849"/>
            </a:xfrm>
          </p:grpSpPr>
          <p:cxnSp>
            <p:nvCxnSpPr>
              <p:cNvPr id="22" name="直線コネクタ 21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テキスト ボックス 26"/>
          <p:cNvSpPr txBox="1"/>
          <p:nvPr/>
        </p:nvSpPr>
        <p:spPr bwMode="auto">
          <a:xfrm>
            <a:off x="985175" y="4062541"/>
            <a:ext cx="10278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Polar code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1632995" y="4327581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 bwMode="auto">
          <a:xfrm>
            <a:off x="969115" y="5317407"/>
            <a:ext cx="6030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TBCC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1" name="直線矢印コネクタ 30"/>
          <p:cNvCxnSpPr/>
          <p:nvPr/>
        </p:nvCxnSpPr>
        <p:spPr>
          <a:xfrm flipV="1">
            <a:off x="1197226" y="5196737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 bwMode="auto">
          <a:xfrm>
            <a:off x="5330301" y="1335223"/>
            <a:ext cx="36378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Comparison in 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same number of list size (</a:t>
            </a:r>
            <a:r>
              <a:rPr lang="en-US" altLang="ja-JP" sz="2000" i="1" kern="0" dirty="0"/>
              <a:t>L</a:t>
            </a:r>
            <a:r>
              <a:rPr lang="en-US" altLang="ja-JP" sz="2000" kern="0" dirty="0"/>
              <a:t>: List </a:t>
            </a:r>
            <a:r>
              <a:rPr lang="en-US" altLang="ja-JP" sz="2000" kern="0" dirty="0" smtClean="0"/>
              <a:t>size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030890"/>
              </p:ext>
            </p:extLst>
          </p:nvPr>
        </p:nvGraphicFramePr>
        <p:xfrm>
          <a:off x="5330241" y="3452351"/>
          <a:ext cx="3606801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197">
                  <a:extLst>
                    <a:ext uri="{9D8B030D-6E8A-4147-A177-3AD203B41FA5}">
                      <a16:colId xmlns:a16="http://schemas.microsoft.com/office/drawing/2014/main" xmlns="" val="4285424945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107824164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3374967793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273065649"/>
                    </a:ext>
                  </a:extLst>
                </a:gridCol>
                <a:gridCol w="866013">
                  <a:extLst>
                    <a:ext uri="{9D8B030D-6E8A-4147-A177-3AD203B41FA5}">
                      <a16:colId xmlns:a16="http://schemas.microsoft.com/office/drawing/2014/main" xmlns="" val="3171524970"/>
                    </a:ext>
                  </a:extLst>
                </a:gridCol>
              </a:tblGrid>
              <a:tr h="23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1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Polar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j-ea"/>
                          <a:ea typeface="+mj-ea"/>
                        </a:rPr>
                        <a:t>TBCC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j-ea"/>
                          <a:ea typeface="+mj-ea"/>
                        </a:rPr>
                        <a:t>TBCC/Polar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7148898"/>
                  </a:ext>
                </a:extLst>
              </a:tr>
              <a:tr h="2381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19263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33.4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33317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29567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955848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8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7680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116991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4049833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32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38912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589567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1944366"/>
                  </a:ext>
                </a:extLst>
              </a:tr>
            </a:tbl>
          </a:graphicData>
        </a:graphic>
      </p:graphicFrame>
      <p:sp>
        <p:nvSpPr>
          <p:cNvPr id="33" name="テキスト ボックス 32"/>
          <p:cNvSpPr txBox="1"/>
          <p:nvPr/>
        </p:nvSpPr>
        <p:spPr bwMode="auto">
          <a:xfrm>
            <a:off x="5793680" y="3008570"/>
            <a:ext cx="2852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2000" u="sng" kern="0" dirty="0">
                <a:latin typeface="+mj-ea"/>
                <a:ea typeface="+mj-ea"/>
              </a:rPr>
              <a:t>Complexity comparison</a:t>
            </a:r>
            <a:endParaRPr lang="ja-JP" altLang="en-US" sz="2000" u="sng" kern="0" dirty="0">
              <a:latin typeface="+mj-ea"/>
              <a:ea typeface="+mj-ea"/>
            </a:endParaRPr>
          </a:p>
        </p:txBody>
      </p:sp>
      <p:sp>
        <p:nvSpPr>
          <p:cNvPr id="35" name="テキスト ボックス 34"/>
          <p:cNvSpPr txBox="1"/>
          <p:nvPr/>
        </p:nvSpPr>
        <p:spPr bwMode="auto">
          <a:xfrm>
            <a:off x="5724128" y="4674622"/>
            <a:ext cx="34147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kern="0" dirty="0" smtClean="0">
                <a:latin typeface="+mj-ea"/>
                <a:ea typeface="+mj-ea"/>
              </a:rPr>
              <a:t>(detail is described in slide #17,#18)</a:t>
            </a:r>
            <a:endParaRPr lang="ja-JP" altLang="en-US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986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24744"/>
            <a:ext cx="4905375" cy="49053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k=40bits, n=120bits (R=1/3) 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2387657" y="5975290"/>
            <a:ext cx="1239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E</a:t>
            </a:r>
            <a:r>
              <a:rPr kumimoji="1" lang="en-US" altLang="ja-JP" sz="1800" i="0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/N</a:t>
            </a:r>
            <a:r>
              <a:rPr kumimoji="1" lang="en-US" altLang="ja-JP" sz="1800" i="0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0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(dB)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テキスト ボックス 10"/>
          <p:cNvSpPr txBox="1"/>
          <p:nvPr/>
        </p:nvSpPr>
        <p:spPr bwMode="auto">
          <a:xfrm rot="16200000">
            <a:off x="-182026" y="3392764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BLER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 bwMode="auto">
          <a:xfrm>
            <a:off x="4575641" y="1635982"/>
            <a:ext cx="5870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=1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=2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=8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=32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3773015" y="1801455"/>
            <a:ext cx="814532" cy="643890"/>
            <a:chOff x="3347864" y="1581150"/>
            <a:chExt cx="1093767" cy="755849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3938588" y="1581150"/>
              <a:ext cx="503043" cy="755849"/>
              <a:chOff x="3938588" y="1581150"/>
              <a:chExt cx="503043" cy="755849"/>
            </a:xfrm>
          </p:grpSpPr>
          <p:cxnSp>
            <p:nvCxnSpPr>
              <p:cNvPr id="15" name="直線コネクタ 14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グループ化 20"/>
            <p:cNvGrpSpPr/>
            <p:nvPr/>
          </p:nvGrpSpPr>
          <p:grpSpPr>
            <a:xfrm>
              <a:off x="3347864" y="1581150"/>
              <a:ext cx="503043" cy="755849"/>
              <a:chOff x="3938588" y="1581150"/>
              <a:chExt cx="503043" cy="755849"/>
            </a:xfrm>
          </p:grpSpPr>
          <p:cxnSp>
            <p:nvCxnSpPr>
              <p:cNvPr id="22" name="直線コネクタ 21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テキスト ボックス 26"/>
          <p:cNvSpPr txBox="1"/>
          <p:nvPr/>
        </p:nvSpPr>
        <p:spPr bwMode="auto">
          <a:xfrm>
            <a:off x="3760179" y="1335223"/>
            <a:ext cx="10278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Polar code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4407999" y="1600263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 bwMode="auto">
          <a:xfrm>
            <a:off x="3744119" y="2590089"/>
            <a:ext cx="6030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TBCC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1" name="直線矢印コネクタ 30"/>
          <p:cNvCxnSpPr/>
          <p:nvPr/>
        </p:nvCxnSpPr>
        <p:spPr>
          <a:xfrm flipV="1">
            <a:off x="3972230" y="2469419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011460"/>
              </p:ext>
            </p:extLst>
          </p:nvPr>
        </p:nvGraphicFramePr>
        <p:xfrm>
          <a:off x="5330241" y="3452351"/>
          <a:ext cx="3606801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197">
                  <a:extLst>
                    <a:ext uri="{9D8B030D-6E8A-4147-A177-3AD203B41FA5}">
                      <a16:colId xmlns:a16="http://schemas.microsoft.com/office/drawing/2014/main" xmlns="" val="4285424945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107824164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3374967793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273065649"/>
                    </a:ext>
                  </a:extLst>
                </a:gridCol>
                <a:gridCol w="866013">
                  <a:extLst>
                    <a:ext uri="{9D8B030D-6E8A-4147-A177-3AD203B41FA5}">
                      <a16:colId xmlns:a16="http://schemas.microsoft.com/office/drawing/2014/main" xmlns="" val="3171524970"/>
                    </a:ext>
                  </a:extLst>
                </a:gridCol>
              </a:tblGrid>
              <a:tr h="23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10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Polar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TBCC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TBCC/Polar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7148898"/>
                  </a:ext>
                </a:extLst>
              </a:tr>
              <a:tr h="2381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1280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38463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33317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59007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955848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16384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233471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14.2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4049833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32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81920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1177087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14.4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1944366"/>
                  </a:ext>
                </a:extLst>
              </a:tr>
            </a:tbl>
          </a:graphicData>
        </a:graphic>
      </p:graphicFrame>
      <p:sp>
        <p:nvSpPr>
          <p:cNvPr id="33" name="テキスト ボックス 32"/>
          <p:cNvSpPr txBox="1"/>
          <p:nvPr/>
        </p:nvSpPr>
        <p:spPr bwMode="auto">
          <a:xfrm>
            <a:off x="5330301" y="1335223"/>
            <a:ext cx="36378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Comparison in 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same number of list size (</a:t>
            </a:r>
            <a:r>
              <a:rPr lang="en-US" altLang="ja-JP" sz="2000" i="1" kern="0" dirty="0"/>
              <a:t>L</a:t>
            </a:r>
            <a:r>
              <a:rPr lang="en-US" altLang="ja-JP" sz="2000" kern="0" dirty="0"/>
              <a:t>: List </a:t>
            </a:r>
            <a:r>
              <a:rPr lang="en-US" altLang="ja-JP" sz="2000" kern="0" dirty="0" smtClean="0"/>
              <a:t>size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5793680" y="3008570"/>
            <a:ext cx="2852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2000" u="sng" kern="0" dirty="0">
                <a:latin typeface="+mj-ea"/>
                <a:ea typeface="+mj-ea"/>
              </a:rPr>
              <a:t>Complexity comparison</a:t>
            </a:r>
            <a:endParaRPr lang="ja-JP" altLang="en-US" sz="2000" u="sng" kern="0" dirty="0">
              <a:latin typeface="+mj-ea"/>
              <a:ea typeface="+mj-ea"/>
            </a:endParaRPr>
          </a:p>
        </p:txBody>
      </p:sp>
      <p:sp>
        <p:nvSpPr>
          <p:cNvPr id="35" name="テキスト ボックス 34"/>
          <p:cNvSpPr txBox="1"/>
          <p:nvPr/>
        </p:nvSpPr>
        <p:spPr bwMode="auto">
          <a:xfrm>
            <a:off x="5724128" y="4674622"/>
            <a:ext cx="34147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kern="0" dirty="0">
                <a:latin typeface="+mj-ea"/>
              </a:rPr>
              <a:t>(detail is described in slide #17,#18)</a:t>
            </a:r>
            <a:endParaRPr lang="ja-JP" altLang="en-US" kern="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0846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24744"/>
            <a:ext cx="4905375" cy="49053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k=200bits, n=600bits (R=1/3) 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2387657" y="5975290"/>
            <a:ext cx="1239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E</a:t>
            </a:r>
            <a:r>
              <a:rPr kumimoji="1" lang="en-US" altLang="ja-JP" sz="1800" i="0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/N</a:t>
            </a:r>
            <a:r>
              <a:rPr kumimoji="1" lang="en-US" altLang="ja-JP" sz="1800" i="0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0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(dB)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テキスト ボックス 10"/>
          <p:cNvSpPr txBox="1"/>
          <p:nvPr/>
        </p:nvSpPr>
        <p:spPr bwMode="auto">
          <a:xfrm rot="16200000">
            <a:off x="-182026" y="3392764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BLER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 bwMode="auto">
          <a:xfrm>
            <a:off x="4575641" y="1635982"/>
            <a:ext cx="5870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=1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=2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=8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=32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3773015" y="1801455"/>
            <a:ext cx="814532" cy="643890"/>
            <a:chOff x="3347864" y="1581150"/>
            <a:chExt cx="1093767" cy="755849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3938588" y="1581150"/>
              <a:ext cx="503043" cy="755849"/>
              <a:chOff x="3938588" y="1581150"/>
              <a:chExt cx="503043" cy="755849"/>
            </a:xfrm>
          </p:grpSpPr>
          <p:cxnSp>
            <p:nvCxnSpPr>
              <p:cNvPr id="15" name="直線コネクタ 14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グループ化 20"/>
            <p:cNvGrpSpPr/>
            <p:nvPr/>
          </p:nvGrpSpPr>
          <p:grpSpPr>
            <a:xfrm>
              <a:off x="3347864" y="1581150"/>
              <a:ext cx="503043" cy="755849"/>
              <a:chOff x="3938588" y="1581150"/>
              <a:chExt cx="503043" cy="755849"/>
            </a:xfrm>
          </p:grpSpPr>
          <p:cxnSp>
            <p:nvCxnSpPr>
              <p:cNvPr id="22" name="直線コネクタ 21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テキスト ボックス 26"/>
          <p:cNvSpPr txBox="1"/>
          <p:nvPr/>
        </p:nvSpPr>
        <p:spPr bwMode="auto">
          <a:xfrm>
            <a:off x="3760179" y="1335223"/>
            <a:ext cx="10278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Polar code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4407999" y="1600263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 bwMode="auto">
          <a:xfrm>
            <a:off x="3744119" y="2590089"/>
            <a:ext cx="6030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TBCC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1" name="直線矢印コネクタ 30"/>
          <p:cNvCxnSpPr/>
          <p:nvPr/>
        </p:nvCxnSpPr>
        <p:spPr>
          <a:xfrm flipV="1">
            <a:off x="3972230" y="2469419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364556"/>
              </p:ext>
            </p:extLst>
          </p:nvPr>
        </p:nvGraphicFramePr>
        <p:xfrm>
          <a:off x="5330241" y="3452351"/>
          <a:ext cx="3606801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197">
                  <a:extLst>
                    <a:ext uri="{9D8B030D-6E8A-4147-A177-3AD203B41FA5}">
                      <a16:colId xmlns:a16="http://schemas.microsoft.com/office/drawing/2014/main" xmlns="" val="4285424945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107824164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3374967793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273065649"/>
                    </a:ext>
                  </a:extLst>
                </a:gridCol>
                <a:gridCol w="866013">
                  <a:extLst>
                    <a:ext uri="{9D8B030D-6E8A-4147-A177-3AD203B41FA5}">
                      <a16:colId xmlns:a16="http://schemas.microsoft.com/office/drawing/2014/main" xmlns="" val="3171524970"/>
                    </a:ext>
                  </a:extLst>
                </a:gridCol>
              </a:tblGrid>
              <a:tr h="23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1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Polar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j-ea"/>
                          <a:ea typeface="+mj-ea"/>
                        </a:rPr>
                        <a:t>TBCC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j-ea"/>
                          <a:ea typeface="+mj-ea"/>
                        </a:rPr>
                        <a:t>TBCC/Polar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7148898"/>
                  </a:ext>
                </a:extLst>
              </a:tr>
              <a:tr h="2381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13312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115903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8.7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33317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30720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218367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955848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8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155648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1089151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4049833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j-ea"/>
                          <a:ea typeface="+mj-ea"/>
                        </a:rPr>
                        <a:t>32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753664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5801087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7.7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1944366"/>
                  </a:ext>
                </a:extLst>
              </a:tr>
            </a:tbl>
          </a:graphicData>
        </a:graphic>
      </p:graphicFrame>
      <p:sp>
        <p:nvSpPr>
          <p:cNvPr id="33" name="テキスト ボックス 32"/>
          <p:cNvSpPr txBox="1"/>
          <p:nvPr/>
        </p:nvSpPr>
        <p:spPr bwMode="auto">
          <a:xfrm>
            <a:off x="5330301" y="1335223"/>
            <a:ext cx="36378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Comparison in 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same number of list size (</a:t>
            </a:r>
            <a:r>
              <a:rPr lang="en-US" altLang="ja-JP" sz="2000" i="1" kern="0" dirty="0"/>
              <a:t>L</a:t>
            </a:r>
            <a:r>
              <a:rPr lang="en-US" altLang="ja-JP" sz="2000" kern="0" dirty="0"/>
              <a:t>: List </a:t>
            </a:r>
            <a:r>
              <a:rPr lang="en-US" altLang="ja-JP" sz="2000" kern="0" dirty="0" smtClean="0"/>
              <a:t>size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5793680" y="3008570"/>
            <a:ext cx="2852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2000" u="sng" kern="0" dirty="0">
                <a:latin typeface="+mj-ea"/>
                <a:ea typeface="+mj-ea"/>
              </a:rPr>
              <a:t>Complexity comparison</a:t>
            </a:r>
            <a:endParaRPr lang="ja-JP" altLang="en-US" sz="2000" u="sng" kern="0" dirty="0">
              <a:latin typeface="+mj-ea"/>
              <a:ea typeface="+mj-ea"/>
            </a:endParaRPr>
          </a:p>
        </p:txBody>
      </p:sp>
      <p:sp>
        <p:nvSpPr>
          <p:cNvPr id="35" name="テキスト ボックス 34"/>
          <p:cNvSpPr txBox="1"/>
          <p:nvPr/>
        </p:nvSpPr>
        <p:spPr bwMode="auto">
          <a:xfrm>
            <a:off x="5724128" y="4674622"/>
            <a:ext cx="34147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kern="0" dirty="0">
                <a:latin typeface="+mj-ea"/>
              </a:rPr>
              <a:t>(detail is described in slide #17,#18)</a:t>
            </a:r>
            <a:endParaRPr lang="ja-JP" altLang="en-US" kern="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7670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24744"/>
            <a:ext cx="4905375" cy="49053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k=600bits, n=1200bits (R=1/3) 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2387657" y="5975290"/>
            <a:ext cx="1239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E</a:t>
            </a:r>
            <a:r>
              <a:rPr kumimoji="1" lang="en-US" altLang="ja-JP" sz="1800" i="0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/N</a:t>
            </a:r>
            <a:r>
              <a:rPr kumimoji="1" lang="en-US" altLang="ja-JP" sz="1800" i="0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0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(dB)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テキスト ボックス 10"/>
          <p:cNvSpPr txBox="1"/>
          <p:nvPr/>
        </p:nvSpPr>
        <p:spPr bwMode="auto">
          <a:xfrm rot="16200000">
            <a:off x="-182026" y="3392764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BLER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 bwMode="auto">
          <a:xfrm>
            <a:off x="4575641" y="1635982"/>
            <a:ext cx="5870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=1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=2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=8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=32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3773015" y="1801455"/>
            <a:ext cx="814532" cy="643890"/>
            <a:chOff x="3347864" y="1581150"/>
            <a:chExt cx="1093767" cy="755849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3938588" y="1581150"/>
              <a:ext cx="503043" cy="755849"/>
              <a:chOff x="3938588" y="1581150"/>
              <a:chExt cx="503043" cy="755849"/>
            </a:xfrm>
          </p:grpSpPr>
          <p:cxnSp>
            <p:nvCxnSpPr>
              <p:cNvPr id="15" name="直線コネクタ 14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グループ化 20"/>
            <p:cNvGrpSpPr/>
            <p:nvPr/>
          </p:nvGrpSpPr>
          <p:grpSpPr>
            <a:xfrm>
              <a:off x="3347864" y="1581150"/>
              <a:ext cx="503043" cy="755849"/>
              <a:chOff x="3938588" y="1581150"/>
              <a:chExt cx="503043" cy="755849"/>
            </a:xfrm>
          </p:grpSpPr>
          <p:cxnSp>
            <p:nvCxnSpPr>
              <p:cNvPr id="22" name="直線コネクタ 21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テキスト ボックス 26"/>
          <p:cNvSpPr txBox="1"/>
          <p:nvPr/>
        </p:nvSpPr>
        <p:spPr bwMode="auto">
          <a:xfrm>
            <a:off x="3760179" y="1335223"/>
            <a:ext cx="10278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Polar code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4407999" y="1600263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 bwMode="auto">
          <a:xfrm>
            <a:off x="3744119" y="2590089"/>
            <a:ext cx="6030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TBCC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1" name="直線矢印コネクタ 30"/>
          <p:cNvCxnSpPr/>
          <p:nvPr/>
        </p:nvCxnSpPr>
        <p:spPr>
          <a:xfrm flipV="1">
            <a:off x="3972230" y="2469419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604680"/>
              </p:ext>
            </p:extLst>
          </p:nvPr>
        </p:nvGraphicFramePr>
        <p:xfrm>
          <a:off x="5330241" y="3452351"/>
          <a:ext cx="3606801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197">
                  <a:extLst>
                    <a:ext uri="{9D8B030D-6E8A-4147-A177-3AD203B41FA5}">
                      <a16:colId xmlns:a16="http://schemas.microsoft.com/office/drawing/2014/main" xmlns="" val="4285424945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107824164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3374967793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273065649"/>
                    </a:ext>
                  </a:extLst>
                </a:gridCol>
                <a:gridCol w="866013">
                  <a:extLst>
                    <a:ext uri="{9D8B030D-6E8A-4147-A177-3AD203B41FA5}">
                      <a16:colId xmlns:a16="http://schemas.microsoft.com/office/drawing/2014/main" xmlns="" val="3171524970"/>
                    </a:ext>
                  </a:extLst>
                </a:gridCol>
              </a:tblGrid>
              <a:tr h="23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10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Polar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TBCC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TBCC/Polar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7148898"/>
                  </a:ext>
                </a:extLst>
              </a:tr>
              <a:tr h="2381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j-ea"/>
                          <a:ea typeface="+mj-ea"/>
                        </a:rPr>
                        <a:t>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28672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320703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11.2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33317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65536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627967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9.6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955848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327680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3239551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9.9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4049833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32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1572864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17372287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11.0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1944366"/>
                  </a:ext>
                </a:extLst>
              </a:tr>
            </a:tbl>
          </a:graphicData>
        </a:graphic>
      </p:graphicFrame>
      <p:sp>
        <p:nvSpPr>
          <p:cNvPr id="33" name="テキスト ボックス 32"/>
          <p:cNvSpPr txBox="1"/>
          <p:nvPr/>
        </p:nvSpPr>
        <p:spPr bwMode="auto">
          <a:xfrm>
            <a:off x="5330301" y="1335223"/>
            <a:ext cx="36378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Comparison in 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same number of list size (</a:t>
            </a:r>
            <a:r>
              <a:rPr lang="en-US" altLang="ja-JP" sz="2000" i="1" kern="0" dirty="0"/>
              <a:t>L</a:t>
            </a:r>
            <a:r>
              <a:rPr lang="en-US" altLang="ja-JP" sz="2000" kern="0" dirty="0"/>
              <a:t>: List </a:t>
            </a:r>
            <a:r>
              <a:rPr lang="en-US" altLang="ja-JP" sz="2000" kern="0" dirty="0" smtClean="0"/>
              <a:t>size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5793680" y="3008570"/>
            <a:ext cx="2852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2000" u="sng" kern="0" dirty="0">
                <a:latin typeface="+mj-ea"/>
                <a:ea typeface="+mj-ea"/>
              </a:rPr>
              <a:t>Complexity comparison</a:t>
            </a:r>
            <a:endParaRPr lang="ja-JP" altLang="en-US" sz="2000" u="sng" kern="0" dirty="0">
              <a:latin typeface="+mj-ea"/>
              <a:ea typeface="+mj-ea"/>
            </a:endParaRPr>
          </a:p>
        </p:txBody>
      </p:sp>
      <p:sp>
        <p:nvSpPr>
          <p:cNvPr id="35" name="テキスト ボックス 34"/>
          <p:cNvSpPr txBox="1"/>
          <p:nvPr/>
        </p:nvSpPr>
        <p:spPr bwMode="auto">
          <a:xfrm>
            <a:off x="5724128" y="4674622"/>
            <a:ext cx="34147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kern="0" dirty="0">
                <a:latin typeface="+mj-ea"/>
              </a:rPr>
              <a:t>(detail is described in slide #17,#18)</a:t>
            </a:r>
            <a:endParaRPr lang="ja-JP" altLang="en-US" kern="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488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124744"/>
            <a:ext cx="4905375" cy="490537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  <a:ea typeface="+mn-ea"/>
              </a:rPr>
              <a:t>k=1000bits, n=3000bits (R=1/3) 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 bwMode="auto">
          <a:xfrm>
            <a:off x="2387657" y="5975290"/>
            <a:ext cx="12394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E</a:t>
            </a:r>
            <a:r>
              <a:rPr kumimoji="1" lang="en-US" altLang="ja-JP" sz="1800" i="0" strike="noStrike" kern="0" cap="none" spc="0" normalizeH="0" baseline="-2500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/N</a:t>
            </a:r>
            <a:r>
              <a:rPr kumimoji="1" lang="en-US" altLang="ja-JP" sz="1800" i="0" strike="noStrike" kern="0" cap="none" spc="0" normalizeH="0" baseline="-25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0</a:t>
            </a: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(dB)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1" name="テキスト ボックス 10"/>
          <p:cNvSpPr txBox="1"/>
          <p:nvPr/>
        </p:nvSpPr>
        <p:spPr bwMode="auto">
          <a:xfrm rot="16200000">
            <a:off x="-182026" y="3392764"/>
            <a:ext cx="78739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8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BLER</a:t>
            </a:r>
            <a:endParaRPr kumimoji="1" lang="ja-JP" altLang="en-US" sz="18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3" name="テキスト ボックス 12"/>
          <p:cNvSpPr txBox="1"/>
          <p:nvPr/>
        </p:nvSpPr>
        <p:spPr bwMode="auto">
          <a:xfrm>
            <a:off x="4575641" y="1635982"/>
            <a:ext cx="58702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=1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=2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L</a:t>
            </a: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rPr>
              <a:t>=8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1400" i="1" kern="0" dirty="0" smtClean="0">
                <a:latin typeface="+mj-ea"/>
                <a:ea typeface="+mj-ea"/>
              </a:rPr>
              <a:t>L</a:t>
            </a:r>
            <a:r>
              <a:rPr lang="en-US" altLang="ja-JP" sz="1400" kern="0" dirty="0" smtClean="0">
                <a:latin typeface="+mj-ea"/>
                <a:ea typeface="+mj-ea"/>
              </a:rPr>
              <a:t>=32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3773015" y="1801455"/>
            <a:ext cx="814532" cy="643890"/>
            <a:chOff x="3347864" y="1581150"/>
            <a:chExt cx="1093767" cy="755849"/>
          </a:xfrm>
        </p:grpSpPr>
        <p:grpSp>
          <p:nvGrpSpPr>
            <p:cNvPr id="20" name="グループ化 19"/>
            <p:cNvGrpSpPr/>
            <p:nvPr/>
          </p:nvGrpSpPr>
          <p:grpSpPr>
            <a:xfrm>
              <a:off x="3938588" y="1581150"/>
              <a:ext cx="503043" cy="755849"/>
              <a:chOff x="3938588" y="1581150"/>
              <a:chExt cx="503043" cy="755849"/>
            </a:xfrm>
          </p:grpSpPr>
          <p:cxnSp>
            <p:nvCxnSpPr>
              <p:cNvPr id="15" name="直線コネクタ 14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グループ化 20"/>
            <p:cNvGrpSpPr/>
            <p:nvPr/>
          </p:nvGrpSpPr>
          <p:grpSpPr>
            <a:xfrm>
              <a:off x="3347864" y="1581150"/>
              <a:ext cx="503043" cy="755849"/>
              <a:chOff x="3938588" y="1581150"/>
              <a:chExt cx="503043" cy="755849"/>
            </a:xfrm>
          </p:grpSpPr>
          <p:cxnSp>
            <p:nvCxnSpPr>
              <p:cNvPr id="22" name="直線コネクタ 21"/>
              <p:cNvCxnSpPr/>
              <p:nvPr/>
            </p:nvCxnSpPr>
            <p:spPr>
              <a:xfrm>
                <a:off x="3938588" y="1581150"/>
                <a:ext cx="503043" cy="4788"/>
              </a:xfrm>
              <a:prstGeom prst="line">
                <a:avLst/>
              </a:prstGeom>
              <a:ln w="19050">
                <a:solidFill>
                  <a:srgbClr val="3333FF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/>
              <p:cNvCxnSpPr/>
              <p:nvPr/>
            </p:nvCxnSpPr>
            <p:spPr>
              <a:xfrm>
                <a:off x="3938588" y="1831504"/>
                <a:ext cx="503043" cy="4788"/>
              </a:xfrm>
              <a:prstGeom prst="line">
                <a:avLst/>
              </a:prstGeom>
              <a:ln w="19050">
                <a:solidFill>
                  <a:srgbClr val="FF3333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/>
              <p:cNvCxnSpPr/>
              <p:nvPr/>
            </p:nvCxnSpPr>
            <p:spPr>
              <a:xfrm>
                <a:off x="3938588" y="2081858"/>
                <a:ext cx="503043" cy="4788"/>
              </a:xfrm>
              <a:prstGeom prst="line">
                <a:avLst/>
              </a:prstGeom>
              <a:ln w="19050">
                <a:solidFill>
                  <a:srgbClr val="00CC1C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/>
              <p:cNvCxnSpPr/>
              <p:nvPr/>
            </p:nvCxnSpPr>
            <p:spPr>
              <a:xfrm>
                <a:off x="3938588" y="2332211"/>
                <a:ext cx="503043" cy="4788"/>
              </a:xfrm>
              <a:prstGeom prst="line">
                <a:avLst/>
              </a:prstGeom>
              <a:ln w="19050">
                <a:solidFill>
                  <a:srgbClr val="FF7F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テキスト ボックス 26"/>
          <p:cNvSpPr txBox="1"/>
          <p:nvPr/>
        </p:nvSpPr>
        <p:spPr bwMode="auto">
          <a:xfrm>
            <a:off x="3760179" y="1335223"/>
            <a:ext cx="102784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Polar code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9" name="直線矢印コネクタ 28"/>
          <p:cNvCxnSpPr/>
          <p:nvPr/>
        </p:nvCxnSpPr>
        <p:spPr>
          <a:xfrm>
            <a:off x="4407999" y="1600263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 bwMode="auto">
          <a:xfrm>
            <a:off x="3744119" y="2590089"/>
            <a:ext cx="6030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4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TBCC</a:t>
            </a:r>
            <a:endParaRPr kumimoji="1" lang="ja-JP" altLang="en-US" sz="14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1" name="直線矢印コネクタ 30"/>
          <p:cNvCxnSpPr/>
          <p:nvPr/>
        </p:nvCxnSpPr>
        <p:spPr>
          <a:xfrm flipV="1">
            <a:off x="3972230" y="2469419"/>
            <a:ext cx="0" cy="165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表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82497"/>
              </p:ext>
            </p:extLst>
          </p:nvPr>
        </p:nvGraphicFramePr>
        <p:xfrm>
          <a:off x="5330241" y="3459480"/>
          <a:ext cx="3606801" cy="11906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197">
                  <a:extLst>
                    <a:ext uri="{9D8B030D-6E8A-4147-A177-3AD203B41FA5}">
                      <a16:colId xmlns:a16="http://schemas.microsoft.com/office/drawing/2014/main" xmlns="" val="4285424945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107824164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3374967793"/>
                    </a:ext>
                  </a:extLst>
                </a:gridCol>
                <a:gridCol w="685197">
                  <a:extLst>
                    <a:ext uri="{9D8B030D-6E8A-4147-A177-3AD203B41FA5}">
                      <a16:colId xmlns:a16="http://schemas.microsoft.com/office/drawing/2014/main" xmlns="" val="273065649"/>
                    </a:ext>
                  </a:extLst>
                </a:gridCol>
                <a:gridCol w="866013">
                  <a:extLst>
                    <a:ext uri="{9D8B030D-6E8A-4147-A177-3AD203B41FA5}">
                      <a16:colId xmlns:a16="http://schemas.microsoft.com/office/drawing/2014/main" xmlns="" val="3171524970"/>
                    </a:ext>
                  </a:extLst>
                </a:gridCol>
              </a:tblGrid>
              <a:tr h="23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100" u="none" strike="noStrike" dirty="0">
                          <a:effectLst/>
                          <a:latin typeface="+mn-ea"/>
                          <a:ea typeface="+mn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Polar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TBCC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  <a:latin typeface="+mn-ea"/>
                          <a:ea typeface="+mn-ea"/>
                        </a:rPr>
                        <a:t>TBCC/Polar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7148898"/>
                  </a:ext>
                </a:extLst>
              </a:tr>
              <a:tr h="23812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61440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521023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433317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139264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1033087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7.4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09558480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688128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5385471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7.8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4049833"/>
                  </a:ext>
                </a:extLst>
              </a:tr>
              <a:tr h="2381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32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3276800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28939007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kumimoji="1" lang="en-US" altLang="ja-JP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61944366"/>
                  </a:ext>
                </a:extLst>
              </a:tr>
            </a:tbl>
          </a:graphicData>
        </a:graphic>
      </p:graphicFrame>
      <p:sp>
        <p:nvSpPr>
          <p:cNvPr id="33" name="テキスト ボックス 32"/>
          <p:cNvSpPr txBox="1"/>
          <p:nvPr/>
        </p:nvSpPr>
        <p:spPr bwMode="auto">
          <a:xfrm>
            <a:off x="5330301" y="1335223"/>
            <a:ext cx="36378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kumimoji="1" lang="en-US" altLang="ja-JP" sz="20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Comparison in 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same number of list size (</a:t>
            </a:r>
            <a:r>
              <a:rPr lang="en-US" altLang="ja-JP" sz="2000" i="1" kern="0" dirty="0"/>
              <a:t>L</a:t>
            </a:r>
            <a:r>
              <a:rPr lang="en-US" altLang="ja-JP" sz="2000" kern="0" dirty="0"/>
              <a:t>: List </a:t>
            </a:r>
            <a:r>
              <a:rPr lang="en-US" altLang="ja-JP" sz="2000" kern="0" dirty="0" smtClean="0"/>
              <a:t>size</a:t>
            </a:r>
            <a:r>
              <a:rPr kumimoji="1" lang="en-US" altLang="ja-JP" sz="20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)</a:t>
            </a:r>
            <a:endParaRPr kumimoji="1" lang="ja-JP" altLang="en-US" sz="20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テキスト ボックス 3"/>
          <p:cNvSpPr txBox="1"/>
          <p:nvPr/>
        </p:nvSpPr>
        <p:spPr bwMode="auto">
          <a:xfrm>
            <a:off x="5793680" y="3008570"/>
            <a:ext cx="28520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ja-JP" sz="2000" u="sng" kern="0" dirty="0">
                <a:latin typeface="+mj-ea"/>
                <a:ea typeface="+mj-ea"/>
              </a:rPr>
              <a:t>Complexity comparison</a:t>
            </a:r>
            <a:endParaRPr lang="ja-JP" altLang="en-US" sz="2000" u="sng" kern="0" dirty="0">
              <a:latin typeface="+mj-ea"/>
              <a:ea typeface="+mj-ea"/>
            </a:endParaRPr>
          </a:p>
        </p:txBody>
      </p:sp>
      <p:sp>
        <p:nvSpPr>
          <p:cNvPr id="34" name="テキスト ボックス 33"/>
          <p:cNvSpPr txBox="1"/>
          <p:nvPr/>
        </p:nvSpPr>
        <p:spPr bwMode="auto">
          <a:xfrm>
            <a:off x="5724128" y="4674622"/>
            <a:ext cx="341471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altLang="ja-JP" kern="0" dirty="0">
                <a:latin typeface="+mj-ea"/>
              </a:rPr>
              <a:t>(detail is described in slide #17,#18)</a:t>
            </a:r>
            <a:endParaRPr lang="ja-JP" altLang="en-US" kern="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4750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Complexity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276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+mn-ea"/>
                <a:ea typeface="+mn-ea"/>
              </a:rPr>
              <a:t>Polar Code (SCLD)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910" y="1358507"/>
            <a:ext cx="3047561" cy="3078605"/>
          </a:xfrm>
          <a:prstGeom prst="rect">
            <a:avLst/>
          </a:prstGeom>
        </p:spPr>
      </p:pic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322860"/>
              </p:ext>
            </p:extLst>
          </p:nvPr>
        </p:nvGraphicFramePr>
        <p:xfrm>
          <a:off x="107381" y="1587923"/>
          <a:ext cx="5616747" cy="3032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49">
                  <a:extLst>
                    <a:ext uri="{9D8B030D-6E8A-4147-A177-3AD203B41FA5}">
                      <a16:colId xmlns:a16="http://schemas.microsoft.com/office/drawing/2014/main" xmlns="" val="91770636"/>
                    </a:ext>
                  </a:extLst>
                </a:gridCol>
                <a:gridCol w="1872249">
                  <a:extLst>
                    <a:ext uri="{9D8B030D-6E8A-4147-A177-3AD203B41FA5}">
                      <a16:colId xmlns:a16="http://schemas.microsoft.com/office/drawing/2014/main" xmlns="" val="1007937434"/>
                    </a:ext>
                  </a:extLst>
                </a:gridCol>
                <a:gridCol w="1872249">
                  <a:extLst>
                    <a:ext uri="{9D8B030D-6E8A-4147-A177-3AD203B41FA5}">
                      <a16:colId xmlns:a16="http://schemas.microsoft.com/office/drawing/2014/main" xmlns="" val="1329023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Addition</a:t>
                      </a:r>
                    </a:p>
                    <a:p>
                      <a:r>
                        <a:rPr kumimoji="1" lang="en-US" altLang="ja-JP" dirty="0" smtClean="0"/>
                        <a:t>(Subtraction)</a:t>
                      </a:r>
                      <a:endParaRPr kumimoji="1" lang="ja-JP" altLang="en-US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Comparison</a:t>
                      </a:r>
                      <a:endParaRPr kumimoji="1" lang="ja-JP" altLang="en-US" dirty="0" smtClean="0"/>
                    </a:p>
                    <a:p>
                      <a:endParaRPr kumimoji="1" lang="ja-JP" altLang="en-US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644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</a:t>
                      </a:r>
                      <a:r>
                        <a:rPr kumimoji="1" lang="en-US" altLang="ja-JP" baseline="0" dirty="0" smtClean="0"/>
                        <a:t> operation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1" dirty="0" smtClean="0"/>
                        <a:t>L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en-US" altLang="ja-JP" i="1" dirty="0" smtClean="0"/>
                        <a:t>N</a:t>
                      </a:r>
                      <a:r>
                        <a:rPr kumimoji="1" lang="en-US" altLang="ja-JP" dirty="0" smtClean="0"/>
                        <a:t>/2)log</a:t>
                      </a:r>
                      <a:r>
                        <a:rPr kumimoji="1" lang="en-US" altLang="ja-JP" baseline="-25000" dirty="0" smtClean="0"/>
                        <a:t>2</a:t>
                      </a:r>
                      <a:r>
                        <a:rPr kumimoji="1" lang="en-US" altLang="ja-JP" i="1" dirty="0" smtClean="0"/>
                        <a:t>N</a:t>
                      </a:r>
                      <a:endParaRPr kumimoji="1" lang="ja-JP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20784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 operation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1" dirty="0" smtClean="0"/>
                        <a:t>L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en-US" altLang="ja-JP" i="1" dirty="0" smtClean="0"/>
                        <a:t>N</a:t>
                      </a:r>
                      <a:r>
                        <a:rPr kumimoji="1" lang="en-US" altLang="ja-JP" dirty="0" smtClean="0"/>
                        <a:t>/2)log</a:t>
                      </a:r>
                      <a:r>
                        <a:rPr kumimoji="1" lang="en-US" altLang="ja-JP" baseline="-25000" dirty="0" smtClean="0"/>
                        <a:t>2</a:t>
                      </a:r>
                      <a:r>
                        <a:rPr kumimoji="1" lang="en-US" altLang="ja-JP" i="1" dirty="0" smtClean="0"/>
                        <a:t>N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27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Path Metric calculation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i="1" dirty="0" smtClean="0"/>
                        <a:t>LN</a:t>
                      </a:r>
                      <a:endParaRPr kumimoji="1" lang="ja-JP" alt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3387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Sort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i="0" dirty="0" smtClean="0"/>
                        <a:t>2</a:t>
                      </a:r>
                      <a:r>
                        <a:rPr kumimoji="1" lang="en-US" altLang="ja-JP" i="1" dirty="0" smtClean="0"/>
                        <a:t>LN</a:t>
                      </a:r>
                      <a:r>
                        <a:rPr kumimoji="1" lang="en-US" altLang="ja-JP" i="0" dirty="0" smtClean="0"/>
                        <a:t>(log</a:t>
                      </a:r>
                      <a:r>
                        <a:rPr kumimoji="1" lang="en-US" altLang="ja-JP" i="0" baseline="-25000" dirty="0" smtClean="0"/>
                        <a:t>2</a:t>
                      </a:r>
                      <a:r>
                        <a:rPr kumimoji="1" lang="en-US" altLang="ja-JP" i="0" dirty="0" smtClean="0"/>
                        <a:t>(2</a:t>
                      </a:r>
                      <a:r>
                        <a:rPr kumimoji="1" lang="en-US" altLang="ja-JP" i="1" dirty="0" smtClean="0"/>
                        <a:t>L</a:t>
                      </a:r>
                      <a:r>
                        <a:rPr kumimoji="1" lang="en-US" altLang="ja-JP" i="0" dirty="0" smtClean="0"/>
                        <a:t>))</a:t>
                      </a:r>
                      <a:endParaRPr kumimoji="1" lang="ja-JP" altLang="en-US" i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93009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Total number of operation</a:t>
                      </a:r>
                      <a:endParaRPr kumimoji="1" lang="ja-JP" altLang="en-US" dirty="0"/>
                    </a:p>
                  </a:txBody>
                  <a:tcP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1" dirty="0" smtClean="0"/>
                        <a:t>LN</a:t>
                      </a:r>
                      <a:r>
                        <a:rPr kumimoji="1" lang="en-US" altLang="ja-JP" i="0" dirty="0" smtClean="0"/>
                        <a:t>{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en-US" altLang="ja-JP" i="0" dirty="0" smtClean="0"/>
                        <a:t>1</a:t>
                      </a:r>
                      <a:r>
                        <a:rPr kumimoji="1" lang="en-US" altLang="ja-JP" dirty="0" smtClean="0"/>
                        <a:t>/2)log</a:t>
                      </a:r>
                      <a:r>
                        <a:rPr kumimoji="1" lang="en-US" altLang="ja-JP" baseline="-25000" dirty="0" smtClean="0"/>
                        <a:t>2</a:t>
                      </a:r>
                      <a:r>
                        <a:rPr kumimoji="1" lang="en-US" altLang="ja-JP" i="1" dirty="0" smtClean="0"/>
                        <a:t>N+</a:t>
                      </a:r>
                      <a:r>
                        <a:rPr kumimoji="1" lang="en-US" altLang="ja-JP" i="0" dirty="0" smtClean="0"/>
                        <a:t>1}</a:t>
                      </a:r>
                      <a:endParaRPr kumimoji="1" lang="ja-JP" altLang="en-US" dirty="0" smtClean="0"/>
                    </a:p>
                  </a:txBody>
                  <a:tcP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1" dirty="0" smtClean="0"/>
                        <a:t>LN</a:t>
                      </a:r>
                      <a:r>
                        <a:rPr kumimoji="1" lang="en-US" altLang="ja-JP" i="0" dirty="0" smtClean="0"/>
                        <a:t>{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en-US" altLang="ja-JP" i="0" dirty="0" smtClean="0"/>
                        <a:t>1</a:t>
                      </a:r>
                      <a:r>
                        <a:rPr kumimoji="1" lang="en-US" altLang="ja-JP" dirty="0" smtClean="0"/>
                        <a:t>/2)log</a:t>
                      </a:r>
                      <a:r>
                        <a:rPr kumimoji="1" lang="en-US" altLang="ja-JP" baseline="-25000" dirty="0" smtClean="0"/>
                        <a:t>2</a:t>
                      </a:r>
                      <a:r>
                        <a:rPr kumimoji="1" lang="en-US" altLang="ja-JP" i="1" dirty="0" smtClean="0"/>
                        <a:t>N+</a:t>
                      </a:r>
                      <a:r>
                        <a:rPr kumimoji="1" lang="en-US" altLang="ja-JP" i="0" dirty="0" smtClean="0"/>
                        <a:t>2log</a:t>
                      </a:r>
                      <a:r>
                        <a:rPr kumimoji="1" lang="en-US" altLang="ja-JP" i="0" baseline="-25000" dirty="0" smtClean="0"/>
                        <a:t>2</a:t>
                      </a:r>
                      <a:r>
                        <a:rPr kumimoji="1" lang="en-US" altLang="ja-JP" i="0" dirty="0" smtClean="0"/>
                        <a:t>(2</a:t>
                      </a:r>
                      <a:r>
                        <a:rPr kumimoji="1" lang="en-US" altLang="ja-JP" i="1" dirty="0" smtClean="0"/>
                        <a:t>L</a:t>
                      </a:r>
                      <a:r>
                        <a:rPr kumimoji="1" lang="en-US" altLang="ja-JP" i="0" dirty="0" smtClean="0"/>
                        <a:t>)}</a:t>
                      </a:r>
                      <a:endParaRPr kumimoji="1" lang="ja-JP" altLang="en-US" dirty="0" smtClean="0"/>
                    </a:p>
                  </a:txBody>
                  <a:tcPr>
                    <a:solidFill>
                      <a:srgbClr val="99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2895012"/>
                  </a:ext>
                </a:extLst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 bwMode="auto">
          <a:xfrm>
            <a:off x="203315" y="4951366"/>
            <a:ext cx="48942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N</a:t>
            </a: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: Total</a:t>
            </a:r>
            <a:r>
              <a:rPr kumimoji="1" lang="en-US" altLang="ja-JP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number of coded bits</a:t>
            </a:r>
            <a:r>
              <a:rPr lang="ja-JP" altLang="en-US" kern="0" dirty="0"/>
              <a:t> </a:t>
            </a:r>
            <a:r>
              <a:rPr lang="en-US" altLang="ja-JP" kern="0" dirty="0" smtClean="0"/>
              <a:t>(including puncturing)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1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L</a:t>
            </a:r>
            <a:r>
              <a:rPr kumimoji="1" lang="en-US" altLang="ja-JP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: List size</a:t>
            </a:r>
          </a:p>
        </p:txBody>
      </p:sp>
      <p:sp>
        <p:nvSpPr>
          <p:cNvPr id="6" name="テキスト ボックス 5"/>
          <p:cNvSpPr txBox="1"/>
          <p:nvPr/>
        </p:nvSpPr>
        <p:spPr bwMode="auto">
          <a:xfrm>
            <a:off x="462292" y="4617843"/>
            <a:ext cx="52934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Cost of addition</a:t>
            </a:r>
            <a:r>
              <a:rPr kumimoji="1" lang="en-US" altLang="ja-JP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and comparison is assumed to be equal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70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+mn-ea"/>
                <a:ea typeface="+mn-ea"/>
              </a:rPr>
              <a:t>TBCC</a:t>
            </a:r>
            <a:endParaRPr kumimoji="1" lang="ja-JP" altLang="en-US" dirty="0">
              <a:latin typeface="+mn-ea"/>
              <a:ea typeface="+mn-ea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275320"/>
              </p:ext>
            </p:extLst>
          </p:nvPr>
        </p:nvGraphicFramePr>
        <p:xfrm>
          <a:off x="107378" y="980728"/>
          <a:ext cx="8137030" cy="458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5608">
                  <a:extLst>
                    <a:ext uri="{9D8B030D-6E8A-4147-A177-3AD203B41FA5}">
                      <a16:colId xmlns:a16="http://schemas.microsoft.com/office/drawing/2014/main" xmlns="" val="91770636"/>
                    </a:ext>
                  </a:extLst>
                </a:gridCol>
                <a:gridCol w="2472908">
                  <a:extLst>
                    <a:ext uri="{9D8B030D-6E8A-4147-A177-3AD203B41FA5}">
                      <a16:colId xmlns:a16="http://schemas.microsoft.com/office/drawing/2014/main" xmlns="" val="1945476526"/>
                    </a:ext>
                  </a:extLst>
                </a:gridCol>
                <a:gridCol w="2034257">
                  <a:extLst>
                    <a:ext uri="{9D8B030D-6E8A-4147-A177-3AD203B41FA5}">
                      <a16:colId xmlns:a16="http://schemas.microsoft.com/office/drawing/2014/main" xmlns="" val="1007937434"/>
                    </a:ext>
                  </a:extLst>
                </a:gridCol>
                <a:gridCol w="2034257">
                  <a:extLst>
                    <a:ext uri="{9D8B030D-6E8A-4147-A177-3AD203B41FA5}">
                      <a16:colId xmlns:a16="http://schemas.microsoft.com/office/drawing/2014/main" xmlns="" val="1329023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Addition</a:t>
                      </a:r>
                    </a:p>
                    <a:p>
                      <a:r>
                        <a:rPr kumimoji="1" lang="en-US" altLang="ja-JP" dirty="0" smtClean="0"/>
                        <a:t>(Subtraction)</a:t>
                      </a:r>
                      <a:endParaRPr kumimoji="1" lang="ja-JP" altLang="en-US" dirty="0" smtClean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Comparison</a:t>
                      </a:r>
                      <a:endParaRPr kumimoji="1" lang="ja-JP" altLang="en-US" dirty="0" smtClean="0"/>
                    </a:p>
                    <a:p>
                      <a:endParaRPr kumimoji="1" lang="ja-JP" altLang="en-US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644356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ja-JP" dirty="0" smtClean="0"/>
                        <a:t>Initial state estimation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Branch metric calculation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i="1" dirty="0" smtClean="0"/>
                        <a:t>S</a:t>
                      </a:r>
                      <a:r>
                        <a:rPr kumimoji="1" lang="en-US" altLang="ja-JP" dirty="0" smtClean="0"/>
                        <a:t>(1/</a:t>
                      </a:r>
                      <a:r>
                        <a:rPr kumimoji="1" lang="en-US" altLang="ja-JP" i="1" dirty="0" smtClean="0"/>
                        <a:t>R</a:t>
                      </a:r>
                      <a:r>
                        <a:rPr kumimoji="1" lang="en-US" altLang="ja-JP" dirty="0" smtClean="0"/>
                        <a:t>-1)</a:t>
                      </a:r>
                      <a:r>
                        <a:rPr kumimoji="1" lang="en-US" altLang="ja-JP" i="1" dirty="0" err="1" smtClean="0"/>
                        <a:t>k</a:t>
                      </a:r>
                      <a:r>
                        <a:rPr kumimoji="1" lang="en-US" altLang="ja-JP" baseline="-25000" dirty="0" err="1" smtClean="0"/>
                        <a:t>h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2078423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Path metric</a:t>
                      </a:r>
                      <a:r>
                        <a:rPr lang="en-US" altLang="ja-JP" baseline="0" dirty="0" smtClean="0"/>
                        <a:t> calculation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i="1" dirty="0" smtClean="0"/>
                        <a:t>Sk</a:t>
                      </a:r>
                      <a:r>
                        <a:rPr kumimoji="1" lang="en-US" altLang="ja-JP" baseline="-25000" dirty="0" smtClean="0"/>
                        <a:t>h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1" dirty="0" err="1" smtClean="0"/>
                        <a:t>Sk</a:t>
                      </a:r>
                      <a:r>
                        <a:rPr kumimoji="1" lang="en-US" altLang="ja-JP" baseline="-25000" dirty="0" err="1" smtClean="0"/>
                        <a:t>h</a:t>
                      </a:r>
                      <a:endParaRPr kumimoji="1" lang="ja-JP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2710258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en-US" altLang="ja-JP" dirty="0" smtClean="0"/>
                        <a:t>Sequence estimation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Branch metric calculation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i="1" dirty="0" smtClean="0"/>
                        <a:t>S</a:t>
                      </a:r>
                      <a:r>
                        <a:rPr kumimoji="1" lang="en-US" altLang="ja-JP" dirty="0" smtClean="0"/>
                        <a:t>(1/</a:t>
                      </a:r>
                      <a:r>
                        <a:rPr kumimoji="1" lang="en-US" altLang="ja-JP" i="1" dirty="0" smtClean="0"/>
                        <a:t>R</a:t>
                      </a:r>
                      <a:r>
                        <a:rPr kumimoji="1" lang="en-US" altLang="ja-JP" dirty="0" smtClean="0"/>
                        <a:t>-1)</a:t>
                      </a:r>
                      <a:r>
                        <a:rPr kumimoji="1" lang="en-US" altLang="ja-JP" i="1" dirty="0" smtClean="0"/>
                        <a:t>k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5614653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Path metric</a:t>
                      </a:r>
                      <a:r>
                        <a:rPr lang="en-US" altLang="ja-JP" baseline="0" dirty="0" smtClean="0"/>
                        <a:t> calculation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i="1" dirty="0" smtClean="0"/>
                        <a:t>LSk</a:t>
                      </a: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1571893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Sort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0" dirty="0" smtClean="0"/>
                        <a:t>2</a:t>
                      </a:r>
                      <a:r>
                        <a:rPr kumimoji="1" lang="en-US" altLang="ja-JP" i="1" dirty="0" smtClean="0"/>
                        <a:t>LSk</a:t>
                      </a:r>
                      <a:r>
                        <a:rPr kumimoji="1" lang="en-US" altLang="ja-JP" i="0" dirty="0" smtClean="0"/>
                        <a:t>(log</a:t>
                      </a:r>
                      <a:r>
                        <a:rPr kumimoji="1" lang="en-US" altLang="ja-JP" i="0" baseline="-25000" dirty="0" smtClean="0"/>
                        <a:t>2</a:t>
                      </a:r>
                      <a:r>
                        <a:rPr kumimoji="1" lang="en-US" altLang="ja-JP" i="0" dirty="0" smtClean="0"/>
                        <a:t>(2</a:t>
                      </a:r>
                      <a:r>
                        <a:rPr kumimoji="1" lang="en-US" altLang="ja-JP" i="1" dirty="0" smtClean="0"/>
                        <a:t>L</a:t>
                      </a:r>
                      <a:r>
                        <a:rPr kumimoji="1" lang="en-US" altLang="ja-JP" i="0" dirty="0" smtClean="0"/>
                        <a:t>))</a:t>
                      </a:r>
                      <a:endParaRPr kumimoji="1" lang="ja-JP" altLang="en-US" i="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366636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dirty="0" smtClean="0"/>
                        <a:t>Find optimum</a:t>
                      </a:r>
                      <a:r>
                        <a:rPr lang="en-US" altLang="ja-JP" baseline="0" dirty="0" smtClean="0"/>
                        <a:t> path</a:t>
                      </a:r>
                      <a:endParaRPr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i="1" dirty="0" smtClean="0"/>
                        <a:t>LS</a:t>
                      </a:r>
                      <a:r>
                        <a:rPr kumimoji="1" lang="en-US" altLang="ja-JP" dirty="0" smtClean="0"/>
                        <a:t>-1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338777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kumimoji="1" lang="en-US" altLang="ja-JP" dirty="0" smtClean="0"/>
                        <a:t>Total number of operation</a:t>
                      </a:r>
                      <a:endParaRPr kumimoji="1" lang="ja-JP" altLang="en-US" dirty="0"/>
                    </a:p>
                  </a:txBody>
                  <a:tcPr>
                    <a:solidFill>
                      <a:srgbClr val="99FF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/>
                        <a:t>2</a:t>
                      </a:r>
                      <a:r>
                        <a:rPr kumimoji="1" lang="en-US" altLang="ja-JP" i="1" dirty="0" smtClean="0"/>
                        <a:t>S</a:t>
                      </a:r>
                      <a:r>
                        <a:rPr kumimoji="1" lang="en-US" altLang="ja-JP" i="0" dirty="0" smtClean="0"/>
                        <a:t>{</a:t>
                      </a:r>
                      <a:r>
                        <a:rPr kumimoji="1" lang="en-US" altLang="ja-JP" dirty="0" smtClean="0"/>
                        <a:t>(1/</a:t>
                      </a:r>
                      <a:r>
                        <a:rPr kumimoji="1" lang="en-US" altLang="ja-JP" i="1" dirty="0" smtClean="0"/>
                        <a:t>R</a:t>
                      </a:r>
                      <a:r>
                        <a:rPr kumimoji="1" lang="en-US" altLang="ja-JP" dirty="0" smtClean="0"/>
                        <a:t>-1) (</a:t>
                      </a:r>
                      <a:r>
                        <a:rPr kumimoji="1" lang="en-US" altLang="ja-JP" i="1" dirty="0" err="1" smtClean="0"/>
                        <a:t>k</a:t>
                      </a:r>
                      <a:r>
                        <a:rPr kumimoji="1" lang="en-US" altLang="ja-JP" baseline="-25000" dirty="0" err="1" smtClean="0"/>
                        <a:t>h</a:t>
                      </a:r>
                      <a:r>
                        <a:rPr kumimoji="1" lang="en-US" altLang="ja-JP" dirty="0" err="1" smtClean="0"/>
                        <a:t>+</a:t>
                      </a:r>
                      <a:r>
                        <a:rPr kumimoji="1" lang="en-US" altLang="ja-JP" i="1" dirty="0" err="1" smtClean="0"/>
                        <a:t>k</a:t>
                      </a:r>
                      <a:r>
                        <a:rPr kumimoji="1" lang="en-US" altLang="ja-JP" dirty="0" smtClean="0"/>
                        <a:t>)+</a:t>
                      </a:r>
                      <a:r>
                        <a:rPr kumimoji="1" lang="en-US" altLang="ja-JP" i="1" dirty="0" err="1" smtClean="0"/>
                        <a:t>k</a:t>
                      </a:r>
                      <a:r>
                        <a:rPr kumimoji="1" lang="en-US" altLang="ja-JP" baseline="-25000" dirty="0" err="1" smtClean="0"/>
                        <a:t>h</a:t>
                      </a:r>
                      <a:r>
                        <a:rPr kumimoji="1" lang="en-US" altLang="ja-JP" dirty="0" err="1" smtClean="0"/>
                        <a:t>+</a:t>
                      </a:r>
                      <a:r>
                        <a:rPr kumimoji="1" lang="en-US" altLang="ja-JP" i="1" dirty="0" err="1" smtClean="0"/>
                        <a:t>Lk</a:t>
                      </a:r>
                      <a:r>
                        <a:rPr kumimoji="1" lang="en-US" altLang="ja-JP" dirty="0" smtClean="0"/>
                        <a:t>}</a:t>
                      </a:r>
                      <a:endParaRPr kumimoji="1" lang="ja-JP" altLang="en-US" dirty="0" smtClean="0"/>
                    </a:p>
                  </a:txBody>
                  <a:tcPr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1" dirty="0" smtClean="0"/>
                        <a:t>Sk</a:t>
                      </a:r>
                      <a:r>
                        <a:rPr kumimoji="1" lang="en-US" altLang="ja-JP" baseline="-25000" dirty="0" smtClean="0"/>
                        <a:t>h</a:t>
                      </a:r>
                      <a:r>
                        <a:rPr kumimoji="1" lang="en-US" altLang="ja-JP" baseline="0" dirty="0" smtClean="0"/>
                        <a:t>+</a:t>
                      </a:r>
                      <a:r>
                        <a:rPr kumimoji="1" lang="en-US" altLang="ja-JP" i="1" dirty="0" smtClean="0"/>
                        <a:t>LS</a:t>
                      </a:r>
                      <a:r>
                        <a:rPr kumimoji="1" lang="en-US" altLang="ja-JP" i="0" dirty="0" smtClean="0"/>
                        <a:t>-1</a:t>
                      </a:r>
                      <a:endParaRPr kumimoji="1" lang="ja-JP" alt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i="0" dirty="0" smtClean="0"/>
                        <a:t>+2S</a:t>
                      </a:r>
                      <a:r>
                        <a:rPr kumimoji="1" lang="en-US" altLang="ja-JP" i="1" dirty="0" smtClean="0"/>
                        <a:t>Lk</a:t>
                      </a:r>
                      <a:r>
                        <a:rPr kumimoji="1" lang="en-US" altLang="ja-JP" i="0" dirty="0" smtClean="0"/>
                        <a:t>(log</a:t>
                      </a:r>
                      <a:r>
                        <a:rPr kumimoji="1" lang="en-US" altLang="ja-JP" i="0" baseline="-25000" dirty="0" smtClean="0"/>
                        <a:t>2</a:t>
                      </a:r>
                      <a:r>
                        <a:rPr kumimoji="1" lang="en-US" altLang="ja-JP" i="0" dirty="0" smtClean="0"/>
                        <a:t>(2</a:t>
                      </a:r>
                      <a:r>
                        <a:rPr kumimoji="1" lang="en-US" altLang="ja-JP" i="1" dirty="0" smtClean="0"/>
                        <a:t>L</a:t>
                      </a:r>
                      <a:r>
                        <a:rPr kumimoji="1" lang="en-US" altLang="ja-JP" i="0" dirty="0" smtClean="0"/>
                        <a:t>)</a:t>
                      </a:r>
                      <a:endParaRPr kumimoji="1" lang="ja-JP" altLang="en-US" dirty="0"/>
                    </a:p>
                  </a:txBody>
                  <a:tcPr>
                    <a:solidFill>
                      <a:srgbClr val="99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72895012"/>
                  </a:ext>
                </a:extLst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 bwMode="auto">
          <a:xfrm>
            <a:off x="130167" y="5949280"/>
            <a:ext cx="69637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1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k</a:t>
            </a: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: Total</a:t>
            </a:r>
            <a:r>
              <a:rPr kumimoji="1" lang="en-US" altLang="ja-JP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number of information bits, </a:t>
            </a:r>
            <a:r>
              <a:rPr lang="en-US" altLang="ja-JP" i="1" kern="0" dirty="0" err="1" smtClean="0"/>
              <a:t>k</a:t>
            </a:r>
            <a:r>
              <a:rPr lang="en-US" altLang="ja-JP" kern="0" baseline="-25000" dirty="0" err="1" smtClean="0"/>
              <a:t>h</a:t>
            </a:r>
            <a:r>
              <a:rPr lang="en-US" altLang="ja-JP" kern="0" dirty="0" smtClean="0"/>
              <a:t>: Total number of head bits</a:t>
            </a:r>
          </a:p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1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S</a:t>
            </a:r>
            <a:r>
              <a:rPr kumimoji="1" lang="en-US" altLang="ja-JP" sz="160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: Number of state, </a:t>
            </a:r>
            <a:r>
              <a:rPr kumimoji="1" lang="en-US" altLang="ja-JP" sz="1600" i="1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L</a:t>
            </a:r>
            <a:r>
              <a:rPr kumimoji="1" lang="en-US" altLang="ja-JP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: List size, </a:t>
            </a:r>
            <a:r>
              <a:rPr lang="en-US" altLang="ja-JP" i="1" kern="0" dirty="0" smtClean="0"/>
              <a:t>R</a:t>
            </a:r>
            <a:r>
              <a:rPr lang="en-US" altLang="ja-JP" kern="0" dirty="0" smtClean="0"/>
              <a:t>: Coding rate before rate matching (=1/3)</a:t>
            </a:r>
            <a:endParaRPr kumimoji="1" lang="en-US" altLang="ja-JP" sz="1600" i="0" strike="noStrike" kern="0" cap="none" spc="0" normalizeH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3" name="テキスト ボックス 2"/>
          <p:cNvSpPr txBox="1"/>
          <p:nvPr/>
        </p:nvSpPr>
        <p:spPr bwMode="auto">
          <a:xfrm>
            <a:off x="3059832" y="5550235"/>
            <a:ext cx="52934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pPr marR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kumimoji="1" lang="en-US" altLang="ja-JP" sz="1600" i="0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Cost of addition</a:t>
            </a:r>
            <a:r>
              <a:rPr kumimoji="1" lang="en-US" altLang="ja-JP" sz="1600" i="0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cs"/>
              </a:rPr>
              <a:t> and comparison is assumed to be equal</a:t>
            </a:r>
            <a:endParaRPr kumimoji="1" lang="ja-JP" altLang="en-US" sz="1600" i="0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90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新コーポレートブランドロゴ画像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29167" y="2708273"/>
            <a:ext cx="6627209" cy="17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565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Requirements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229600" cy="5356225"/>
          </a:xfrm>
        </p:spPr>
        <p:txBody>
          <a:bodyPr/>
          <a:lstStyle/>
          <a:p>
            <a:r>
              <a:rPr kumimoji="1" lang="en-US" altLang="ja-JP" sz="2400" dirty="0" smtClean="0"/>
              <a:t>Good performance for variable data size</a:t>
            </a:r>
          </a:p>
          <a:p>
            <a:pPr lvl="1"/>
            <a:r>
              <a:rPr lang="en-US" altLang="ja-JP" sz="2200" dirty="0" smtClean="0"/>
              <a:t>From small data to large data</a:t>
            </a:r>
          </a:p>
          <a:p>
            <a:pPr lvl="1"/>
            <a:r>
              <a:rPr lang="en-US" altLang="ja-JP" sz="2200" dirty="0" smtClean="0"/>
              <a:t>With wide </a:t>
            </a:r>
            <a:r>
              <a:rPr lang="en-US" altLang="ja-JP" sz="2200" dirty="0"/>
              <a:t>variation of coding </a:t>
            </a:r>
            <a:r>
              <a:rPr lang="en-US" altLang="ja-JP" sz="2200" dirty="0" smtClean="0"/>
              <a:t>rate</a:t>
            </a:r>
          </a:p>
          <a:p>
            <a:pPr lvl="1"/>
            <a:r>
              <a:rPr lang="en-US" altLang="ja-JP" sz="2200" dirty="0" smtClean="0"/>
              <a:t>Support of IR as a baseline</a:t>
            </a:r>
          </a:p>
          <a:p>
            <a:pPr lvl="1"/>
            <a:endParaRPr kumimoji="1" lang="en-US" altLang="ja-JP" sz="2200" dirty="0" smtClean="0"/>
          </a:p>
          <a:p>
            <a:r>
              <a:rPr lang="en-US" altLang="ja-JP" sz="2400" dirty="0" smtClean="0"/>
              <a:t>Low </a:t>
            </a:r>
            <a:r>
              <a:rPr lang="en-US" altLang="ja-JP" sz="2400" dirty="0"/>
              <a:t>decoding </a:t>
            </a:r>
            <a:r>
              <a:rPr lang="en-US" altLang="ja-JP" sz="2400" dirty="0" smtClean="0"/>
              <a:t>latency/complexity</a:t>
            </a:r>
          </a:p>
          <a:p>
            <a:pPr lvl="1"/>
            <a:r>
              <a:rPr kumimoji="1" lang="en-US" altLang="ja-JP" sz="2200" dirty="0" smtClean="0"/>
              <a:t>Low complexity </a:t>
            </a:r>
            <a:r>
              <a:rPr lang="en-US" altLang="ja-JP" sz="2200" dirty="0" smtClean="0"/>
              <a:t>may </a:t>
            </a:r>
            <a:r>
              <a:rPr kumimoji="1" lang="en-US" altLang="ja-JP" sz="2200" dirty="0" smtClean="0"/>
              <a:t>lead to low energy consumption</a:t>
            </a:r>
          </a:p>
          <a:p>
            <a:pPr lvl="1"/>
            <a:endParaRPr kumimoji="1" lang="en-US" altLang="ja-JP" sz="2200" dirty="0"/>
          </a:p>
          <a:p>
            <a:r>
              <a:rPr lang="en-US" altLang="ja-JP" sz="2400" dirty="0" smtClean="0"/>
              <a:t>Support of ultra high reliability</a:t>
            </a:r>
          </a:p>
          <a:p>
            <a:pPr lvl="1"/>
            <a:r>
              <a:rPr kumimoji="1" lang="en-US" altLang="ja-JP" sz="2200" dirty="0" smtClean="0"/>
              <a:t>No error floor preferred for URLLC, if retransmission is not allowed</a:t>
            </a:r>
          </a:p>
          <a:p>
            <a:pPr marL="400050">
              <a:buFont typeface="Wingdings"/>
              <a:buChar char="è"/>
            </a:pPr>
            <a:r>
              <a:rPr kumimoji="1" lang="en-US" altLang="ja-JP" sz="2400" dirty="0" smtClean="0">
                <a:sym typeface="Wingdings" panose="05000000000000000000" pitchFamily="2" charset="2"/>
              </a:rPr>
              <a:t> Combination of requirements needs to be considered</a:t>
            </a:r>
            <a:endParaRPr kumimoji="1"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29868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 4"/>
          <p:cNvSpPr/>
          <p:nvPr/>
        </p:nvSpPr>
        <p:spPr>
          <a:xfrm>
            <a:off x="755576" y="2204864"/>
            <a:ext cx="4599034" cy="37444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角丸四角形 8"/>
          <p:cNvSpPr/>
          <p:nvPr/>
        </p:nvSpPr>
        <p:spPr>
          <a:xfrm>
            <a:off x="3717382" y="2204864"/>
            <a:ext cx="4599034" cy="374441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Channel Code Candidates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288" y="908720"/>
            <a:ext cx="8229600" cy="1008112"/>
          </a:xfrm>
        </p:spPr>
        <p:txBody>
          <a:bodyPr/>
          <a:lstStyle/>
          <a:p>
            <a:r>
              <a:rPr lang="en-US" altLang="ja-JP" sz="2400" dirty="0" smtClean="0"/>
              <a:t>Multiple codes may be needed for NR to support full combinations of requirements</a:t>
            </a:r>
            <a:endParaRPr kumimoji="1" lang="en-US" altLang="ja-JP" sz="2200" dirty="0"/>
          </a:p>
        </p:txBody>
      </p:sp>
      <p:sp>
        <p:nvSpPr>
          <p:cNvPr id="6" name="角丸四角形 5"/>
          <p:cNvSpPr/>
          <p:nvPr/>
        </p:nvSpPr>
        <p:spPr>
          <a:xfrm>
            <a:off x="971600" y="3356992"/>
            <a:ext cx="7128792" cy="2808312"/>
          </a:xfrm>
          <a:prstGeom prst="roundRect">
            <a:avLst>
              <a:gd name="adj" fmla="val 26393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 7"/>
          <p:cNvSpPr/>
          <p:nvPr/>
        </p:nvSpPr>
        <p:spPr>
          <a:xfrm>
            <a:off x="971600" y="2060848"/>
            <a:ext cx="7128792" cy="2808312"/>
          </a:xfrm>
          <a:prstGeom prst="roundRect">
            <a:avLst>
              <a:gd name="adj" fmla="val 26393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 rot="16200000">
            <a:off x="7445736" y="3651609"/>
            <a:ext cx="2510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>
                <a:solidFill>
                  <a:srgbClr val="0000FF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L</a:t>
            </a:r>
            <a:r>
              <a:rPr lang="en-US" altLang="ja-JP" sz="2200" kern="0" dirty="0" smtClean="0">
                <a:solidFill>
                  <a:srgbClr val="0000FF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arge data</a:t>
            </a:r>
          </a:p>
          <a:p>
            <a:pPr algn="ctr"/>
            <a:r>
              <a:rPr lang="en-US" altLang="ja-JP" sz="2200" kern="0" dirty="0" smtClean="0">
                <a:solidFill>
                  <a:srgbClr val="0000FF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performance</a:t>
            </a:r>
            <a:endParaRPr lang="ja-JP" altLang="en-US" dirty="0">
              <a:solidFill>
                <a:srgbClr val="0000FF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 rot="16200000">
            <a:off x="-860112" y="3651610"/>
            <a:ext cx="2510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rgbClr val="FF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Small data</a:t>
            </a:r>
          </a:p>
          <a:p>
            <a:pPr algn="ctr"/>
            <a:r>
              <a:rPr lang="en-US" altLang="ja-JP" sz="2200" kern="0" dirty="0" smtClean="0">
                <a:solidFill>
                  <a:srgbClr val="FF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performance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275856" y="6094457"/>
            <a:ext cx="2510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rgbClr val="00B05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High reliability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555230" y="1628800"/>
            <a:ext cx="40329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rgbClr val="FFC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Low latency/complexity</a:t>
            </a:r>
            <a:endParaRPr lang="ja-JP" altLang="en-US" dirty="0">
              <a:solidFill>
                <a:srgbClr val="FFC000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805614" y="2564904"/>
            <a:ext cx="179072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LDPC/Turbo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1187624" y="2564904"/>
            <a:ext cx="21602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Conv. code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3357342" y="3862209"/>
            <a:ext cx="24387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Polar?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1259632" y="4027711"/>
            <a:ext cx="21602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Conv. code with LIST decoding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5364088" y="4941168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LDPC (Turbo) with LIST decoding?</a:t>
            </a:r>
            <a:endParaRPr lang="ja-JP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195737" y="6467199"/>
            <a:ext cx="662473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Note: Other </a:t>
            </a:r>
            <a:r>
              <a:rPr lang="en-US" altLang="ja-JP" sz="1800" kern="0" dirty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coding scheme (if feasible) needs to be </a:t>
            </a:r>
            <a:r>
              <a:rPr lang="en-US" altLang="ja-JP" sz="18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checked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2052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Proposed Primary Study Points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/>
              <a:t>The best code for </a:t>
            </a:r>
            <a:r>
              <a:rPr lang="en-US" altLang="ja-JP" sz="2400" dirty="0"/>
              <a:t>large data with low </a:t>
            </a:r>
            <a:r>
              <a:rPr lang="en-US" altLang="ja-JP" sz="2400" dirty="0" smtClean="0"/>
              <a:t>latency/complexity</a:t>
            </a:r>
          </a:p>
          <a:p>
            <a:pPr lvl="1"/>
            <a:r>
              <a:rPr lang="en-US" altLang="ja-JP" sz="2200" dirty="0" smtClean="0"/>
              <a:t>LDPC vs. Polar vs. Turbo (as reference)</a:t>
            </a:r>
          </a:p>
          <a:p>
            <a:endParaRPr kumimoji="1" lang="en-US" altLang="ja-JP" sz="2400" dirty="0"/>
          </a:p>
          <a:p>
            <a:r>
              <a:rPr lang="en-US" altLang="ja-JP" sz="2400" dirty="0" smtClean="0"/>
              <a:t>The best code for small data with high reliability</a:t>
            </a:r>
          </a:p>
          <a:p>
            <a:pPr lvl="1"/>
            <a:r>
              <a:rPr kumimoji="1" lang="en-US" altLang="ja-JP" sz="2200" dirty="0" smtClean="0"/>
              <a:t>Polar vs. Conv. code with LIST decoding</a:t>
            </a:r>
            <a:endParaRPr kumimoji="1" lang="ja-JP" altLang="en-US" sz="2200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5327271" y="4145958"/>
            <a:ext cx="2920129" cy="1961329"/>
            <a:chOff x="107504" y="2132856"/>
            <a:chExt cx="8856984" cy="4032448"/>
          </a:xfrm>
        </p:grpSpPr>
        <p:sp>
          <p:nvSpPr>
            <p:cNvPr id="5" name="角丸四角形 4"/>
            <p:cNvSpPr/>
            <p:nvPr/>
          </p:nvSpPr>
          <p:spPr>
            <a:xfrm>
              <a:off x="107504" y="2276872"/>
              <a:ext cx="5247106" cy="3744416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角丸四角形 5"/>
            <p:cNvSpPr/>
            <p:nvPr/>
          </p:nvSpPr>
          <p:spPr>
            <a:xfrm>
              <a:off x="3717382" y="2276872"/>
              <a:ext cx="5247106" cy="3744416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角丸四角形 6"/>
            <p:cNvSpPr/>
            <p:nvPr/>
          </p:nvSpPr>
          <p:spPr>
            <a:xfrm>
              <a:off x="611560" y="3429000"/>
              <a:ext cx="7848872" cy="2736304"/>
            </a:xfrm>
            <a:prstGeom prst="roundRect">
              <a:avLst>
                <a:gd name="adj" fmla="val 26393"/>
              </a:avLst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角丸四角形 7"/>
            <p:cNvSpPr/>
            <p:nvPr/>
          </p:nvSpPr>
          <p:spPr>
            <a:xfrm>
              <a:off x="611560" y="2132856"/>
              <a:ext cx="7848872" cy="2736304"/>
            </a:xfrm>
            <a:prstGeom prst="roundRect">
              <a:avLst>
                <a:gd name="adj" fmla="val 26393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正方形/長方形 10"/>
          <p:cNvSpPr/>
          <p:nvPr/>
        </p:nvSpPr>
        <p:spPr>
          <a:xfrm>
            <a:off x="5508104" y="6065912"/>
            <a:ext cx="2510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rgbClr val="00B05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High reliability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16016" y="3717032"/>
            <a:ext cx="40329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rgbClr val="FFC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Low latency/complexity</a:t>
            </a:r>
            <a:endParaRPr lang="ja-JP" altLang="en-US" dirty="0">
              <a:solidFill>
                <a:srgbClr val="FFC000"/>
              </a:solidFill>
            </a:endParaRPr>
          </a:p>
        </p:txBody>
      </p:sp>
      <p:cxnSp>
        <p:nvCxnSpPr>
          <p:cNvPr id="14" name="直線矢印コネクタ 13"/>
          <p:cNvCxnSpPr/>
          <p:nvPr/>
        </p:nvCxnSpPr>
        <p:spPr>
          <a:xfrm flipH="1">
            <a:off x="7524328" y="1628800"/>
            <a:ext cx="288032" cy="2880320"/>
          </a:xfrm>
          <a:prstGeom prst="straightConnector1">
            <a:avLst/>
          </a:prstGeom>
          <a:ln w="5715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>
            <a:off x="5076056" y="3197509"/>
            <a:ext cx="820599" cy="2036991"/>
          </a:xfrm>
          <a:prstGeom prst="straightConnector1">
            <a:avLst/>
          </a:prstGeom>
          <a:ln w="5715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668344" y="2689894"/>
            <a:ext cx="12961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800" kern="0" dirty="0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Relevant for </a:t>
            </a:r>
            <a:r>
              <a:rPr lang="en-US" altLang="ja-JP" sz="1800" kern="0" dirty="0" err="1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eMBB</a:t>
            </a:r>
            <a:endParaRPr lang="ja-JP" altLang="en-US" sz="1200" dirty="0">
              <a:solidFill>
                <a:srgbClr val="FF0066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699792" y="3271281"/>
            <a:ext cx="257764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800" kern="0" dirty="0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Relevant for </a:t>
            </a:r>
            <a:r>
              <a:rPr lang="en-US" altLang="ja-JP" sz="1800" kern="0" dirty="0" err="1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eMBB</a:t>
            </a:r>
            <a:endParaRPr lang="en-US" altLang="ja-JP" sz="1800" kern="0" dirty="0" smtClean="0">
              <a:solidFill>
                <a:srgbClr val="FF0066"/>
              </a:solidFill>
              <a:latin typeface="Segoe UI" panose="020B0502040204020203" pitchFamily="34" charset="0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ctr"/>
            <a:r>
              <a:rPr lang="en-US" altLang="ja-JP" sz="1800" kern="0" dirty="0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and URLLC</a:t>
            </a:r>
          </a:p>
          <a:p>
            <a:pPr algn="ctr"/>
            <a:r>
              <a:rPr lang="en-US" altLang="ja-JP" sz="1400" kern="0" dirty="0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(can be used also for </a:t>
            </a:r>
            <a:r>
              <a:rPr lang="en-US" altLang="ja-JP" sz="1400" kern="0" dirty="0" err="1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mMTC</a:t>
            </a:r>
            <a:r>
              <a:rPr lang="en-US" altLang="ja-JP" sz="1400" kern="0" dirty="0" smtClean="0">
                <a:solidFill>
                  <a:srgbClr val="FF0066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)</a:t>
            </a:r>
            <a:endParaRPr lang="ja-JP" altLang="en-US" sz="1050" dirty="0">
              <a:solidFill>
                <a:srgbClr val="FF0066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 rot="16200000">
            <a:off x="7387352" y="4741204"/>
            <a:ext cx="2510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>
                <a:solidFill>
                  <a:srgbClr val="0000FF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L</a:t>
            </a:r>
            <a:r>
              <a:rPr lang="en-US" altLang="ja-JP" sz="2200" kern="0" dirty="0" smtClean="0">
                <a:solidFill>
                  <a:srgbClr val="0000FF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arge data</a:t>
            </a:r>
          </a:p>
          <a:p>
            <a:pPr algn="ctr"/>
            <a:r>
              <a:rPr lang="en-US" altLang="ja-JP" sz="2200" kern="0" dirty="0" smtClean="0">
                <a:solidFill>
                  <a:srgbClr val="0000FF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performance</a:t>
            </a:r>
            <a:endParaRPr lang="ja-JP" altLang="en-US" dirty="0">
              <a:solidFill>
                <a:srgbClr val="0000FF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 rot="16200000">
            <a:off x="3687150" y="4741206"/>
            <a:ext cx="25108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200" kern="0" dirty="0" smtClean="0">
                <a:solidFill>
                  <a:srgbClr val="FF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Small data</a:t>
            </a:r>
          </a:p>
          <a:p>
            <a:pPr algn="ctr"/>
            <a:r>
              <a:rPr lang="en-US" altLang="ja-JP" sz="2200" kern="0" dirty="0" smtClean="0">
                <a:solidFill>
                  <a:srgbClr val="FF0000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</a:rPr>
              <a:t>performance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53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 Combinations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42989"/>
            <a:ext cx="8748712" cy="4690268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LDPC</a:t>
            </a:r>
            <a:r>
              <a:rPr lang="ja-JP" altLang="en-US" sz="2400" dirty="0"/>
              <a:t> </a:t>
            </a:r>
            <a:r>
              <a:rPr lang="en-US" altLang="ja-JP" sz="2400" dirty="0" smtClean="0"/>
              <a:t>(or Turbo)</a:t>
            </a:r>
            <a:r>
              <a:rPr kumimoji="1" lang="en-US" altLang="ja-JP" sz="2400" dirty="0" smtClean="0"/>
              <a:t> + Polar codes</a:t>
            </a:r>
          </a:p>
          <a:p>
            <a:pPr lvl="1"/>
            <a:r>
              <a:rPr lang="en-US" altLang="ja-JP" sz="2200" dirty="0" smtClean="0"/>
              <a:t>LDPC (or Turbo) for large data with low latency/complexity</a:t>
            </a:r>
          </a:p>
          <a:p>
            <a:pPr lvl="1"/>
            <a:r>
              <a:rPr lang="en-US" altLang="ja-JP" sz="2200" dirty="0" smtClean="0"/>
              <a:t>Polar for small data and/or high reliability</a:t>
            </a:r>
          </a:p>
          <a:p>
            <a:pPr lvl="1"/>
            <a:endParaRPr kumimoji="1" lang="en-US" altLang="ja-JP" sz="2200" dirty="0" smtClean="0"/>
          </a:p>
          <a:p>
            <a:r>
              <a:rPr lang="en-US" altLang="ja-JP" sz="2400" dirty="0" smtClean="0"/>
              <a:t>LDPC (</a:t>
            </a:r>
            <a:r>
              <a:rPr lang="en-US" altLang="ja-JP" sz="2400" dirty="0"/>
              <a:t>or Turbo)</a:t>
            </a:r>
            <a:r>
              <a:rPr lang="en-US" altLang="ja-JP" sz="2400" dirty="0" smtClean="0"/>
              <a:t> + Conv. codes</a:t>
            </a:r>
          </a:p>
          <a:p>
            <a:pPr lvl="1"/>
            <a:r>
              <a:rPr kumimoji="1" lang="en-US" altLang="ja-JP" sz="2200" dirty="0" smtClean="0"/>
              <a:t>LDPC </a:t>
            </a:r>
            <a:r>
              <a:rPr lang="en-US" altLang="ja-JP" sz="2200" dirty="0" smtClean="0"/>
              <a:t>(or Turbo)</a:t>
            </a:r>
            <a:r>
              <a:rPr kumimoji="1" lang="en-US" altLang="ja-JP" sz="2200" dirty="0" smtClean="0"/>
              <a:t> for large data with low latency/complexity</a:t>
            </a:r>
          </a:p>
          <a:p>
            <a:pPr lvl="2"/>
            <a:r>
              <a:rPr lang="en-US" altLang="ja-JP" sz="1700" dirty="0"/>
              <a:t>With LIST decoding for high </a:t>
            </a:r>
            <a:r>
              <a:rPr lang="en-US" altLang="ja-JP" sz="1700" dirty="0" smtClean="0"/>
              <a:t>reliability???</a:t>
            </a:r>
            <a:endParaRPr kumimoji="1" lang="en-US" altLang="ja-JP" sz="1700" dirty="0" smtClean="0"/>
          </a:p>
          <a:p>
            <a:pPr lvl="1"/>
            <a:r>
              <a:rPr lang="en-US" altLang="ja-JP" sz="2200" dirty="0" smtClean="0"/>
              <a:t>Conv. code for small packet</a:t>
            </a:r>
            <a:r>
              <a:rPr lang="en-US" altLang="ja-JP" sz="2200" dirty="0"/>
              <a:t> with low latency/complexity</a:t>
            </a:r>
            <a:endParaRPr lang="en-US" altLang="ja-JP" sz="2200" dirty="0" smtClean="0"/>
          </a:p>
          <a:p>
            <a:pPr lvl="2"/>
            <a:r>
              <a:rPr lang="en-US" altLang="ja-JP" sz="1700" dirty="0"/>
              <a:t>W</a:t>
            </a:r>
            <a:r>
              <a:rPr lang="en-US" altLang="ja-JP" sz="1700" dirty="0" smtClean="0"/>
              <a:t>ith LIST decoding for high reliability</a:t>
            </a:r>
          </a:p>
          <a:p>
            <a:pPr lvl="2"/>
            <a:endParaRPr kumimoji="1" lang="en-US" altLang="ja-JP" sz="2200" dirty="0"/>
          </a:p>
          <a:p>
            <a:r>
              <a:rPr lang="en-US" altLang="ja-JP" sz="2400" dirty="0" smtClean="0"/>
              <a:t>Polar </a:t>
            </a:r>
            <a:r>
              <a:rPr lang="en-US" altLang="ja-JP" sz="2400" dirty="0"/>
              <a:t>code </a:t>
            </a:r>
            <a:r>
              <a:rPr lang="en-US" altLang="ja-JP" sz="2400" dirty="0" smtClean="0"/>
              <a:t>only (if feasible…)</a:t>
            </a:r>
          </a:p>
          <a:p>
            <a:endParaRPr lang="en-US" altLang="ja-JP" sz="2400" dirty="0" smtClean="0"/>
          </a:p>
          <a:p>
            <a:endParaRPr lang="en-US" altLang="ja-JP" sz="2400" dirty="0"/>
          </a:p>
        </p:txBody>
      </p:sp>
      <p:sp>
        <p:nvSpPr>
          <p:cNvPr id="7" name="正方形/長方形 6"/>
          <p:cNvSpPr/>
          <p:nvPr/>
        </p:nvSpPr>
        <p:spPr>
          <a:xfrm>
            <a:off x="251650" y="5805264"/>
            <a:ext cx="864070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ja-JP" sz="2400" kern="0" dirty="0" smtClean="0">
                <a:solidFill>
                  <a:prstClr val="black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メイリオ" panose="020B0604030504040204" pitchFamily="50" charset="-128"/>
                <a:sym typeface="Wingdings" panose="05000000000000000000" pitchFamily="2" charset="2"/>
              </a:rPr>
              <a:t>Two schemes at maximum should be supported in NR Phase I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3631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0" y="2456892"/>
            <a:ext cx="9144000" cy="1944216"/>
          </a:xfrm>
          <a:prstGeom prst="rect">
            <a:avLst/>
          </a:prstGeom>
          <a:solidFill>
            <a:srgbClr val="CC0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3200" kern="0" dirty="0" smtClean="0">
                <a:solidFill>
                  <a:schemeClr val="bg1"/>
                </a:solidFill>
                <a:latin typeface="+mn-ea"/>
              </a:rPr>
              <a:t>  Preliminary Evaluation of Polar Code/TBCC</a:t>
            </a:r>
            <a:endParaRPr lang="ja-JP" altLang="en-US" sz="3200" kern="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02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Performance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5780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</a:rPr>
              <a:t>Simulation Parameters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288" y="1042989"/>
            <a:ext cx="8425184" cy="657819"/>
          </a:xfrm>
        </p:spPr>
        <p:txBody>
          <a:bodyPr/>
          <a:lstStyle/>
          <a:p>
            <a:r>
              <a:rPr lang="en-US" altLang="ja-JP" dirty="0" smtClean="0"/>
              <a:t>In this contribution, we follows the agreed simulation assumption for URLCC and </a:t>
            </a:r>
            <a:r>
              <a:rPr lang="en-US" altLang="ja-JP" dirty="0" err="1" smtClean="0"/>
              <a:t>mMTC</a:t>
            </a:r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/>
          </p:nvPr>
        </p:nvGraphicFramePr>
        <p:xfrm>
          <a:off x="953024" y="2097757"/>
          <a:ext cx="7376746" cy="341947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94557">
                  <a:extLst>
                    <a:ext uri="{9D8B030D-6E8A-4147-A177-3AD203B41FA5}">
                      <a16:colId xmlns:a16="http://schemas.microsoft.com/office/drawing/2014/main" xmlns="" val="280663934"/>
                    </a:ext>
                  </a:extLst>
                </a:gridCol>
                <a:gridCol w="1535130">
                  <a:extLst>
                    <a:ext uri="{9D8B030D-6E8A-4147-A177-3AD203B41FA5}">
                      <a16:colId xmlns:a16="http://schemas.microsoft.com/office/drawing/2014/main" xmlns="" val="2075173845"/>
                    </a:ext>
                  </a:extLst>
                </a:gridCol>
                <a:gridCol w="1273447">
                  <a:extLst>
                    <a:ext uri="{9D8B030D-6E8A-4147-A177-3AD203B41FA5}">
                      <a16:colId xmlns:a16="http://schemas.microsoft.com/office/drawing/2014/main" xmlns="" val="4036161740"/>
                    </a:ext>
                  </a:extLst>
                </a:gridCol>
                <a:gridCol w="1382858">
                  <a:extLst>
                    <a:ext uri="{9D8B030D-6E8A-4147-A177-3AD203B41FA5}">
                      <a16:colId xmlns:a16="http://schemas.microsoft.com/office/drawing/2014/main" xmlns="" val="2366998684"/>
                    </a:ext>
                  </a:extLst>
                </a:gridCol>
                <a:gridCol w="1390754">
                  <a:extLst>
                    <a:ext uri="{9D8B030D-6E8A-4147-A177-3AD203B41FA5}">
                      <a16:colId xmlns:a16="http://schemas.microsoft.com/office/drawing/2014/main" xmlns="" val="1376744254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Parameters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gridSpan="4"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Values or assumptions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76803742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Channel*</a:t>
                      </a:r>
                      <a:r>
                        <a:rPr lang="en-GB" sz="1800" dirty="0">
                          <a:effectLst/>
                        </a:rPr>
                        <a:t> 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gridSpan="4"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AWGN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6319388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Modulation 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gridSpan="4"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effectLst/>
                        </a:rPr>
                        <a:t>QPSK</a:t>
                      </a:r>
                      <a:r>
                        <a:rPr lang="en-GB" sz="1800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, 16QAM</a:t>
                      </a:r>
                      <a:endParaRPr lang="ja-JP" sz="18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16029417"/>
                  </a:ext>
                </a:extLst>
              </a:tr>
              <a:tr h="263525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effectLst/>
                        </a:rPr>
                        <a:t>Coding Scheme</a:t>
                      </a:r>
                      <a:endParaRPr lang="ja-JP" sz="1800" b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Convolutional codes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LDPC</a:t>
                      </a:r>
                      <a:endParaRPr lang="ja-JP" sz="18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Polar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2400"/>
                        </a:lnSpc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Turbo</a:t>
                      </a:r>
                      <a:endParaRPr lang="ja-JP" sz="18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197013870"/>
                  </a:ext>
                </a:extLst>
              </a:tr>
              <a:tr h="173355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effectLst/>
                        </a:rPr>
                        <a:t>Code rate </a:t>
                      </a:r>
                      <a:endParaRPr lang="ja-JP" sz="1800" b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gridSpan="4"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 </a:t>
                      </a:r>
                      <a:r>
                        <a:rPr lang="en-GB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1/12, 1/6, </a:t>
                      </a:r>
                      <a:r>
                        <a:rPr lang="en-GB" sz="1800" kern="1200" dirty="0">
                          <a:effectLst/>
                        </a:rPr>
                        <a:t>1/3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06620311"/>
                  </a:ext>
                </a:extLst>
              </a:tr>
              <a:tr h="263525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Decoding </a:t>
                      </a:r>
                      <a:r>
                        <a:rPr lang="en-GB" sz="1800" kern="1200" dirty="0" smtClean="0">
                          <a:effectLst/>
                        </a:rPr>
                        <a:t>algorithm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>
                          <a:effectLst/>
                        </a:rPr>
                        <a:t>List-X Viterbi</a:t>
                      </a:r>
                      <a:endParaRPr lang="ja-JP" sz="1800" b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min-sum</a:t>
                      </a:r>
                      <a:endParaRPr lang="ja-JP" sz="18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List-Y 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ts val="2400"/>
                        </a:lnSpc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</a:rPr>
                        <a:t>Max-log-MAP</a:t>
                      </a:r>
                      <a:endParaRPr lang="ja-JP" sz="1800" b="0" dirty="0"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xmlns="" val="3826671250"/>
                  </a:ext>
                </a:extLst>
              </a:tr>
              <a:tr h="263525">
                <a:tc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Info. block </a:t>
                      </a:r>
                      <a:r>
                        <a:rPr lang="en-GB" sz="1800" kern="1200" dirty="0" smtClean="0">
                          <a:effectLst/>
                        </a:rPr>
                        <a:t>length (</a:t>
                      </a:r>
                      <a:r>
                        <a:rPr lang="en-GB" sz="1800" kern="1200" dirty="0">
                          <a:effectLst/>
                        </a:rPr>
                        <a:t>bits w/o CRC)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gridSpan="4">
                  <a:txBody>
                    <a:bodyPr/>
                    <a:lstStyle/>
                    <a:p>
                      <a:pPr hangingPunct="0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effectLst/>
                        </a:rPr>
                        <a:t>20, 40, 200, 600, 1000</a:t>
                      </a:r>
                      <a:endParaRPr lang="ja-JP" sz="1800" b="0" dirty="0">
                        <a:effectLst/>
                        <a:latin typeface="+mn-lt"/>
                        <a:ea typeface="ＭＳ 明朝" panose="02020609040205080304" pitchFamily="17" charset="-128"/>
                      </a:endParaRPr>
                    </a:p>
                  </a:txBody>
                  <a:tcPr marL="68580" marR="68580" marT="9525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7786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26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n-ea"/>
              </a:rPr>
              <a:t>Convolutional Code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288" y="1042988"/>
            <a:ext cx="8425184" cy="5356225"/>
          </a:xfrm>
        </p:spPr>
        <p:txBody>
          <a:bodyPr/>
          <a:lstStyle/>
          <a:p>
            <a:r>
              <a:rPr lang="en-US" altLang="ja-JP" dirty="0" smtClean="0"/>
              <a:t>Tail-biting convolutional code employing generator </a:t>
            </a:r>
            <a:r>
              <a:rPr lang="en-US" altLang="ja-JP" dirty="0"/>
              <a:t>polynomial</a:t>
            </a:r>
            <a:r>
              <a:rPr lang="en-US" altLang="ja-JP" dirty="0" smtClean="0"/>
              <a:t> of (133, 171, 165) is used (same as LTE)</a:t>
            </a:r>
          </a:p>
          <a:p>
            <a:r>
              <a:rPr lang="en-US" altLang="ja-JP" dirty="0" smtClean="0"/>
              <a:t>Rate matching also follows LTE</a:t>
            </a:r>
          </a:p>
          <a:p>
            <a:r>
              <a:rPr lang="en-US" altLang="ja-JP" dirty="0" smtClean="0"/>
              <a:t>16 bits CRC (assumed to be ideally detected) is used for selecting the code words</a:t>
            </a:r>
          </a:p>
          <a:p>
            <a:pPr lvl="1"/>
            <a:r>
              <a:rPr lang="en-US" altLang="ja-JP" dirty="0" smtClean="0"/>
              <a:t>Therefore, CRC insertion loss considered to calculate </a:t>
            </a:r>
            <a:r>
              <a:rPr lang="en-US" altLang="ja-JP" dirty="0" err="1" smtClean="0"/>
              <a:t>E</a:t>
            </a:r>
            <a:r>
              <a:rPr lang="en-US" altLang="ja-JP" baseline="-25000" dirty="0" err="1" smtClean="0"/>
              <a:t>b</a:t>
            </a:r>
            <a:r>
              <a:rPr lang="en-US" altLang="ja-JP" dirty="0" smtClean="0"/>
              <a:t>/N</a:t>
            </a:r>
            <a:r>
              <a:rPr lang="en-US" altLang="ja-JP" baseline="-25000" dirty="0" smtClean="0"/>
              <a:t>0</a:t>
            </a:r>
          </a:p>
          <a:p>
            <a:r>
              <a:rPr lang="en-US" altLang="ja-JP" dirty="0" smtClean="0"/>
              <a:t>The LVA selects the best-</a:t>
            </a:r>
            <a:r>
              <a:rPr lang="en-US" altLang="ja-JP" i="1" dirty="0" smtClean="0"/>
              <a:t>L</a:t>
            </a:r>
            <a:r>
              <a:rPr lang="en-US" altLang="ja-JP" dirty="0" smtClean="0"/>
              <a:t> surviving paths per STATE</a:t>
            </a:r>
          </a:p>
          <a:p>
            <a:r>
              <a:rPr lang="en-US" altLang="ja-JP" dirty="0" smtClean="0"/>
              <a:t>List size, </a:t>
            </a:r>
            <a:r>
              <a:rPr lang="en-US" altLang="ja-JP" i="1" dirty="0" smtClean="0"/>
              <a:t>L</a:t>
            </a:r>
            <a:r>
              <a:rPr lang="en-US" altLang="ja-JP" dirty="0" smtClean="0"/>
              <a:t>,  </a:t>
            </a:r>
            <a:r>
              <a:rPr lang="en-US" altLang="ja-JP" dirty="0"/>
              <a:t>is parameterized to obtain the performance for different complexity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6807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Meiryo UI"/>
        <a:ea typeface="Segoe UI"/>
        <a:cs typeface=""/>
      </a:majorFont>
      <a:minorFont>
        <a:latin typeface="Meiryo UI"/>
        <a:ea typeface="Segoe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CECFF"/>
        </a:solidFill>
        <a:ln>
          <a:solidFill>
            <a:schemeClr val="tx1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 wrap="square" rtlCol="0">
        <a:spAutoFit/>
      </a:bodyPr>
      <a:lstStyle>
        <a:defPPr marR="0" algn="l" defTabSz="914400" eaLnBrk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tabLst/>
          <a:defRPr kumimoji="1" sz="1600" i="0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cs typeface="+mn-cs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103476</TotalTime>
  <Words>1004</Words>
  <Application>Microsoft Office PowerPoint</Application>
  <PresentationFormat>画面に合わせる (4:3)</PresentationFormat>
  <Paragraphs>310</Paragraphs>
  <Slides>19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19</vt:i4>
      </vt:variant>
    </vt:vector>
  </HeadingPairs>
  <TitlesOfParts>
    <vt:vector size="20" baseType="lpstr">
      <vt:lpstr>標準デザイン</vt:lpstr>
      <vt:lpstr>Channel Coding for NR</vt:lpstr>
      <vt:lpstr>Requirements</vt:lpstr>
      <vt:lpstr>Channel Code Candidates</vt:lpstr>
      <vt:lpstr>Proposed Primary Study Points</vt:lpstr>
      <vt:lpstr>Example Combinations</vt:lpstr>
      <vt:lpstr>PowerPoint プレゼンテーション</vt:lpstr>
      <vt:lpstr>Performance</vt:lpstr>
      <vt:lpstr>Simulation Parameters</vt:lpstr>
      <vt:lpstr>Convolutional Code</vt:lpstr>
      <vt:lpstr>Polar Code</vt:lpstr>
      <vt:lpstr>k=20bits, n=60bits (R=1/3) </vt:lpstr>
      <vt:lpstr>k=40bits, n=120bits (R=1/3) </vt:lpstr>
      <vt:lpstr>k=200bits, n=600bits (R=1/3) </vt:lpstr>
      <vt:lpstr>k=600bits, n=1200bits (R=1/3) </vt:lpstr>
      <vt:lpstr>k=1000bits, n=3000bits (R=1/3) </vt:lpstr>
      <vt:lpstr>Complexity</vt:lpstr>
      <vt:lpstr>Polar Code (SCLD)</vt:lpstr>
      <vt:lpstr>TBCC</vt:lpstr>
      <vt:lpstr>PowerPoint プレゼンテーション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Inter-RAT</dc:title>
  <dc:creator>DoCoMo</dc:creator>
  <cp:lastModifiedBy>Sano</cp:lastModifiedBy>
  <cp:revision>20114</cp:revision>
  <cp:lastPrinted>2010-10-29T12:52:57Z</cp:lastPrinted>
  <dcterms:created xsi:type="dcterms:W3CDTF">2010-10-31T04:18:22Z</dcterms:created>
  <dcterms:modified xsi:type="dcterms:W3CDTF">2016-08-12T05:57:01Z</dcterms:modified>
</cp:coreProperties>
</file>