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567" userDrawn="1">
          <p15:clr>
            <a:srgbClr val="A4A3A4"/>
          </p15:clr>
        </p15:guide>
        <p15:guide id="4" pos="5148" userDrawn="1">
          <p15:clr>
            <a:srgbClr val="A4A3A4"/>
          </p15:clr>
        </p15:guide>
        <p15:guide id="5" pos="1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01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  <p:guide pos="567"/>
        <p:guide pos="5148"/>
        <p:guide pos="1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8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WF on further evaluation assumptions for NR waveform 30GHz and beyond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45751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Nokia, Alcatel-Lucent Shanghai Bell, Intel, Samsung, </a:t>
            </a:r>
            <a:r>
              <a:rPr lang="en-US" altLang="zh-CN" dirty="0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HiSilicon,</a:t>
            </a:r>
            <a:r>
              <a:rPr lang="en-US" altLang="zh-CN" dirty="0" err="1" smtClean="0"/>
              <a:t>Qualcomm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R1-166028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64206"/>
              </p:ext>
            </p:extLst>
          </p:nvPr>
        </p:nvGraphicFramePr>
        <p:xfrm>
          <a:off x="476193" y="847699"/>
          <a:ext cx="8299912" cy="4876260"/>
        </p:xfrm>
        <a:graphic>
          <a:graphicData uri="http://schemas.openxmlformats.org/drawingml/2006/table">
            <a:tbl>
              <a:tblPr/>
              <a:tblGrid>
                <a:gridCol w="1954559"/>
                <a:gridCol w="6345353"/>
              </a:tblGrid>
              <a:tr h="21928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r>
                        <a:rPr lang="en-US" sz="1200" b="1" kern="100" dirty="0" smtClean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,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643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30 GHz &amp; 70 GHz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37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Duplexing</a:t>
                      </a:r>
                      <a:r>
                        <a:rPr lang="en-US" altLang="zh-CN" sz="12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TDD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Simulation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case</a:t>
                      </a:r>
                      <a:endParaRPr lang="zh-CN" sz="1200" b="1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Case 1a /1b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70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System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bandwidth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GHz:</a:t>
                      </a:r>
                      <a:r>
                        <a:rPr lang="en-GB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 MHz or above,   70 GHz: </a:t>
                      </a:r>
                      <a:r>
                        <a:rPr lang="en-GB" altLang="ko-KR" sz="11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640</a:t>
                      </a: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MHz</a:t>
                      </a:r>
                      <a:r>
                        <a:rPr lang="en-GB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or above</a:t>
                      </a: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 other values are not precluded.</a:t>
                      </a:r>
                      <a:endParaRPr lang="ko-KR" alt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8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Data bandwidth</a:t>
                      </a:r>
                      <a:endParaRPr lang="zh-CN" sz="1200" b="1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DL: 90% of system bandwidth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UL: 4PRBs (48 subcarriers) or 90% of system bandwidth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332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Numerology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FFS: Depend on numerology progress (</a:t>
                      </a:r>
                      <a:r>
                        <a:rPr lang="en-US" sz="1200" kern="10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subframe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duration, guard time interval, # of symbols per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subframe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subcarrier spacing if needed)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136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UE antenna 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pt-BR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(M,N,P,Mg,Ng) </a:t>
                      </a:r>
                      <a:r>
                        <a:rPr lang="pt-B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(2, 4, 2, 1, 1)</a:t>
                      </a:r>
                      <a:r>
                        <a:rPr lang="pt-BR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or (2, 2, 2, 1, 1)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860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TRP antenna </a:t>
                      </a:r>
                      <a:r>
                        <a:rPr lang="en-US" altLang="ko-KR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(M,N,P,Mg,Ng) = (8, 8, 2, 1, 1) for 30GHz, (8,16,2,1,1) for 70GHz.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 1: a single TXRU is mapped per panel per polarization.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DFT vector is used to map TXRU to antenna elements. Per antenna element pattern is in [1]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26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Phase noise 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Follow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the agreement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in R1-165685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5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coding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LTE Turbo code</a:t>
                      </a:r>
                      <a:r>
                        <a:rPr lang="pt-B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pt-BR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other coding scheme</a:t>
                      </a:r>
                      <a:r>
                        <a:rPr lang="pt-B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is not precluded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287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Rank 1 or 2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55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BPSK(</a:t>
                      </a:r>
                      <a:r>
                        <a:rPr lang="en-US" altLang="ko-KR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pi/2) 1/2, QPSK(pi/4) 1/3,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QPSK: 1/2,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16QAM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3/4; 256QAM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¾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2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Ideal,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Realistic* (Pilot pattern to be given in the case of real channel estimation)</a:t>
                      </a:r>
                      <a:endParaRPr lang="ko-KR" alt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59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CDL-{A,B,C} in TR 38.900 with {50, 300***, 800} ns DS, with 15 degrees </a:t>
                      </a:r>
                      <a:r>
                        <a:rPr lang="en-US" altLang="ko-KR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AoD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spread for TRP, 45 degrees </a:t>
                      </a:r>
                      <a:r>
                        <a:rPr lang="en-US" altLang="ko-KR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AoA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for UE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3km/h,  30km/h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(optional)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Beam forming scheme used for spatial filtering needs to be reported</a:t>
                      </a:r>
                      <a:endParaRPr lang="en-US" altLang="ko-KR" sz="1200" kern="100" baseline="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1691680" y="442631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high frequency bands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6193" y="5812559"/>
            <a:ext cx="82106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/>
            </a:lvl1pPr>
          </a:lstStyle>
          <a:p>
            <a:r>
              <a:rPr lang="en-US" dirty="0" smtClean="0"/>
              <a:t>NOTE: *</a:t>
            </a:r>
            <a:r>
              <a:rPr lang="en-US" altLang="ko-KR" dirty="0" smtClean="0"/>
              <a:t> </a:t>
            </a:r>
            <a:r>
              <a:rPr lang="en-US" altLang="ko-KR" dirty="0"/>
              <a:t>For realistic channel estimation, the current LTE </a:t>
            </a:r>
            <a:r>
              <a:rPr lang="en-US" altLang="ko-KR" dirty="0" smtClean="0"/>
              <a:t>DL/UL </a:t>
            </a:r>
            <a:r>
              <a:rPr lang="en-US" altLang="ko-KR" dirty="0"/>
              <a:t>DMRS is </a:t>
            </a:r>
            <a:r>
              <a:rPr lang="en-US" altLang="ko-KR" dirty="0" smtClean="0"/>
              <a:t>recommended. Pilot </a:t>
            </a:r>
            <a:r>
              <a:rPr lang="en-US" altLang="ko-KR" dirty="0"/>
              <a:t>overheads should be  considered into the calculation of user spectrum efficiency.</a:t>
            </a:r>
          </a:p>
          <a:p>
            <a:r>
              <a:rPr lang="en-US" dirty="0" smtClean="0"/>
              <a:t>            * * </a:t>
            </a:r>
            <a:r>
              <a:rPr lang="en-US" i="1" dirty="0" smtClean="0"/>
              <a:t>CDLs are scenario agnostic.</a:t>
            </a:r>
          </a:p>
          <a:p>
            <a:r>
              <a:rPr lang="en-US" i="1" dirty="0" smtClean="0"/>
              <a:t>*** </a:t>
            </a:r>
            <a:r>
              <a:rPr lang="en-US" i="1" dirty="0" smtClean="0"/>
              <a:t>Recommended for </a:t>
            </a:r>
            <a:r>
              <a:rPr lang="en-US" i="1" dirty="0" smtClean="0"/>
              <a:t>calibration</a:t>
            </a:r>
            <a:endParaRPr lang="en-US" i="1" dirty="0" smtClean="0"/>
          </a:p>
          <a:p>
            <a:r>
              <a:rPr lang="en-US" i="1" dirty="0" smtClean="0"/>
              <a:t>[1] TR36.873_v210 table 7.1.1  Antennal element vertical &amp; horizontal  radiation pattern </a:t>
            </a:r>
          </a:p>
        </p:txBody>
      </p:sp>
    </p:spTree>
    <p:extLst>
      <p:ext uri="{BB962C8B-B14F-4D97-AF65-F5344CB8AC3E}">
        <p14:creationId xmlns:p14="http://schemas.microsoft.com/office/powerpoint/2010/main" val="4064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6018</TotalTime>
  <Words>401</Words>
  <Application>Microsoft Office PowerPoint</Application>
  <PresentationFormat>On-screen Show (4:3)</PresentationFormat>
  <Paragraphs>47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宋体</vt:lpstr>
      <vt:lpstr>맑은 고딕</vt:lpstr>
      <vt:lpstr>Arial</vt:lpstr>
      <vt:lpstr>Calibri</vt:lpstr>
      <vt:lpstr>Times New Roman</vt:lpstr>
      <vt:lpstr>Office 主题</vt:lpstr>
      <vt:lpstr>WF on further evaluation assumptions for NR waveform 30GHz and beyond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Youngsoo Yuk</cp:lastModifiedBy>
  <cp:revision>381</cp:revision>
  <dcterms:created xsi:type="dcterms:W3CDTF">2015-02-09T15:32:33Z</dcterms:created>
  <dcterms:modified xsi:type="dcterms:W3CDTF">2016-05-27T06:42:59Z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(3)XshlgKy8sBs9PU1O22uTEX1KdyxmMzBeVuE4A83VUk9hHoHtPrlQAGBSEFjtI9oQAfV4bGuq
Ad0WM/t+fp+m/BCtO9uHEAPCuwdxg/F/P+K+Rg/r0oBdM6DEI1xL16eQN1mGKAIfkHmT+GMC
u3PfkTUGMZnGiIAD+bHDwWwevQdFvfLi5TFMjXRth81+VZA66z8anNOX0CMqkwDLeqUL2RiO
UKlGFWV93ej9mv2DAx</vt:lpwstr>
  </property>
  <property fmtid="{D5CDD505-2E9C-101B-9397-08002B2CF9AE}" pid="6" name="_2015_ms_pID_7253431">
    <vt:lpwstr>wI7WZTOg9pgzk3me5ovAgsvC0tXAcS4xv5L7fyRzy3kGyP6Xjn8Cxm
F53JTXW0Asc5yOwR4oHkIqnSWio8qjegWjiAuaBrSwkhZEGPgJHs0fjGMWw8QNG8I2r+yvr7
G+PU1OOwd7qIGPWorSrEziRav/zrFnLCU2n5s1V9NaFZkGSEFwAEAPb8b5h5pt4UQfN5G3HQ
IDpXFuDgMpboU2EX/wVSDYvyT0Cza4F9m/Uf</vt:lpwstr>
  </property>
  <property fmtid="{D5CDD505-2E9C-101B-9397-08002B2CF9AE}" pid="7" name="_2015_ms_pID_7253432">
    <vt:lpwstr>e7OBjklotB4roVk2DV0Wzh/SYu82gcnCpMcl
4oy+DTqWragnZYNcZKrDna37w+Xk3CB9+TaUEmeIYNEyhwUnScZEM2YPoJB0V6irpJVPDOZQ
rQitfpJox5IUTMv0BSFFKQuBXv1pjeWG2QJurAFNWd0=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1463848582</vt:lpwstr>
  </property>
</Properties>
</file>