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0" r:id="rId3"/>
    <p:sldId id="267" r:id="rId4"/>
    <p:sldId id="27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FB2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56" autoAdjust="0"/>
  </p:normalViewPr>
  <p:slideViewPr>
    <p:cSldViewPr>
      <p:cViewPr>
        <p:scale>
          <a:sx n="75" d="100"/>
          <a:sy n="75" d="100"/>
        </p:scale>
        <p:origin x="-1074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calibration assumptions for NR waveform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Huawei, HiSilicon, NTT </a:t>
            </a:r>
            <a:r>
              <a:rPr lang="en-US" altLang="zh-CN" dirty="0" smtClean="0"/>
              <a:t>DOCOMO</a:t>
            </a:r>
            <a:r>
              <a:rPr lang="en-US" altLang="zh-CN" smtClean="0"/>
              <a:t>, Nokia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</a:t>
            </a:r>
            <a:r>
              <a:rPr kumimoji="0" lang="en-US" alt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1600" b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R1-165989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en-US" altLang="zh-CN" sz="2800" dirty="0" smtClean="0"/>
              <a:t>Background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467544" y="620689"/>
          <a:ext cx="8280920" cy="5495791"/>
        </p:xfrm>
        <a:graphic>
          <a:graphicData uri="http://schemas.openxmlformats.org/drawingml/2006/table">
            <a:tbl>
              <a:tblPr/>
              <a:tblGrid>
                <a:gridCol w="2664296"/>
                <a:gridCol w="5616624"/>
              </a:tblGrid>
              <a:tr h="214426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Assumptions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Value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6053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Carrier frequency</a:t>
                      </a:r>
                      <a:endParaRPr lang="zh-CN" sz="1200" baseline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4GHz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104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Duplex </a:t>
                      </a:r>
                      <a:endParaRPr lang="zh-CN" sz="1200" baseline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FDD/TDD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7102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System Bandwidth </a:t>
                      </a:r>
                      <a:endParaRPr lang="zh-CN" sz="1200" baseline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10 MHz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02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TTI length </a:t>
                      </a:r>
                      <a:endParaRPr lang="zh-CN" sz="1200" baseline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 ms as baseline, other TTI length is FFS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(e.g.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short TTI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)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429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Subcarrier spacing </a:t>
                      </a:r>
                      <a:endParaRPr lang="zh-CN" sz="1200" baseline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Single numerology case: 15KHz 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as baseline, </a:t>
                      </a:r>
                      <a:endParaRPr lang="en-US" sz="1200" kern="100" dirty="0" smtClean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Mixed numerology case: one is 15KHz, and the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other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subcarrier spacing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should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be selected by companies from the agreed numerologies.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424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Guard time interval</a:t>
                      </a:r>
                      <a:endParaRPr lang="zh-CN" sz="1200" baseline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4.7us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(interval of LTE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normal CP)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as 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baseline, other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interval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is 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FFS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62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FFT size </a:t>
                      </a:r>
                      <a:endParaRPr lang="zh-CN" sz="1200" baseline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e.g.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1024 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for 15KHz subcarrier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spacing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2710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Data transmission bandwidth </a:t>
                      </a:r>
                      <a:endParaRPr lang="zh-CN" sz="1200" baseline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Single numerology case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: 4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and/or 1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PRBs for the bandwidth of target UE in case 1b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Mixed numerology case: </a:t>
                      </a:r>
                      <a:endParaRPr lang="en-US" sz="1200" kern="100" dirty="0" smtClean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At least two candidate BWs for target UE.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At least two candidate BWs for interfering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subband</a:t>
                      </a: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At least two numerologies.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The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 values are FFS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921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Guard tone number</a:t>
                      </a:r>
                      <a:endParaRPr lang="zh-CN" sz="1200" baseline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[0~12] subcarriers 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for the mixed numerology case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9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0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Antenna  configuration</a:t>
                      </a:r>
                      <a:endParaRPr lang="zh-CN" sz="1200" baseline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1T1R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2T2R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or 4T4R, other is not precluded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12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MIMO mode</a:t>
                      </a:r>
                      <a:endParaRPr lang="zh-CN" sz="1200" baseline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Follow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the agreements of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email discussion [84b-14]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079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Rank per UE</a:t>
                      </a:r>
                      <a:endParaRPr lang="zh-CN" sz="1200" baseline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Fixed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rank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657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MCS </a:t>
                      </a:r>
                      <a:endParaRPr lang="zh-CN" sz="1200" baseline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Fixed. 16QAM: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2/3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; 64QAM: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3/4; 256 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QAM: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1/2 or 3/4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407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Control Overhead </a:t>
                      </a:r>
                      <a:endParaRPr lang="zh-CN" sz="1200" baseline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Zero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432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Channel estimation </a:t>
                      </a:r>
                      <a:r>
                        <a:rPr lang="en-US" sz="1200" b="1" kern="10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*</a:t>
                      </a:r>
                      <a:endParaRPr lang="zh-CN" sz="1200" baseline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Ideal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762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Channel Model </a:t>
                      </a:r>
                      <a:r>
                        <a:rPr lang="en-US" sz="1200" b="1" kern="10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/>
                          <a:cs typeface="宋体"/>
                        </a:rPr>
                        <a:t>**</a:t>
                      </a:r>
                      <a:endParaRPr lang="zh-CN" sz="1200" baseline="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Follow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the agreements of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email discussion [84b-14]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" name="矩形 50"/>
          <p:cNvSpPr/>
          <p:nvPr/>
        </p:nvSpPr>
        <p:spPr>
          <a:xfrm>
            <a:off x="2123728" y="260648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00B050"/>
                </a:solidFill>
              </a:rPr>
              <a:t>Agreed</a:t>
            </a:r>
            <a:r>
              <a:rPr lang="en-US" altLang="zh-CN" dirty="0" smtClean="0"/>
              <a:t> Parameters for case 1a/1b and case 2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6165304"/>
            <a:ext cx="842493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NOTE: *Non-ideal effects to be considered in a second stage (e.g., channel estimation, frequency offset, details are FFS)</a:t>
            </a:r>
          </a:p>
          <a:p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251520" y="1124744"/>
          <a:ext cx="8568952" cy="5631334"/>
        </p:xfrm>
        <a:graphic>
          <a:graphicData uri="http://schemas.openxmlformats.org/drawingml/2006/table">
            <a:tbl>
              <a:tblPr/>
              <a:tblGrid>
                <a:gridCol w="3456384"/>
                <a:gridCol w="5112568"/>
              </a:tblGrid>
              <a:tr h="30999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Assumptions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Value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30999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Carrier frequency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4GHz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999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Duplex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FDD/TDD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999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System Bandwidth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10 MHz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999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TTI length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ms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8262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 spacing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Single numerology case: 15KHz as baseline, </a:t>
                      </a:r>
                    </a:p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Mixed numerology case: target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UE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is 15KHz, and interferer is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30 KHz</a:t>
                      </a:r>
                      <a:endParaRPr lang="zh-CN" sz="1400" strike="sngStrike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999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Guard time interval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6.7%</a:t>
                      </a:r>
                      <a:r>
                        <a:rPr lang="en-US" altLang="zh-CN" sz="1400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overheads</a:t>
                      </a:r>
                      <a:endParaRPr lang="zh-CN" sz="1400" strike="noStrike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2772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strike="noStrike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FFT size </a:t>
                      </a:r>
                      <a:endParaRPr lang="zh-CN" sz="1400" strike="noStrike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strike="noStrike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1024 for 15KHz</a:t>
                      </a:r>
                      <a:endParaRPr lang="zh-CN" sz="1400" strike="noStrike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3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宋体"/>
                        </a:rPr>
                        <a:t>Data transmission bandwidth 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strike="noStrike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case 1a: </a:t>
                      </a:r>
                      <a:r>
                        <a:rPr lang="en-US" altLang="zh-CN" sz="1400" strike="noStrike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9 MHz; case 1b: 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720KHz, </a:t>
                      </a: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UE bandwidth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(data transmission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bandwidth plus guard tone  bandwidth of the desired UE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 2: 720KHz per UE</a:t>
                      </a:r>
                      <a:endParaRPr lang="zh-CN" altLang="en-US" sz="1400" strike="sngStrike" dirty="0" smtClean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宋体"/>
                      </a:endParaRPr>
                    </a:p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zh-CN" sz="1400" strike="sngStrike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宋体"/>
                        </a:rPr>
                        <a:t>Bandwidth of guard tones between neighboring UEs</a:t>
                      </a:r>
                      <a:endParaRPr lang="en-US" sz="1400" b="1" kern="1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宋体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strike="noStrike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宋体"/>
                        </a:rPr>
                        <a:t>case 2: 60 KHz</a:t>
                      </a:r>
                      <a:endParaRPr lang="en-US" altLang="zh-CN" sz="1400" strike="noStrike" kern="100" baseline="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宋体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99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Antenna  configuration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1T1R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  </a:t>
                      </a:r>
                      <a:endParaRPr lang="zh-CN" sz="1400" strike="sngStrike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891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MCS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64QAM: 1/2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999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Control Overhead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Zero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999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Channel estimation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Ideal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999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Channel </a:t>
                      </a: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Model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strike="noStrike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TDL-C for DS 300ns, 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Mobility: 3km/h </a:t>
                      </a:r>
                      <a:endParaRPr lang="en-US" sz="1400" strike="sngStrike" kern="100" baseline="0" dirty="0" smtClean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标题 1"/>
          <p:cNvSpPr txBox="1">
            <a:spLocks/>
          </p:cNvSpPr>
          <p:nvPr/>
        </p:nvSpPr>
        <p:spPr>
          <a:xfrm>
            <a:off x="457200" y="44624"/>
            <a:ext cx="82296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Proposal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564704" y="764704"/>
            <a:ext cx="8255768" cy="50405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The following values are used for calibration purpose in case 1a, 1b, 2:</a:t>
            </a:r>
            <a:endParaRPr lang="en-US" altLang="zh-CN" sz="24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8336" y="1412776"/>
            <a:ext cx="8867328" cy="4752528"/>
          </a:xfrm>
        </p:spPr>
        <p:txBody>
          <a:bodyPr/>
          <a:lstStyle/>
          <a:p>
            <a:r>
              <a:rPr lang="en-US" altLang="zh-CN" dirty="0" smtClean="0"/>
              <a:t>Use an email discussion to collect the calibration results for all agreed simulation cases before RAN1#86 meeting.</a:t>
            </a:r>
          </a:p>
          <a:p>
            <a:pPr lvl="1"/>
            <a:r>
              <a:rPr lang="en-US" altLang="zh-CN" dirty="0" smtClean="0"/>
              <a:t>OFDM/DFT-S-OFDM with CP as baseline for performance reference. (LMMSE receiver assumed)</a:t>
            </a:r>
          </a:p>
          <a:p>
            <a:pPr lvl="1"/>
            <a:r>
              <a:rPr lang="en-US" altLang="zh-CN" dirty="0" smtClean="0"/>
              <a:t>At least BLER </a:t>
            </a:r>
            <a:r>
              <a:rPr lang="en-US" altLang="zh-CN" dirty="0" err="1" smtClean="0"/>
              <a:t>vs</a:t>
            </a:r>
            <a:r>
              <a:rPr lang="en-US" altLang="zh-CN" dirty="0" smtClean="0"/>
              <a:t> SNR should be reported for calibration</a:t>
            </a:r>
          </a:p>
          <a:p>
            <a:pPr lvl="1">
              <a:buNone/>
            </a:pPr>
            <a:r>
              <a:rPr lang="en-US" altLang="zh-CN" dirty="0" smtClean="0"/>
              <a:t>Note: This calibration is not for down-select purpose.</a:t>
            </a:r>
          </a:p>
          <a:p>
            <a:pPr lvl="1">
              <a:buNone/>
            </a:pPr>
            <a:r>
              <a:rPr lang="en-US" altLang="zh-CN" dirty="0" smtClean="0"/>
              <a:t>Note: The selection of the parameters on page 3 is only for calibration purpose </a:t>
            </a:r>
          </a:p>
          <a:p>
            <a:pPr lvl="1">
              <a:buNone/>
            </a:pPr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3544</TotalTime>
  <Words>487</Words>
  <Application>Microsoft Office PowerPoint</Application>
  <PresentationFormat>On-screen Show (4:3)</PresentationFormat>
  <Paragraphs>93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Way forward on calibration assumptions for NR waveform</vt:lpstr>
      <vt:lpstr>Background</vt:lpstr>
      <vt:lpstr>Slide 3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</cp:lastModifiedBy>
  <cp:revision>365</cp:revision>
  <dcterms:created xsi:type="dcterms:W3CDTF">2015-02-09T15:32:33Z</dcterms:created>
  <dcterms:modified xsi:type="dcterms:W3CDTF">2016-05-27T04:51:40Z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(3)vbvm2tlV169msalmwUDkunJhKXta59J8j16+9rp8vfwMVWVQ9NQ++DX2IZsctQpiIpKIV3JE
aKTuVjxyemLlcOGGEXtThb6RCLlNaBU4LsXh9wZZ0laBQKx4VQl9lucm9pejtUhlsAHYj8Yo
rCoNDniMJneP31yY1S+WAAz/lmPDEpYnDyfuLg5n6mGpdurcRcZ+3KOnonGTZr3BT2COVZoD
dmQUvhomgC1bbPVfxI</vt:lpwstr>
  </property>
  <property fmtid="{D5CDD505-2E9C-101B-9397-08002B2CF9AE}" pid="6" name="_2015_ms_pID_7253431">
    <vt:lpwstr>XmuQRkBejcrWqb94yXqiOKFTjrgy8X51erA5Zk/187P8fLZb7set0Z
mi4ohJboAGK6V51RHXIGrqtYgaVGpbCi/UjQRVBGH4G9oZKTR6M0FQzfHkD3oe1K+WpWy142
H6wJ013BODyTMYrESmAAyNzQYKXefFIOwLfOMefBKsy/EIYoygCIGMh+gHwT+SfgrcLQSKLk
uvrhRdZO+FL5Se4FNTepu5iUIcfnNErMfQuH</vt:lpwstr>
  </property>
  <property fmtid="{D5CDD505-2E9C-101B-9397-08002B2CF9AE}" pid="7" name="_2015_ms_pID_7253432">
    <vt:lpwstr>zuP2V9ppRkGDJvkwaPYz5cnJ88aIsjlfuMil
rvReVPbPgvr6jdYsW1qa61yYKETE4YNMoX9416TuDVcwXMSYdDf+lvDDWMAUbyu+rArkMuoW
MIb6iH9AVa/dV2ezQwMubA==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1464324694</vt:lpwstr>
  </property>
</Properties>
</file>