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0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27" autoAdjust="0"/>
    <p:restoredTop sz="94707" autoAdjust="0"/>
  </p:normalViewPr>
  <p:slideViewPr>
    <p:cSldViewPr>
      <p:cViewPr varScale="1">
        <p:scale>
          <a:sx n="75" d="100"/>
          <a:sy n="75" d="100"/>
        </p:scale>
        <p:origin x="1430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76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20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18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 dirty="0"/>
              <a:t>	</a:t>
            </a:r>
            <a:r>
              <a:rPr lang="en-GB" altLang="zh-CN" sz="2400" b="1" i="1" dirty="0" smtClean="0"/>
              <a:t>R1-165852</a:t>
            </a:r>
            <a:endParaRPr lang="en-US" sz="2400" dirty="0"/>
          </a:p>
          <a:p>
            <a:r>
              <a:rPr lang="en-GB" sz="2400" b="1" dirty="0"/>
              <a:t>Nanjing, P.R. China, </a:t>
            </a:r>
            <a:r>
              <a:rPr lang="en-GB" sz="2400" b="1" dirty="0" smtClean="0"/>
              <a:t>23rd- </a:t>
            </a:r>
            <a:r>
              <a:rPr lang="en-GB" sz="2400" b="1" dirty="0"/>
              <a:t>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Evaluation Assumptions for </a:t>
            </a:r>
            <a:r>
              <a:rPr lang="en-US" altLang="zh-CN" sz="4000" dirty="0" err="1" smtClean="0"/>
              <a:t>FeCoMP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4101405"/>
            <a:ext cx="800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ZTE, ZTE Microelectronics, Intel, Ericsson, Nokia, ASB, Huawei,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smtClean="0"/>
              <a:t>, LGE, Samsung, CATT, ASTRI, </a:t>
            </a:r>
            <a:r>
              <a:rPr lang="en-US" altLang="zh-CN" sz="2800" dirty="0" err="1" smtClean="0"/>
              <a:t>Xinwei</a:t>
            </a:r>
            <a:r>
              <a:rPr lang="en-US" altLang="zh-CN" sz="2800" dirty="0" smtClean="0"/>
              <a:t>, KT Corporation</a:t>
            </a: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236390"/>
              </p:ext>
            </p:extLst>
          </p:nvPr>
        </p:nvGraphicFramePr>
        <p:xfrm>
          <a:off x="152400" y="76200"/>
          <a:ext cx="8839200" cy="6841373"/>
        </p:xfrm>
        <a:graphic>
          <a:graphicData uri="http://schemas.openxmlformats.org/drawingml/2006/table">
            <a:tbl>
              <a:tblPr firstRow="1" firstCol="1" bandRow="1"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8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6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6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Parameters</a:t>
                      </a:r>
                      <a:endParaRPr lang="en-US" altLang="zh-CN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Scenario A</a:t>
                      </a:r>
                      <a:endParaRPr lang="en-US" altLang="zh-CN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Scenario B</a:t>
                      </a:r>
                      <a:endParaRPr lang="en-US" altLang="zh-CN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Scenario C (Co-channel ) Scenario D (Non co-channel )</a:t>
                      </a:r>
                      <a:endParaRPr lang="en-US" altLang="zh-CN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47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Type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Indoor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Hotspot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Urban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Micro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Co-channel and Non co-channel urban macro with small cells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Layout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Single layer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Indoor TP: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Number of TPs: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N=8, N=12 (optional)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per 120m x 50m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Single layer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Hex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.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Grid</a:t>
                      </a: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[Number</a:t>
                      </a:r>
                      <a:r>
                        <a:rPr lang="en-GB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of tiers: to be reported]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Two layers</a:t>
                      </a:r>
                      <a:endParaRPr lang="en-US" sz="1400" u="sng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Hex. Grid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Random drop N TPs in the small cell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cluster</a:t>
                      </a: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 = 4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TPs,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 = 10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TPs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[Number of tiers: to be reported]</a:t>
                      </a:r>
                      <a:endParaRPr lang="en-U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64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ISD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20m, 30m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depending on the number of small cell TPs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200m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500m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Random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9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Minimum distances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</a:t>
                      </a:r>
                      <a:r>
                        <a:rPr lang="en-GB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36.872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</a:t>
                      </a:r>
                      <a:r>
                        <a:rPr lang="en-GB" altLang="zh-CN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36.897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TR 36.872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789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Carrier frequency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3.5GHz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2GHz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2GHz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2.0GHz (co-channel)</a:t>
                      </a:r>
                      <a:b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3.5GHz (non co-channel)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62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Coordination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cluster size for ideal backhaul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ll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sites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sites</a:t>
                      </a:r>
                      <a:r>
                        <a:rPr lang="en-GB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 macro sites is optional, 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other coordination cluster size are not precluded</a:t>
                      </a: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 macro sites with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3*3*N small cell TPs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 macro sites with 1*3*N small cell TPs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 macro sites with 7*3*N small cell TPs</a:t>
                      </a:r>
                      <a:r>
                        <a:rPr lang="en-GB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is optional, </a:t>
                      </a:r>
                      <a:r>
                        <a:rPr lang="en-US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other coordination cluster size are not precluded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2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68946"/>
              </p:ext>
            </p:extLst>
          </p:nvPr>
        </p:nvGraphicFramePr>
        <p:xfrm>
          <a:off x="152400" y="76200"/>
          <a:ext cx="8839201" cy="6835580"/>
        </p:xfrm>
        <a:graphic>
          <a:graphicData uri="http://schemas.openxmlformats.org/drawingml/2006/table">
            <a:tbl>
              <a:tblPr firstRow="1" firstCol="1" bandRow="1"/>
              <a:tblGrid>
                <a:gridCol w="2021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6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System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Bandwidth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10MHz (50RBs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818" marR="26818" marT="400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Channel model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172" marR="29172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Indoor Hotspot </a:t>
                      </a:r>
                      <a:endParaRPr lang="en-GB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see TR 36.872)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172" marR="29172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Macro: 3D UMi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(see TR 36.897)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172" marR="29172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3D </a:t>
                      </a: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UMa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3D </a:t>
                      </a: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UMi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(see TR 36.897)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172" marR="29172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2424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 antenna configuration (M,N,P)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ULA with M=1, N=1, 2 or 4 (optional), P = 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cell layer TP: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(8,4,2), (8,8,2) optional, (8,1,2) optional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Maximum number of TXRUs = 16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 TP: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M=1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N=1, 2 or 4 (optional), P =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46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 Tx power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24dBm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41dBm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46dBm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30dBm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9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 antenna pattern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2D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omni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with 5dBi gain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(According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36.872)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3D directional with 8dBi gain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(According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36.873)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Macro layer: 3D directional with 8dBi gain (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TR 36.873)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layer: </a:t>
                      </a:r>
                      <a:endParaRPr lang="zh-CN" altLang="zh-CN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3D directional with 5dBi</a:t>
                      </a:r>
                      <a:r>
                        <a:rPr lang="en-GB" altLang="zh-CN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gain,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θetilt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=90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deg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HPBWv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= 40 degrees 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36.819)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58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TP antenna height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25m for macro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cells,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10m for small cells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34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Small cell TP dropping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TP layout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TP layout</a:t>
                      </a: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to TR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36.872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96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UE antenna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height/UE dropping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1.5m, uniform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TR 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8808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Association of UE to TP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Association method (including CRE) should be reported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88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Maximum </a:t>
                      </a:r>
                      <a:r>
                        <a:rPr lang="en-US" sz="14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CoMP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measurement set size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Baseline 3TPs, other values are not precluded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and if used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should be reported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1785" marR="31785" marT="43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033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435095"/>
              </p:ext>
            </p:extLst>
          </p:nvPr>
        </p:nvGraphicFramePr>
        <p:xfrm>
          <a:off x="152400" y="74606"/>
          <a:ext cx="8839200" cy="6721470"/>
        </p:xfrm>
        <a:graphic>
          <a:graphicData uri="http://schemas.openxmlformats.org/drawingml/2006/table">
            <a:tbl>
              <a:tblPr firstRow="1" firstCol="1" bandRow="1"/>
              <a:tblGrid>
                <a:gridCol w="167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63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86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UE antenna gain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According to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36.873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UE receiver noise figure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 dB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Traffic model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Non full buffer FTP traffic model 1, S = 0.5Mbytes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58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Traffic load (Resource utilization)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&lt;5%, 20%, 40%, 70%, Optional 80% (S=0.1Mbytes)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UE receiver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MMSE-IRC and CWIC as the baseline receiver (other advanced SU-MIMO receivers are not precluded)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UE antenna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2Rx, 4Rx (only for JT),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400" kern="1200" baseline="30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/90</a:t>
                      </a:r>
                      <a:r>
                        <a:rPr lang="en-GB" sz="1400" kern="1200" baseline="30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polarization slants,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0.5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wavelength spacing 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Feedback assumption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PUSCH 3-2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26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Transmission mode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TM10 based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658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Number of CSI-RS antenna ports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Non coherent JT: 2 or more ports per NZP CSI-RS resource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CS/CB for FD-MIMO: 2 or more ports per NZP CSI-RS resource (total number of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CSI-RS ports up to 16)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524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Channel estimation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Realistic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658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CRS interference modelling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CRS modelling should be provided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856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Handover margin 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3dB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3307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Backhaul link delay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0ms, 2ms (optional), 5ms, 50ms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6686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Baseline scheme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Option 1: DPS/DPB for JT, Single point for CS/CB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Option 2: 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Rel-11 </a:t>
                      </a: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CoMP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and non-</a:t>
                      </a:r>
                      <a:r>
                        <a:rPr lang="en-GB" sz="14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CoMP</a:t>
                      </a: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Rel-13 </a:t>
                      </a:r>
                      <a:r>
                        <a:rPr lang="en-GB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FD-MIMO</a:t>
                      </a: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ption 3: Provided by each company</a:t>
                      </a:r>
                    </a:p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1903" marR="31903" marT="4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1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</TotalTime>
  <Words>686</Words>
  <Application>Microsoft Office PowerPoint</Application>
  <PresentationFormat>全屏显示(4:3)</PresentationFormat>
  <Paragraphs>126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Y Li</cp:lastModifiedBy>
  <cp:revision>312</cp:revision>
  <dcterms:created xsi:type="dcterms:W3CDTF">2016-03-24T01:14:08Z</dcterms:created>
  <dcterms:modified xsi:type="dcterms:W3CDTF">2016-05-26T03:00:56Z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7679cb3f-9754-4b32-8a2e-084eb71c5eae</vt:lpwstr>
  </property>
  <property fmtid="{D5CDD505-2E9C-101B-9397-08002B2CF9AE}" pid="3" name="CTP_TimeStamp">
    <vt:lpwstr>2016-05-25 12:30:26Z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