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5" r:id="rId4"/>
    <p:sldId id="263" r:id="rId5"/>
    <p:sldId id="266" r:id="rId6"/>
    <p:sldId id="258" r:id="rId7"/>
    <p:sldId id="267" r:id="rId8"/>
    <p:sldId id="264" r:id="rId9"/>
    <p:sldId id="259" r:id="rId10"/>
    <p:sldId id="260" r:id="rId11"/>
    <p:sldId id="261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576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93DD30-EA97-410D-87E4-577660943130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F5C570-6938-4963-9FED-8B01114421F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028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3A827-AD31-46EB-A364-453566C62C2F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1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AA16-BE2F-4163-AECF-71E5E4602838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402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B29F5-A340-4899-9A2C-4F6B9BCF6D4E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053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DEBF7-700F-40C5-800B-03BA58C6F099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192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04758-B4DB-44E0-A02F-DA20164EBD73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843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1281B-D6B0-45A6-B332-CFFEAB8CF8FD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645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F1AB8-E337-4F65-A09E-EFCB7C0C92DC}" type="datetime1">
              <a:rPr lang="en-US" smtClean="0"/>
              <a:t>5/26/2016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37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D74-C5B0-4E02-8F0D-8C40A333502C}" type="datetime1">
              <a:rPr lang="en-US" smtClean="0"/>
              <a:t>5/26/2016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58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BA484-31D5-4DBB-80D3-76CB23CD2CE5}" type="datetime1">
              <a:rPr lang="en-US" smtClean="0"/>
              <a:t>5/26/2016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909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66145-BB10-4D7A-A46E-E7E8EACC192C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802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912B0-F373-42A8-AA8D-35B725328DFA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64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24FD1-C713-4B6B-A8B7-4446A600FB9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006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image" Target="../media/image18.wmf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1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19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Corrections for CIR Equations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Fraunhofer HHI, Motorola Mobility, Lenovo, CATT, Huawei, </a:t>
            </a:r>
            <a:r>
              <a:rPr lang="en-US" dirty="0" err="1" smtClean="0"/>
              <a:t>HiSilicon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251520" y="192454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GB" b="1" dirty="0"/>
              <a:t>3GPP TSG RAN WG1 Meeting #85	                                                                      </a:t>
            </a:r>
            <a:r>
              <a:rPr lang="en-GB" b="1" dirty="0" smtClean="0"/>
              <a:t>R1-165774</a:t>
            </a:r>
            <a:endParaRPr lang="en-US" dirty="0"/>
          </a:p>
          <a:p>
            <a:pPr eaLnBrk="0" hangingPunct="0"/>
            <a:r>
              <a:rPr lang="en-GB" b="1" dirty="0"/>
              <a:t>Nanjing, China 23rd - 27th May 2016</a:t>
            </a:r>
            <a:endParaRPr lang="en-US" dirty="0"/>
          </a:p>
          <a:p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16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Background on CM Basics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4"/>
          <a:stretch/>
        </p:blipFill>
        <p:spPr bwMode="auto">
          <a:xfrm>
            <a:off x="251521" y="1196752"/>
            <a:ext cx="8746564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42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Background on CM Basics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82"/>
          <a:stretch/>
        </p:blipFill>
        <p:spPr bwMode="auto">
          <a:xfrm>
            <a:off x="467544" y="1340768"/>
            <a:ext cx="8131707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8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Background on CM Basics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1"/>
          <a:stretch/>
        </p:blipFill>
        <p:spPr bwMode="auto">
          <a:xfrm>
            <a:off x="323529" y="1313384"/>
            <a:ext cx="8655102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50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Replace Equation (7.1) taken from R1-164609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de-DE" dirty="0" err="1" smtClean="0"/>
              <a:t>with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691723"/>
              </p:ext>
            </p:extLst>
          </p:nvPr>
        </p:nvGraphicFramePr>
        <p:xfrm>
          <a:off x="683568" y="2095890"/>
          <a:ext cx="6912768" cy="1405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" name="Equation" r:id="rId3" imgW="5371920" imgH="1091880" progId="Equation.3">
                  <p:embed/>
                </p:oleObj>
              </mc:Choice>
              <mc:Fallback>
                <p:oleObj name="Equation" r:id="rId3" imgW="5371920" imgH="10918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3568" y="2095890"/>
                        <a:ext cx="6912768" cy="14051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938807"/>
              </p:ext>
            </p:extLst>
          </p:nvPr>
        </p:nvGraphicFramePr>
        <p:xfrm>
          <a:off x="4644008" y="3356992"/>
          <a:ext cx="4384105" cy="541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" name="Equation" r:id="rId5" imgW="3809880" imgH="469800" progId="Equation.3">
                  <p:embed/>
                </p:oleObj>
              </mc:Choice>
              <mc:Fallback>
                <p:oleObj name="Equation" r:id="rId5" imgW="3809880" imgH="469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4008" y="3356992"/>
                        <a:ext cx="4384105" cy="5416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104119"/>
              </p:ext>
            </p:extLst>
          </p:nvPr>
        </p:nvGraphicFramePr>
        <p:xfrm>
          <a:off x="323528" y="4005064"/>
          <a:ext cx="8539162" cy="180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" name="Equation" r:id="rId7" imgW="5397480" imgH="1143000" progId="Equation.3">
                  <p:embed/>
                </p:oleObj>
              </mc:Choice>
              <mc:Fallback>
                <p:oleObj name="Equation" r:id="rId7" imgW="5397480" imgH="1143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3528" y="4005064"/>
                        <a:ext cx="8539162" cy="180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556089"/>
              </p:ext>
            </p:extLst>
          </p:nvPr>
        </p:nvGraphicFramePr>
        <p:xfrm>
          <a:off x="539750" y="6021388"/>
          <a:ext cx="4000500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" name="Equation" r:id="rId9" imgW="2527200" imgH="431640" progId="Equation.3">
                  <p:embed/>
                </p:oleObj>
              </mc:Choice>
              <mc:Fallback>
                <p:oleObj name="Equation" r:id="rId9" imgW="2527200" imgH="431640" progId="Equation.3">
                  <p:embed/>
                  <p:pic>
                    <p:nvPicPr>
                      <p:cNvPr id="0" name="Objek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6021388"/>
                        <a:ext cx="4000500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2</a:t>
            </a:fld>
            <a:endParaRPr lang="en-US"/>
          </a:p>
        </p:txBody>
      </p:sp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8609045"/>
              </p:ext>
            </p:extLst>
          </p:nvPr>
        </p:nvGraphicFramePr>
        <p:xfrm>
          <a:off x="6660232" y="6165304"/>
          <a:ext cx="1227137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" name="Equation" r:id="rId11" imgW="774360" imgH="241200" progId="Equation.3">
                  <p:embed/>
                </p:oleObj>
              </mc:Choice>
              <mc:Fallback>
                <p:oleObj name="Equation" r:id="rId11" imgW="774360" imgH="241200" progId="Equation.3">
                  <p:embed/>
                  <p:pic>
                    <p:nvPicPr>
                      <p:cNvPr id="0" name="Objek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232" y="6165304"/>
                        <a:ext cx="1227137" cy="382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863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1, Explanations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Modification 1: </a:t>
            </a:r>
          </a:p>
          <a:p>
            <a:pPr lvl="1"/>
            <a:r>
              <a:rPr lang="en-US" dirty="0" smtClean="0"/>
              <a:t>remove sum over m and adding m index to the CIR coefficient. </a:t>
            </a:r>
          </a:p>
          <a:p>
            <a:pPr lvl="1"/>
            <a:r>
              <a:rPr lang="en-US" dirty="0" smtClean="0"/>
              <a:t>Reason: subpath delays are defined but no subpath CIR coefficients</a:t>
            </a:r>
          </a:p>
          <a:p>
            <a:r>
              <a:rPr lang="en-US" dirty="0" smtClean="0"/>
              <a:t>Modification 2:</a:t>
            </a:r>
          </a:p>
          <a:p>
            <a:pPr lvl="1"/>
            <a:r>
              <a:rPr lang="en-US" dirty="0" smtClean="0"/>
              <a:t>Inserting 		      into the CIR coefficient equation to clarify that the Doppler exponential term also due to shifting the RF frequency response into the baseband (see background slides)</a:t>
            </a:r>
          </a:p>
          <a:p>
            <a:r>
              <a:rPr lang="en-US" dirty="0" smtClean="0"/>
              <a:t>Modification 3:</a:t>
            </a:r>
          </a:p>
          <a:p>
            <a:pPr lvl="1"/>
            <a:r>
              <a:rPr lang="en-US" dirty="0" smtClean="0"/>
              <a:t>Replace        by        </a:t>
            </a:r>
          </a:p>
          <a:p>
            <a:pPr lvl="1"/>
            <a:r>
              <a:rPr lang="en-US" dirty="0" smtClean="0"/>
              <a:t>Reason: this should clarify that the exponential terms are there due to differences in delay when shifting the RF frequency response into the baseband (see background slides)</a:t>
            </a:r>
          </a:p>
          <a:p>
            <a:r>
              <a:rPr lang="en-US" dirty="0" smtClean="0"/>
              <a:t>Modification 4:</a:t>
            </a:r>
          </a:p>
          <a:p>
            <a:pPr lvl="1"/>
            <a:r>
              <a:rPr lang="en-US" dirty="0" smtClean="0"/>
              <a:t>Add CIR formula to clarify how CIR coefficients and delays are coupled</a:t>
            </a:r>
          </a:p>
          <a:p>
            <a:r>
              <a:rPr lang="en-US" dirty="0" smtClean="0"/>
              <a:t>Modification 5:</a:t>
            </a:r>
          </a:p>
          <a:p>
            <a:pPr lvl="1"/>
            <a:r>
              <a:rPr lang="en-US" dirty="0" smtClean="0"/>
              <a:t>Changing notation of CIR coefficients from capital H to small h</a:t>
            </a:r>
          </a:p>
          <a:p>
            <a:pPr lvl="1"/>
            <a:r>
              <a:rPr lang="en-US" dirty="0" smtClean="0"/>
              <a:t>Adding tilde on top of h in order to make clear that it is the equivalent baseband CIR</a:t>
            </a:r>
          </a:p>
          <a:p>
            <a:pPr lvl="1"/>
            <a:r>
              <a:rPr lang="en-US" dirty="0" smtClean="0"/>
              <a:t>Adding NLOS as superscript to distinguish between LOS and NLOS</a:t>
            </a:r>
            <a:endParaRPr lang="en-US" dirty="0"/>
          </a:p>
        </p:txBody>
      </p:sp>
      <p:graphicFrame>
        <p:nvGraphicFramePr>
          <p:cNvPr id="9" name="Objek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0127320"/>
              </p:ext>
            </p:extLst>
          </p:nvPr>
        </p:nvGraphicFramePr>
        <p:xfrm>
          <a:off x="1907704" y="3429000"/>
          <a:ext cx="295612" cy="330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" name="Equation" r:id="rId3" imgW="215640" imgH="241200" progId="Equation.3">
                  <p:embed/>
                </p:oleObj>
              </mc:Choice>
              <mc:Fallback>
                <p:oleObj name="Equation" r:id="rId3" imgW="21564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07704" y="3429000"/>
                        <a:ext cx="295612" cy="330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1615611"/>
              </p:ext>
            </p:extLst>
          </p:nvPr>
        </p:nvGraphicFramePr>
        <p:xfrm>
          <a:off x="2483769" y="3429000"/>
          <a:ext cx="172956" cy="335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Equation" r:id="rId5" imgW="203040" imgH="393480" progId="Equation.3">
                  <p:embed/>
                </p:oleObj>
              </mc:Choice>
              <mc:Fallback>
                <p:oleObj name="Equation" r:id="rId5" imgW="20304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83769" y="3429000"/>
                        <a:ext cx="172956" cy="3350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k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005475"/>
              </p:ext>
            </p:extLst>
          </p:nvPr>
        </p:nvGraphicFramePr>
        <p:xfrm>
          <a:off x="2411760" y="2420888"/>
          <a:ext cx="792088" cy="430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Equation" r:id="rId7" imgW="863280" imgH="469800" progId="Equation.3">
                  <p:embed/>
                </p:oleObj>
              </mc:Choice>
              <mc:Fallback>
                <p:oleObj name="Equation" r:id="rId7" imgW="863280" imgH="469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11760" y="2420888"/>
                        <a:ext cx="792088" cy="4309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342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/>
          <a:lstStyle/>
          <a:p>
            <a:r>
              <a:rPr lang="en-GB" sz="2400" dirty="0" smtClean="0"/>
              <a:t>Replace Equation (7.5) taken from R1-164609</a:t>
            </a:r>
          </a:p>
          <a:p>
            <a:endParaRPr lang="en-GB" dirty="0"/>
          </a:p>
          <a:p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r>
              <a:rPr lang="en-GB" sz="2400" dirty="0" smtClean="0"/>
              <a:t>with</a:t>
            </a:r>
            <a:endParaRPr lang="en-US" sz="2400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136325"/>
              </p:ext>
            </p:extLst>
          </p:nvPr>
        </p:nvGraphicFramePr>
        <p:xfrm>
          <a:off x="899592" y="1556792"/>
          <a:ext cx="6336704" cy="1804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" name="Equation" r:id="rId3" imgW="5308560" imgH="1511280" progId="Equation.3">
                  <p:embed/>
                </p:oleObj>
              </mc:Choice>
              <mc:Fallback>
                <p:oleObj name="Equation" r:id="rId3" imgW="5308560" imgH="15112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9592" y="1556792"/>
                        <a:ext cx="6336704" cy="18044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832545"/>
              </p:ext>
            </p:extLst>
          </p:nvPr>
        </p:nvGraphicFramePr>
        <p:xfrm>
          <a:off x="827584" y="3789040"/>
          <a:ext cx="7804150" cy="1373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" name="Equation" r:id="rId5" imgW="5918040" imgH="1041120" progId="Equation.3">
                  <p:embed/>
                </p:oleObj>
              </mc:Choice>
              <mc:Fallback>
                <p:oleObj name="Equation" r:id="rId5" imgW="5918040" imgH="1041120" progId="Equation.3">
                  <p:embed/>
                  <p:pic>
                    <p:nvPicPr>
                      <p:cNvPr id="0" name="Objek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789040"/>
                        <a:ext cx="7804150" cy="1373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739235"/>
              </p:ext>
            </p:extLst>
          </p:nvPr>
        </p:nvGraphicFramePr>
        <p:xfrm>
          <a:off x="827584" y="5229200"/>
          <a:ext cx="3198813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" name="Equation" r:id="rId7" imgW="2425680" imgH="482400" progId="Equation.3">
                  <p:embed/>
                </p:oleObj>
              </mc:Choice>
              <mc:Fallback>
                <p:oleObj name="Equation" r:id="rId7" imgW="2425680" imgH="482400" progId="Equation.3">
                  <p:embed/>
                  <p:pic>
                    <p:nvPicPr>
                      <p:cNvPr id="0" name="Objek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229200"/>
                        <a:ext cx="3198813" cy="636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54808"/>
              </p:ext>
            </p:extLst>
          </p:nvPr>
        </p:nvGraphicFramePr>
        <p:xfrm>
          <a:off x="827584" y="5949280"/>
          <a:ext cx="5749925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" name="Equation" r:id="rId9" imgW="3632040" imgH="431640" progId="Equation.3">
                  <p:embed/>
                </p:oleObj>
              </mc:Choice>
              <mc:Fallback>
                <p:oleObj name="Equation" r:id="rId9" imgW="3632040" imgH="431640" progId="Equation.3">
                  <p:embed/>
                  <p:pic>
                    <p:nvPicPr>
                      <p:cNvPr id="0" name="Objek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949280"/>
                        <a:ext cx="5749925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9" name="Objek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953025"/>
              </p:ext>
            </p:extLst>
          </p:nvPr>
        </p:nvGraphicFramePr>
        <p:xfrm>
          <a:off x="7380312" y="6093296"/>
          <a:ext cx="1287462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" name="Equation" r:id="rId11" imgW="812520" imgH="253800" progId="Equation.3">
                  <p:embed/>
                </p:oleObj>
              </mc:Choice>
              <mc:Fallback>
                <p:oleObj name="Equation" r:id="rId11" imgW="812520" imgH="253800" progId="Equation.3">
                  <p:embed/>
                  <p:pic>
                    <p:nvPicPr>
                      <p:cNvPr id="0" name="Objek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0312" y="6093296"/>
                        <a:ext cx="1287462" cy="401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369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2, Explanations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Modification 1:</a:t>
            </a:r>
          </a:p>
          <a:p>
            <a:pPr lvl="1"/>
            <a:r>
              <a:rPr lang="en-US" dirty="0" smtClean="0"/>
              <a:t>Inserting 		      into the CIR coefficient equation to clarify that the Doppler exponential term also due to shifting the RF frequency response into the baseband (see background slides). V_LOS is actually not even defined in the TR.</a:t>
            </a:r>
          </a:p>
          <a:p>
            <a:r>
              <a:rPr lang="en-US" dirty="0" smtClean="0"/>
              <a:t>Modification 2:</a:t>
            </a:r>
          </a:p>
          <a:p>
            <a:pPr lvl="1"/>
            <a:r>
              <a:rPr lang="en-US" dirty="0" smtClean="0"/>
              <a:t>Replace        by        </a:t>
            </a:r>
          </a:p>
          <a:p>
            <a:pPr lvl="1"/>
            <a:r>
              <a:rPr lang="en-US" dirty="0" smtClean="0"/>
              <a:t>Reason: this should clarify that the exponential terms are there due to differences in delay when shifting the RF frequency response into the baseband (see background slides)</a:t>
            </a:r>
          </a:p>
          <a:p>
            <a:r>
              <a:rPr lang="en-US" dirty="0" smtClean="0"/>
              <a:t>Modification 3:</a:t>
            </a:r>
          </a:p>
          <a:p>
            <a:pPr lvl="1"/>
            <a:r>
              <a:rPr lang="en-US" dirty="0" smtClean="0"/>
              <a:t>Add CIR formula to clarify how CIR coefficients and delays are coupled</a:t>
            </a:r>
          </a:p>
          <a:p>
            <a:r>
              <a:rPr lang="en-US" dirty="0" smtClean="0"/>
              <a:t>Modification 4:</a:t>
            </a:r>
          </a:p>
          <a:p>
            <a:pPr lvl="1"/>
            <a:r>
              <a:rPr lang="en-US" dirty="0" smtClean="0"/>
              <a:t>Changing notation of CIR coefficients from capital H to small h</a:t>
            </a:r>
          </a:p>
          <a:p>
            <a:pPr lvl="1"/>
            <a:r>
              <a:rPr lang="en-US" dirty="0" smtClean="0"/>
              <a:t>Adding tilde on top of h in order to make clear that it is the equivalent baseband CIR</a:t>
            </a:r>
          </a:p>
          <a:p>
            <a:pPr lvl="1"/>
            <a:r>
              <a:rPr lang="en-US" dirty="0" smtClean="0"/>
              <a:t>Adding LOS as superscript to distinguish between LOS and NLOS</a:t>
            </a:r>
            <a:endParaRPr lang="en-US" dirty="0"/>
          </a:p>
        </p:txBody>
      </p:sp>
      <p:graphicFrame>
        <p:nvGraphicFramePr>
          <p:cNvPr id="9" name="Objek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839319"/>
              </p:ext>
            </p:extLst>
          </p:nvPr>
        </p:nvGraphicFramePr>
        <p:xfrm>
          <a:off x="2051720" y="3068960"/>
          <a:ext cx="295612" cy="330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1" name="Equation" r:id="rId3" imgW="215640" imgH="241200" progId="Equation.3">
                  <p:embed/>
                </p:oleObj>
              </mc:Choice>
              <mc:Fallback>
                <p:oleObj name="Equation" r:id="rId3" imgW="21564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1720" y="3068960"/>
                        <a:ext cx="295612" cy="330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181720"/>
              </p:ext>
            </p:extLst>
          </p:nvPr>
        </p:nvGraphicFramePr>
        <p:xfrm>
          <a:off x="2771800" y="3068960"/>
          <a:ext cx="172956" cy="335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2" name="Equation" r:id="rId5" imgW="203040" imgH="393480" progId="Equation.3">
                  <p:embed/>
                </p:oleObj>
              </mc:Choice>
              <mc:Fallback>
                <p:oleObj name="Equation" r:id="rId5" imgW="20304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71800" y="3068960"/>
                        <a:ext cx="172956" cy="3350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k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47737"/>
              </p:ext>
            </p:extLst>
          </p:nvPr>
        </p:nvGraphicFramePr>
        <p:xfrm>
          <a:off x="2527300" y="1700213"/>
          <a:ext cx="850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3" name="Equation" r:id="rId7" imgW="927000" imgH="469800" progId="Equation.3">
                  <p:embed/>
                </p:oleObj>
              </mc:Choice>
              <mc:Fallback>
                <p:oleObj name="Equation" r:id="rId7" imgW="927000" imgH="469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27300" y="1700213"/>
                        <a:ext cx="8509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54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Proposal</a:t>
            </a:r>
            <a:r>
              <a:rPr lang="de-DE" dirty="0" smtClean="0"/>
              <a:t> 3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Replace Equation taken from R1-164610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r>
              <a:rPr lang="en-GB" dirty="0" smtClean="0"/>
              <a:t>with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1"/>
            <a:ext cx="8515314" cy="1533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42400"/>
              </p:ext>
            </p:extLst>
          </p:nvPr>
        </p:nvGraphicFramePr>
        <p:xfrm>
          <a:off x="4627563" y="3810000"/>
          <a:ext cx="42989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" name="Equation" r:id="rId4" imgW="2349360" imgH="266400" progId="Equation.3">
                  <p:embed/>
                </p:oleObj>
              </mc:Choice>
              <mc:Fallback>
                <p:oleObj name="Equation" r:id="rId4" imgW="2349360" imgH="2664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7563" y="3810000"/>
                        <a:ext cx="4298950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9118523"/>
              </p:ext>
            </p:extLst>
          </p:nvPr>
        </p:nvGraphicFramePr>
        <p:xfrm>
          <a:off x="290897" y="4581128"/>
          <a:ext cx="8539163" cy="180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" name="Equation" r:id="rId6" imgW="5397480" imgH="1143000" progId="Equation.3">
                  <p:embed/>
                </p:oleObj>
              </mc:Choice>
              <mc:Fallback>
                <p:oleObj name="Equation" r:id="rId6" imgW="5397480" imgH="1143000" progId="Equation.3">
                  <p:embed/>
                  <p:pic>
                    <p:nvPicPr>
                      <p:cNvPr id="0" name="Objek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897" y="4581128"/>
                        <a:ext cx="8539163" cy="180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3728747"/>
              </p:ext>
            </p:extLst>
          </p:nvPr>
        </p:nvGraphicFramePr>
        <p:xfrm>
          <a:off x="4355976" y="6321425"/>
          <a:ext cx="3554412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" name="Equation" r:id="rId8" imgW="1942920" imgH="291960" progId="Equation.3">
                  <p:embed/>
                </p:oleObj>
              </mc:Choice>
              <mc:Fallback>
                <p:oleObj name="Equation" r:id="rId8" imgW="1942920" imgH="291960" progId="Equation.3">
                  <p:embed/>
                  <p:pic>
                    <p:nvPicPr>
                      <p:cNvPr id="0" name="Objek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6321425"/>
                        <a:ext cx="3554412" cy="536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09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3, Explanations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Modification 1:</a:t>
            </a:r>
          </a:p>
          <a:p>
            <a:pPr lvl="1"/>
            <a:r>
              <a:rPr lang="en-US" dirty="0" smtClean="0"/>
              <a:t>Replacing 	by 	</a:t>
            </a:r>
          </a:p>
          <a:p>
            <a:pPr lvl="1"/>
            <a:r>
              <a:rPr lang="en-US" dirty="0" smtClean="0"/>
              <a:t>Reason: First of all lambda as a function of f is undefined. Second, the f is confusing in the time domain, since it is not obvious what happens in the frequency domain. Third, this proposal comes from the thinking that lambda is a function of f which is not true as it is a function of </a:t>
            </a:r>
            <a:r>
              <a:rPr lang="en-US" dirty="0" err="1" smtClean="0"/>
              <a:t>f_c</a:t>
            </a:r>
            <a:endParaRPr lang="en-US" dirty="0" smtClean="0"/>
          </a:p>
          <a:p>
            <a:r>
              <a:rPr lang="en-US" dirty="0" smtClean="0"/>
              <a:t>Modification 2:</a:t>
            </a:r>
          </a:p>
          <a:p>
            <a:pPr lvl="1"/>
            <a:r>
              <a:rPr lang="en-US" dirty="0" smtClean="0"/>
              <a:t>Fixing the sign in 		from + to -</a:t>
            </a:r>
          </a:p>
          <a:p>
            <a:pPr lvl="1"/>
            <a:r>
              <a:rPr lang="en-US" dirty="0" smtClean="0"/>
              <a:t>Reason: this should be obvious when looking add the figure presented on slide 8</a:t>
            </a:r>
          </a:p>
          <a:p>
            <a:r>
              <a:rPr lang="en-US" dirty="0" smtClean="0"/>
              <a:t>Modification 4:</a:t>
            </a:r>
          </a:p>
          <a:p>
            <a:pPr lvl="1"/>
            <a:r>
              <a:rPr lang="en-US" dirty="0" smtClean="0"/>
              <a:t>Using the same modifications as in Proposal 1 and 2 in order to align with the general CIR coefficients equation</a:t>
            </a: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76655"/>
              </p:ext>
            </p:extLst>
          </p:nvPr>
        </p:nvGraphicFramePr>
        <p:xfrm>
          <a:off x="2555776" y="1988840"/>
          <a:ext cx="6111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Equation" r:id="rId3" imgW="444240" imgH="253800" progId="Equation.3">
                  <p:embed/>
                </p:oleObj>
              </mc:Choice>
              <mc:Fallback>
                <p:oleObj name="Equation" r:id="rId3" imgW="444240" imgH="253800" progId="Equation.3">
                  <p:embed/>
                  <p:pic>
                    <p:nvPicPr>
                      <p:cNvPr id="0" name="Objek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1988840"/>
                        <a:ext cx="611187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7561862"/>
              </p:ext>
            </p:extLst>
          </p:nvPr>
        </p:nvGraphicFramePr>
        <p:xfrm>
          <a:off x="3635896" y="1772816"/>
          <a:ext cx="288032" cy="5575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" name="Equation" r:id="rId5" imgW="203040" imgH="393480" progId="Equation.3">
                  <p:embed/>
                </p:oleObj>
              </mc:Choice>
              <mc:Fallback>
                <p:oleObj name="Equation" r:id="rId5" imgW="203040" imgH="393480" progId="Equation.3">
                  <p:embed/>
                  <p:pic>
                    <p:nvPicPr>
                      <p:cNvPr id="0" name="Objek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1772816"/>
                        <a:ext cx="288032" cy="5575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588068"/>
              </p:ext>
            </p:extLst>
          </p:nvPr>
        </p:nvGraphicFramePr>
        <p:xfrm>
          <a:off x="3347864" y="4005064"/>
          <a:ext cx="628673" cy="385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name="Equation" r:id="rId7" imgW="393480" imgH="241200" progId="Equation.3">
                  <p:embed/>
                </p:oleObj>
              </mc:Choice>
              <mc:Fallback>
                <p:oleObj name="Equation" r:id="rId7" imgW="39348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7864" y="4005064"/>
                        <a:ext cx="628673" cy="3853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778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Background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sign</a:t>
            </a:r>
            <a:r>
              <a:rPr lang="de-DE" dirty="0" smtClean="0"/>
              <a:t> </a:t>
            </a:r>
            <a:r>
              <a:rPr lang="de-DE" dirty="0" err="1" smtClean="0"/>
              <a:t>error</a:t>
            </a:r>
            <a:r>
              <a:rPr lang="de-DE" dirty="0" smtClean="0"/>
              <a:t> in </a:t>
            </a:r>
            <a:r>
              <a:rPr lang="de-DE" dirty="0" err="1" smtClean="0"/>
              <a:t>subcluster</a:t>
            </a:r>
            <a:r>
              <a:rPr lang="de-DE" dirty="0" smtClean="0"/>
              <a:t> </a:t>
            </a:r>
            <a:r>
              <a:rPr lang="de-DE" dirty="0" err="1" smtClean="0"/>
              <a:t>delays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21961"/>
            <a:ext cx="7467600" cy="428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39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Background on CM Basics</a:t>
            </a:r>
            <a:endParaRPr lang="en-US" dirty="0"/>
          </a:p>
        </p:txBody>
      </p:sp>
      <p:pic>
        <p:nvPicPr>
          <p:cNvPr id="3087" name="Picture 1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263"/>
          <a:stretch/>
        </p:blipFill>
        <p:spPr bwMode="auto">
          <a:xfrm>
            <a:off x="683569" y="1428831"/>
            <a:ext cx="789622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7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Microsoft Office PowerPoint</Application>
  <PresentationFormat>Bildschirmpräsentation (4:3)</PresentationFormat>
  <Paragraphs>74</Paragraphs>
  <Slides>12</Slides>
  <Notes>0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4" baseType="lpstr">
      <vt:lpstr>Larissa</vt:lpstr>
      <vt:lpstr>Equation</vt:lpstr>
      <vt:lpstr>Corrections for CIR Equations</vt:lpstr>
      <vt:lpstr>Proposal 1</vt:lpstr>
      <vt:lpstr>Proposal 1, Explanations</vt:lpstr>
      <vt:lpstr>Proposal 2</vt:lpstr>
      <vt:lpstr>Proposal 2, Explanations</vt:lpstr>
      <vt:lpstr>Proposal 3</vt:lpstr>
      <vt:lpstr>Proposal 3, Explanations</vt:lpstr>
      <vt:lpstr>Background for sign error in subcluster delays</vt:lpstr>
      <vt:lpstr>Background on CM Basics</vt:lpstr>
      <vt:lpstr>Background on CM Basics</vt:lpstr>
      <vt:lpstr>Background on CM Basics</vt:lpstr>
      <vt:lpstr>Background on CM Basics</vt:lpstr>
    </vt:vector>
  </TitlesOfParts>
  <Company>Fraunhofer - Heinrich-Hertz-Institute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Leszek Raschkowski</dc:creator>
  <cp:lastModifiedBy>Leszek Raschkowski</cp:lastModifiedBy>
  <cp:revision>37</cp:revision>
  <dcterms:created xsi:type="dcterms:W3CDTF">2016-05-25T00:36:33Z</dcterms:created>
  <dcterms:modified xsi:type="dcterms:W3CDTF">2016-05-26T05:32:34Z</dcterms:modified>
</cp:coreProperties>
</file>