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0" r:id="rId3"/>
    <p:sldId id="262" r:id="rId4"/>
    <p:sldId id="264" r:id="rId5"/>
  </p:sldIdLst>
  <p:sldSz cx="12192000" cy="6858000"/>
  <p:notesSz cx="6884988" cy="10018713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69" d="100"/>
          <a:sy n="69" d="100"/>
        </p:scale>
        <p:origin x="-270" y="-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2016-05-25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2016-05-25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2016-05-25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4B41F-5AB9-4957-AD4A-2DFBEABFE7C3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2016-05-25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83157F-24C6-422C-9545-44E9F15D868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07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+mn-lt"/>
              </a:rPr>
              <a:t>NR Frame Structure Timing Relations</a:t>
            </a:r>
            <a:endParaRPr lang="en-US" sz="5400" dirty="0">
              <a:latin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4932" y="457200"/>
            <a:ext cx="234889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R1-165739</a:t>
            </a:r>
            <a:endParaRPr lang="en-US" dirty="0" smtClean="0"/>
          </a:p>
          <a:p>
            <a:r>
              <a:rPr lang="en-US" dirty="0" smtClean="0"/>
              <a:t>7.1.4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1719055"/>
          </a:xfrm>
        </p:spPr>
        <p:txBody>
          <a:bodyPr/>
          <a:lstStyle/>
          <a:p>
            <a:r>
              <a:rPr lang="en-US" sz="2000" dirty="0" smtClean="0"/>
              <a:t>To achieve low latency NR should at least enable the possibility for</a:t>
            </a:r>
          </a:p>
          <a:p>
            <a:pPr lvl="1"/>
            <a:r>
              <a:rPr lang="en-US" sz="1800" dirty="0" smtClean="0"/>
              <a:t>ACK </a:t>
            </a:r>
            <a:r>
              <a:rPr lang="en-US" sz="1800" dirty="0"/>
              <a:t>shortly (in the order of a few ten µs) after </a:t>
            </a:r>
            <a:r>
              <a:rPr lang="en-US" sz="1800" dirty="0" smtClean="0"/>
              <a:t>the end of the data transmission</a:t>
            </a:r>
          </a:p>
          <a:p>
            <a:pPr lvl="1"/>
            <a:r>
              <a:rPr lang="en-US" sz="1800" dirty="0" smtClean="0"/>
              <a:t>Uplink data transmission shortly </a:t>
            </a:r>
            <a:r>
              <a:rPr lang="en-US" sz="1800" dirty="0"/>
              <a:t>(in the order of a few ten µs) </a:t>
            </a:r>
            <a:r>
              <a:rPr lang="en-US" sz="1800" dirty="0" smtClean="0"/>
              <a:t>after reception of a grant</a:t>
            </a:r>
          </a:p>
          <a:p>
            <a:pPr lvl="1"/>
            <a:r>
              <a:rPr lang="en-US" sz="1600" dirty="0" smtClean="0"/>
              <a:t>Note: may depend on e.g. UE category, payload size, </a:t>
            </a:r>
            <a:r>
              <a:rPr lang="en-US" sz="1600" dirty="0" err="1" smtClean="0"/>
              <a:t>etc</a:t>
            </a:r>
            <a:endParaRPr lang="en-US" sz="1600" dirty="0" smtClean="0"/>
          </a:p>
          <a:p>
            <a:r>
              <a:rPr lang="en-US" sz="2000" dirty="0"/>
              <a:t>Other </a:t>
            </a:r>
            <a:r>
              <a:rPr lang="en-US" sz="2000" dirty="0" smtClean="0"/>
              <a:t>mechanisms/configurations in addition to fast/short ACK are needed</a:t>
            </a:r>
          </a:p>
          <a:p>
            <a:pPr lvl="1"/>
            <a:r>
              <a:rPr lang="en-US" sz="1800" dirty="0" smtClean="0"/>
              <a:t>For example to provide coverage or enable TD-LTE coexistence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515" y="4717608"/>
            <a:ext cx="1172895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Downlink</a:t>
            </a:r>
            <a:endParaRPr lang="en-US" sz="1800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408471" y="4832621"/>
            <a:ext cx="2967867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sp>
        <p:nvSpPr>
          <p:cNvPr id="12" name="TextBox 11"/>
          <p:cNvSpPr txBox="1"/>
          <p:nvPr/>
        </p:nvSpPr>
        <p:spPr>
          <a:xfrm>
            <a:off x="64515" y="5205288"/>
            <a:ext cx="877943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Uplink</a:t>
            </a:r>
            <a:endParaRPr lang="en-US" sz="1800" dirty="0"/>
          </a:p>
        </p:txBody>
      </p:sp>
      <p:sp>
        <p:nvSpPr>
          <p:cNvPr id="13" name="Rectangle 12"/>
          <p:cNvSpPr/>
          <p:nvPr/>
        </p:nvSpPr>
        <p:spPr bwMode="auto">
          <a:xfrm>
            <a:off x="4698071" y="5320301"/>
            <a:ext cx="406400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cxnSp>
        <p:nvCxnSpPr>
          <p:cNvPr id="14" name="Straight Arrow Connector 13"/>
          <p:cNvCxnSpPr/>
          <p:nvPr/>
        </p:nvCxnSpPr>
        <p:spPr bwMode="auto">
          <a:xfrm flipV="1">
            <a:off x="2892404" y="5054220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1918634" y="5495393"/>
            <a:ext cx="1512732" cy="364592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600" dirty="0">
                <a:sym typeface="Symbol"/>
              </a:rPr>
              <a:t>Including data</a:t>
            </a:r>
            <a:endParaRPr lang="en-US" sz="1600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V="1">
            <a:off x="4901271" y="5551682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4196522" y="5992856"/>
            <a:ext cx="1443674" cy="610813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 </a:t>
            </a:r>
            <a:r>
              <a:rPr lang="en-US" sz="1600" dirty="0" err="1">
                <a:sym typeface="Symbol"/>
              </a:rPr>
              <a:t>Ack</a:t>
            </a:r>
            <a:r>
              <a:rPr lang="en-US" sz="1600" dirty="0">
                <a:sym typeface="Symbol"/>
              </a:rPr>
              <a:t/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for data</a:t>
            </a:r>
          </a:p>
        </p:txBody>
      </p:sp>
      <p:cxnSp>
        <p:nvCxnSpPr>
          <p:cNvPr id="18" name="Curved Connector 17"/>
          <p:cNvCxnSpPr>
            <a:stCxn id="15" idx="2"/>
            <a:endCxn id="17" idx="1"/>
          </p:cNvCxnSpPr>
          <p:nvPr/>
        </p:nvCxnSpPr>
        <p:spPr bwMode="auto">
          <a:xfrm rot="16200000" flipH="1">
            <a:off x="3216622" y="5318363"/>
            <a:ext cx="438278" cy="1521522"/>
          </a:xfrm>
          <a:prstGeom prst="curved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" name="Straight Connector 2"/>
          <p:cNvCxnSpPr/>
          <p:nvPr/>
        </p:nvCxnSpPr>
        <p:spPr bwMode="auto">
          <a:xfrm flipV="1">
            <a:off x="4376338" y="4530445"/>
            <a:ext cx="0" cy="7676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flipV="1">
            <a:off x="4682528" y="4530445"/>
            <a:ext cx="0" cy="9297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 flipH="1">
            <a:off x="4698071" y="4530445"/>
            <a:ext cx="550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>
            <a:off x="3546754" y="4530445"/>
            <a:ext cx="82958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2313709" y="3974821"/>
            <a:ext cx="2189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Low delay, in the order of a few ten µs</a:t>
            </a:r>
            <a:endParaRPr lang="en-US" sz="1600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7664729" y="4861715"/>
            <a:ext cx="510163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sp>
        <p:nvSpPr>
          <p:cNvPr id="27" name="Rectangle 26"/>
          <p:cNvSpPr/>
          <p:nvPr/>
        </p:nvSpPr>
        <p:spPr bwMode="auto">
          <a:xfrm>
            <a:off x="8491292" y="5349395"/>
            <a:ext cx="2675467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 sz="2600"/>
          </a:p>
        </p:txBody>
      </p:sp>
      <p:cxnSp>
        <p:nvCxnSpPr>
          <p:cNvPr id="28" name="Straight Arrow Connector 27"/>
          <p:cNvCxnSpPr/>
          <p:nvPr/>
        </p:nvCxnSpPr>
        <p:spPr bwMode="auto">
          <a:xfrm flipV="1">
            <a:off x="7912529" y="5083314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7042582" y="5857007"/>
            <a:ext cx="1740358" cy="610813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</a:t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scheduling grant</a:t>
            </a:r>
            <a:endParaRPr lang="en-US" sz="1600" dirty="0"/>
          </a:p>
        </p:txBody>
      </p:sp>
      <p:cxnSp>
        <p:nvCxnSpPr>
          <p:cNvPr id="30" name="Straight Arrow Connector 29"/>
          <p:cNvCxnSpPr/>
          <p:nvPr/>
        </p:nvCxnSpPr>
        <p:spPr bwMode="auto">
          <a:xfrm flipV="1">
            <a:off x="10963559" y="5580776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9268687" y="6289188"/>
            <a:ext cx="2784764" cy="6108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 data scheduled</a:t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by scheduling grant</a:t>
            </a:r>
          </a:p>
        </p:txBody>
      </p:sp>
      <p:cxnSp>
        <p:nvCxnSpPr>
          <p:cNvPr id="32" name="Curved Connector 31"/>
          <p:cNvCxnSpPr>
            <a:stCxn id="29" idx="3"/>
            <a:endCxn id="31" idx="1"/>
          </p:cNvCxnSpPr>
          <p:nvPr/>
        </p:nvCxnSpPr>
        <p:spPr bwMode="auto">
          <a:xfrm>
            <a:off x="8782940" y="6162414"/>
            <a:ext cx="485747" cy="43218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8169959" y="4530445"/>
            <a:ext cx="0" cy="7676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 flipV="1">
            <a:off x="8476149" y="4530445"/>
            <a:ext cx="0" cy="9297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H="1">
            <a:off x="8491692" y="4530445"/>
            <a:ext cx="550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>
            <a:off x="7340375" y="4530445"/>
            <a:ext cx="82958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6107330" y="3974821"/>
            <a:ext cx="2189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Low delay, in the order of a few ten µs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Downlink Transmission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459057" y="253191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7299057" y="253191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838001" y="2519299"/>
            <a:ext cx="1172895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Downlink</a:t>
            </a:r>
            <a:endParaRPr lang="en-US" sz="1800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3459057" y="2473579"/>
            <a:ext cx="384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3459057" y="2062683"/>
            <a:ext cx="3840000" cy="364592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/>
              <a:t>One </a:t>
            </a:r>
            <a:r>
              <a:rPr lang="en-US" sz="1600" dirty="0" smtClean="0"/>
              <a:t>“time </a:t>
            </a:r>
            <a:r>
              <a:rPr lang="en-US" sz="1600" dirty="0"/>
              <a:t>interval</a:t>
            </a:r>
            <a:r>
              <a:rPr lang="en-US" sz="1600" dirty="0" smtClean="0"/>
              <a:t>” (e.g. 0.5 </a:t>
            </a:r>
            <a:r>
              <a:rPr lang="en-US" sz="1600" dirty="0" err="1" smtClean="0"/>
              <a:t>ms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459057" y="2634312"/>
            <a:ext cx="2967867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38001" y="3006979"/>
            <a:ext cx="877943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Uplink</a:t>
            </a:r>
            <a:endParaRPr lang="en-US" sz="1800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6748657" y="3121992"/>
            <a:ext cx="406400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cxnSp>
        <p:nvCxnSpPr>
          <p:cNvPr id="13" name="Straight Arrow Connector 12"/>
          <p:cNvCxnSpPr>
            <a:stCxn id="14" idx="0"/>
          </p:cNvCxnSpPr>
          <p:nvPr/>
        </p:nvCxnSpPr>
        <p:spPr bwMode="auto">
          <a:xfrm flipV="1">
            <a:off x="4905701" y="2855911"/>
            <a:ext cx="0" cy="9399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4149335" y="3795864"/>
            <a:ext cx="1512732" cy="364592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600" dirty="0">
                <a:sym typeface="Symbol"/>
              </a:rPr>
              <a:t>Including data</a:t>
            </a:r>
            <a:endParaRPr lang="en-US" sz="1600" dirty="0"/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6951857" y="3353373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5624995" y="3794547"/>
            <a:ext cx="2673928" cy="364592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 </a:t>
            </a:r>
            <a:r>
              <a:rPr lang="en-US" sz="1600" dirty="0" smtClean="0">
                <a:sym typeface="Symbol"/>
              </a:rPr>
              <a:t>ACK </a:t>
            </a:r>
            <a:r>
              <a:rPr lang="en-US" sz="1600" dirty="0" smtClean="0">
                <a:sym typeface="Symbol"/>
              </a:rPr>
              <a:t>for </a:t>
            </a:r>
            <a:r>
              <a:rPr lang="en-US" sz="1600" dirty="0">
                <a:sym typeface="Symbol"/>
              </a:rPr>
              <a:t>data</a:t>
            </a: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11139057" y="253191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Rectangle 18"/>
          <p:cNvSpPr/>
          <p:nvPr/>
        </p:nvSpPr>
        <p:spPr bwMode="auto">
          <a:xfrm>
            <a:off x="7299057" y="2634312"/>
            <a:ext cx="2967867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20" name="Rectangle 19"/>
          <p:cNvSpPr/>
          <p:nvPr/>
        </p:nvSpPr>
        <p:spPr bwMode="auto">
          <a:xfrm>
            <a:off x="10588657" y="3121992"/>
            <a:ext cx="406400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3459057" y="494788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>
            <a:off x="7299057" y="494788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838001" y="4935269"/>
            <a:ext cx="1172895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Downlink</a:t>
            </a:r>
            <a:endParaRPr lang="en-US" sz="1800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3459057" y="4889549"/>
            <a:ext cx="384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3459057" y="4478653"/>
            <a:ext cx="3840000" cy="364592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/>
              <a:t>One </a:t>
            </a:r>
            <a:r>
              <a:rPr lang="en-US" sz="1600" dirty="0" smtClean="0"/>
              <a:t>“time </a:t>
            </a:r>
            <a:r>
              <a:rPr lang="en-US" sz="1600" dirty="0"/>
              <a:t>interval</a:t>
            </a:r>
            <a:r>
              <a:rPr lang="en-US" sz="1600" dirty="0" smtClean="0"/>
              <a:t>” (e.g. 0.5 </a:t>
            </a:r>
            <a:r>
              <a:rPr lang="en-US" sz="1600" dirty="0" err="1" smtClean="0"/>
              <a:t>ms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29" name="Rectangle 28"/>
          <p:cNvSpPr/>
          <p:nvPr/>
        </p:nvSpPr>
        <p:spPr bwMode="auto">
          <a:xfrm>
            <a:off x="3459057" y="5050282"/>
            <a:ext cx="3816000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838001" y="5422949"/>
            <a:ext cx="877943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Uplink</a:t>
            </a:r>
            <a:endParaRPr lang="en-US" sz="1800" dirty="0"/>
          </a:p>
        </p:txBody>
      </p:sp>
      <p:sp>
        <p:nvSpPr>
          <p:cNvPr id="31" name="Rectangle 30"/>
          <p:cNvSpPr/>
          <p:nvPr/>
        </p:nvSpPr>
        <p:spPr bwMode="auto">
          <a:xfrm>
            <a:off x="7469117" y="5537962"/>
            <a:ext cx="406400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 bwMode="auto">
          <a:xfrm flipV="1">
            <a:off x="7672317" y="5769343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6345455" y="6210517"/>
            <a:ext cx="2673928" cy="364592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 </a:t>
            </a:r>
            <a:r>
              <a:rPr lang="en-US" sz="1600" dirty="0" smtClean="0">
                <a:sym typeface="Symbol"/>
              </a:rPr>
              <a:t>ACK </a:t>
            </a:r>
            <a:r>
              <a:rPr lang="en-US" sz="1600" dirty="0" smtClean="0">
                <a:sym typeface="Symbol"/>
              </a:rPr>
              <a:t>for </a:t>
            </a:r>
            <a:r>
              <a:rPr lang="en-US" sz="1600" dirty="0">
                <a:sym typeface="Symbol"/>
              </a:rPr>
              <a:t>data</a:t>
            </a:r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11139057" y="494788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Rectangle 36"/>
          <p:cNvSpPr/>
          <p:nvPr/>
        </p:nvSpPr>
        <p:spPr bwMode="auto">
          <a:xfrm>
            <a:off x="7299057" y="5050282"/>
            <a:ext cx="3816000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38" name="Rectangle 37"/>
          <p:cNvSpPr/>
          <p:nvPr/>
        </p:nvSpPr>
        <p:spPr bwMode="auto">
          <a:xfrm>
            <a:off x="11309117" y="5537962"/>
            <a:ext cx="406400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39" name="Rectangle 38"/>
          <p:cNvSpPr/>
          <p:nvPr/>
        </p:nvSpPr>
        <p:spPr bwMode="auto">
          <a:xfrm>
            <a:off x="3306652" y="312199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054797" y="553796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894797" y="553796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7164301" y="312199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445202" y="2642858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302851" y="2642858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3964" y="2731297"/>
            <a:ext cx="128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TDD</a:t>
            </a:r>
            <a:br>
              <a:rPr lang="en-US" dirty="0" smtClean="0"/>
            </a:br>
            <a:r>
              <a:rPr lang="en-US" sz="1200" dirty="0" smtClean="0"/>
              <a:t>(or half-duplex in general)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93964" y="5258346"/>
            <a:ext cx="128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DD</a:t>
            </a:r>
            <a:endParaRPr lang="en-US" dirty="0"/>
          </a:p>
        </p:txBody>
      </p:sp>
      <p:cxnSp>
        <p:nvCxnSpPr>
          <p:cNvPr id="49" name="Straight Arrow Connector 48"/>
          <p:cNvCxnSpPr>
            <a:stCxn id="50" idx="0"/>
          </p:cNvCxnSpPr>
          <p:nvPr/>
        </p:nvCxnSpPr>
        <p:spPr bwMode="auto">
          <a:xfrm flipV="1">
            <a:off x="4893038" y="5271882"/>
            <a:ext cx="0" cy="93863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4136672" y="6210517"/>
            <a:ext cx="1512732" cy="364592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600" dirty="0">
                <a:sym typeface="Symbol"/>
              </a:rPr>
              <a:t>Including data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43874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Uplink Transmission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459057" y="253191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7299057" y="253191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838001" y="2519299"/>
            <a:ext cx="1172895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Downlink</a:t>
            </a:r>
            <a:endParaRPr lang="en-US" sz="1800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3459057" y="2473579"/>
            <a:ext cx="384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3459057" y="2062683"/>
            <a:ext cx="3840000" cy="364592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/>
              <a:t>One </a:t>
            </a:r>
            <a:r>
              <a:rPr lang="en-US" sz="1600" dirty="0" smtClean="0"/>
              <a:t>“time </a:t>
            </a:r>
            <a:r>
              <a:rPr lang="en-US" sz="1600" dirty="0"/>
              <a:t>interval</a:t>
            </a:r>
            <a:r>
              <a:rPr lang="en-US" sz="1600" dirty="0" smtClean="0"/>
              <a:t>” (e.g. 0.5 </a:t>
            </a:r>
            <a:r>
              <a:rPr lang="en-US" sz="1600" dirty="0" err="1" smtClean="0"/>
              <a:t>ms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1838001" y="3006979"/>
            <a:ext cx="877943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Uplink</a:t>
            </a:r>
            <a:endParaRPr lang="en-US" sz="1800" dirty="0"/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11139057" y="253191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3459057" y="494788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>
            <a:off x="7299057" y="494788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838001" y="4935269"/>
            <a:ext cx="1172895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Downlink</a:t>
            </a:r>
            <a:endParaRPr lang="en-US" sz="1800" dirty="0"/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3459057" y="4889549"/>
            <a:ext cx="384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3459057" y="4478653"/>
            <a:ext cx="3840000" cy="364592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1600" dirty="0"/>
              <a:t>One </a:t>
            </a:r>
            <a:r>
              <a:rPr lang="en-US" sz="1600" dirty="0" smtClean="0"/>
              <a:t>“time </a:t>
            </a:r>
            <a:r>
              <a:rPr lang="en-US" sz="1600" dirty="0"/>
              <a:t>interval</a:t>
            </a:r>
            <a:r>
              <a:rPr lang="en-US" sz="1600" dirty="0" smtClean="0"/>
              <a:t>” (e.g. 0.5 </a:t>
            </a:r>
            <a:r>
              <a:rPr lang="en-US" sz="1600" dirty="0" err="1" smtClean="0"/>
              <a:t>ms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1838001" y="5422949"/>
            <a:ext cx="877943" cy="39537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sz="1800" dirty="0">
                <a:sym typeface="Symbol"/>
              </a:rPr>
              <a:t>Uplink</a:t>
            </a:r>
            <a:endParaRPr lang="en-US" sz="1800" dirty="0"/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11139057" y="4947881"/>
            <a:ext cx="0" cy="9504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Rectangle 38"/>
          <p:cNvSpPr/>
          <p:nvPr/>
        </p:nvSpPr>
        <p:spPr bwMode="auto">
          <a:xfrm>
            <a:off x="3306652" y="312199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428882" y="553796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8268882" y="553796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7164301" y="3121992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445202" y="2642858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302851" y="2642858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3964" y="2731297"/>
            <a:ext cx="128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TDD</a:t>
            </a:r>
            <a:br>
              <a:rPr lang="en-US" dirty="0"/>
            </a:br>
            <a:r>
              <a:rPr lang="en-US" sz="1200" dirty="0"/>
              <a:t>(or half-duplex in general)</a:t>
            </a:r>
            <a:endParaRPr lang="en-US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193964" y="5258346"/>
            <a:ext cx="128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DD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 bwMode="auto">
          <a:xfrm>
            <a:off x="3478362" y="2644053"/>
            <a:ext cx="510163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48" name="Rectangle 47"/>
          <p:cNvSpPr/>
          <p:nvPr/>
        </p:nvSpPr>
        <p:spPr bwMode="auto">
          <a:xfrm>
            <a:off x="4498895" y="3121992"/>
            <a:ext cx="2675467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 bwMode="auto">
          <a:xfrm flipV="1">
            <a:off x="3733210" y="2937924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2863263" y="3628487"/>
            <a:ext cx="1740358" cy="610813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</a:t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scheduling grant</a:t>
            </a:r>
            <a:endParaRPr lang="en-US" sz="1600" dirty="0"/>
          </a:p>
        </p:txBody>
      </p:sp>
      <p:cxnSp>
        <p:nvCxnSpPr>
          <p:cNvPr id="51" name="Straight Arrow Connector 50"/>
          <p:cNvCxnSpPr/>
          <p:nvPr/>
        </p:nvCxnSpPr>
        <p:spPr bwMode="auto">
          <a:xfrm flipV="1">
            <a:off x="6479430" y="3352256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5189215" y="3742003"/>
            <a:ext cx="2503388" cy="610813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 data scheduled</a:t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by scheduling grant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7308301" y="2647628"/>
            <a:ext cx="510163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54" name="Rectangle 53"/>
          <p:cNvSpPr/>
          <p:nvPr/>
        </p:nvSpPr>
        <p:spPr bwMode="auto">
          <a:xfrm>
            <a:off x="8328834" y="3121992"/>
            <a:ext cx="2675467" cy="221599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55" name="Rectangle 54"/>
          <p:cNvSpPr/>
          <p:nvPr/>
        </p:nvSpPr>
        <p:spPr bwMode="auto">
          <a:xfrm>
            <a:off x="3445202" y="5058869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7302851" y="5058869"/>
            <a:ext cx="3840000" cy="2313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3478362" y="5060064"/>
            <a:ext cx="510163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58" name="Rectangle 57"/>
          <p:cNvSpPr/>
          <p:nvPr/>
        </p:nvSpPr>
        <p:spPr bwMode="auto">
          <a:xfrm>
            <a:off x="4428881" y="5537962"/>
            <a:ext cx="3816000" cy="231381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59" name="Rectangle 58"/>
          <p:cNvSpPr/>
          <p:nvPr/>
        </p:nvSpPr>
        <p:spPr bwMode="auto">
          <a:xfrm>
            <a:off x="7308301" y="5063639"/>
            <a:ext cx="510163" cy="221599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sp>
        <p:nvSpPr>
          <p:cNvPr id="60" name="Rectangle 59"/>
          <p:cNvSpPr/>
          <p:nvPr/>
        </p:nvSpPr>
        <p:spPr bwMode="auto">
          <a:xfrm>
            <a:off x="8268882" y="5537962"/>
            <a:ext cx="3839999" cy="231381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2304" tIns="58613" rIns="92304" bIns="58613" numCol="1" rtlCol="0" anchor="t" anchorCtr="0" compatLnSpc="1">
            <a:prstTxWarp prst="textNoShape">
              <a:avLst/>
            </a:prstTxWarp>
          </a:bodyPr>
          <a:lstStyle/>
          <a:p>
            <a:pPr defTabSz="1172261"/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 bwMode="auto">
          <a:xfrm flipV="1">
            <a:off x="3733205" y="5334834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2863258" y="6025397"/>
            <a:ext cx="1740358" cy="610813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</a:t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scheduling grant</a:t>
            </a:r>
            <a:endParaRPr lang="en-US" sz="1600" dirty="0"/>
          </a:p>
        </p:txBody>
      </p:sp>
      <p:cxnSp>
        <p:nvCxnSpPr>
          <p:cNvPr id="63" name="Straight Arrow Connector 62"/>
          <p:cNvCxnSpPr/>
          <p:nvPr/>
        </p:nvCxnSpPr>
        <p:spPr bwMode="auto">
          <a:xfrm flipV="1">
            <a:off x="6479425" y="5749166"/>
            <a:ext cx="0" cy="4876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4" name="TextBox 63"/>
          <p:cNvSpPr txBox="1"/>
          <p:nvPr/>
        </p:nvSpPr>
        <p:spPr>
          <a:xfrm>
            <a:off x="5189210" y="6097348"/>
            <a:ext cx="2503388" cy="610813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pPr algn="ctr"/>
            <a:r>
              <a:rPr lang="en-US" sz="1600" dirty="0">
                <a:sym typeface="Symbol"/>
              </a:rPr>
              <a:t>Including data scheduled</a:t>
            </a:r>
            <a:br>
              <a:rPr lang="en-US" sz="1600" dirty="0">
                <a:sym typeface="Symbol"/>
              </a:rPr>
            </a:br>
            <a:r>
              <a:rPr lang="en-US" sz="1600" dirty="0">
                <a:sym typeface="Symbol"/>
              </a:rPr>
              <a:t>by scheduling grant</a:t>
            </a:r>
          </a:p>
        </p:txBody>
      </p:sp>
    </p:spTree>
    <p:extLst>
      <p:ext uri="{BB962C8B-B14F-4D97-AF65-F5344CB8AC3E}">
        <p14:creationId xmlns:p14="http://schemas.microsoft.com/office/powerpoint/2010/main" val="41485924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1134</TotalTime>
  <Words>211</Words>
  <Application>Microsoft Office PowerPoint</Application>
  <PresentationFormat>Custom</PresentationFormat>
  <Paragraphs>53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Symbol</vt:lpstr>
      <vt:lpstr>Ericsson Capital TT</vt:lpstr>
      <vt:lpstr>PresentationTemplate2011</vt:lpstr>
      <vt:lpstr>NR Frame Structure Timing Relations</vt:lpstr>
      <vt:lpstr>Proposal</vt:lpstr>
      <vt:lpstr>Downlink Transmission</vt:lpstr>
      <vt:lpstr>Uplink Transmission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Parkvall</dc:creator>
  <dc:description>Rev PA1</dc:description>
  <cp:lastModifiedBy>Stefan Parkvall</cp:lastModifiedBy>
  <cp:revision>110</cp:revision>
  <dcterms:created xsi:type="dcterms:W3CDTF">2011-05-24T09:22:48Z</dcterms:created>
  <dcterms:modified xsi:type="dcterms:W3CDTF">2016-05-25T04:12:06Z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2016-05-25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2016-05-25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