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7" r:id="rId3"/>
    <p:sldId id="268" r:id="rId4"/>
    <p:sldId id="265" r:id="rId5"/>
    <p:sldId id="263" r:id="rId6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69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9C500-A50F-4194-BE3A-F65103D398B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08A7F-88C6-485F-9E46-42123C71D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696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5EB09-C831-4DB8-9323-D42AC4EE368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789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820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470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343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50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932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235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734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17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112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633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277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198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16175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MCOT limit Signaling and Modifying LBT type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295400"/>
          </a:xfrm>
        </p:spPr>
        <p:txBody>
          <a:bodyPr/>
          <a:lstStyle/>
          <a:p>
            <a:r>
              <a:rPr lang="en-US" dirty="0" smtClean="0"/>
              <a:t>Ericsson, </a:t>
            </a:r>
            <a:r>
              <a:rPr lang="en-US" dirty="0" smtClean="0"/>
              <a:t>[ZTE], [MediaTek], </a:t>
            </a:r>
            <a:r>
              <a:rPr lang="en-US" dirty="0" smtClean="0"/>
              <a:t>[WILUS</a:t>
            </a:r>
            <a:r>
              <a:rPr lang="en-US" dirty="0" smtClean="0"/>
              <a:t>]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#85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65716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Nanjing,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27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3716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6.2.1.5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593437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10200"/>
          </a:xfrm>
        </p:spPr>
        <p:txBody>
          <a:bodyPr>
            <a:noAutofit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 smtClean="0">
                <a:ea typeface="Calibri"/>
              </a:rPr>
              <a:t>Agreement:</a:t>
            </a:r>
            <a:endParaRPr lang="sv-SE" sz="1600" dirty="0">
              <a:latin typeface="Times New Roman"/>
              <a:ea typeface="Calibri"/>
            </a:endParaRPr>
          </a:p>
          <a:p>
            <a:pPr lvl="0">
              <a:spcBef>
                <a:spcPts val="0"/>
              </a:spcBef>
              <a:buFont typeface="Symbol"/>
              <a:buChar char=""/>
            </a:pPr>
            <a:r>
              <a:rPr lang="en-US" sz="1400" i="1" dirty="0">
                <a:ea typeface="Calibri"/>
              </a:rPr>
              <a:t>For the DL and UL transmissions occurring on the same channel, an eNB starting the DL transmission based on a Cat 4 LBT with a given MCOT, can share its channel occupancy with its UEs such that the total transmission duration by the eNB and UEs does not exceed the MCOT limit.</a:t>
            </a:r>
            <a:endParaRPr lang="sv-SE" sz="1600" dirty="0">
              <a:latin typeface="Times New Roman"/>
              <a:ea typeface="Calibri"/>
            </a:endParaRPr>
          </a:p>
          <a:p>
            <a:pPr lvl="1" fontAlgn="base">
              <a:spcBef>
                <a:spcPts val="0"/>
              </a:spcBef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en-US" sz="1200" i="1" dirty="0">
                <a:ea typeface="Calibri"/>
              </a:rPr>
              <a:t>A channel occupancy is started with a DL transmission after CAT4 LBT.</a:t>
            </a:r>
            <a:endParaRPr lang="sv-SE" sz="1200" dirty="0">
              <a:latin typeface="Times New Roman"/>
              <a:ea typeface="Calibri"/>
            </a:endParaRPr>
          </a:p>
          <a:p>
            <a:pPr lvl="1" fontAlgn="base">
              <a:spcBef>
                <a:spcPts val="0"/>
              </a:spcBef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en-US" sz="1200" i="1" dirty="0">
                <a:ea typeface="Calibri"/>
              </a:rPr>
              <a:t>UL transmissions within a channel occupancy scheduled by a single UL grant or by multiple UL grants shall be contiguous if they can be scheduled contiguously</a:t>
            </a:r>
            <a:endParaRPr lang="sv-SE" sz="1200" dirty="0">
              <a:latin typeface="Times New Roman"/>
              <a:ea typeface="Calibri"/>
            </a:endParaRPr>
          </a:p>
          <a:p>
            <a:pPr lvl="2" fontAlgn="base">
              <a:spcBef>
                <a:spcPts val="0"/>
              </a:spcBef>
              <a:buFont typeface="Courier New"/>
              <a:buChar char="o"/>
            </a:pPr>
            <a:r>
              <a:rPr lang="en-US" sz="1100" i="1" dirty="0">
                <a:ea typeface="Calibri"/>
              </a:rPr>
              <a:t>Note: </a:t>
            </a:r>
            <a:r>
              <a:rPr lang="en-US" sz="1100" i="1" dirty="0" smtClean="0">
                <a:ea typeface="Calibri"/>
              </a:rPr>
              <a:t>If </a:t>
            </a:r>
            <a:r>
              <a:rPr lang="en-US" sz="1100" i="1" dirty="0">
                <a:ea typeface="Calibri"/>
              </a:rPr>
              <a:t>the UL transmissions within a channel occupancy cannot be scheduled contiguously, then there can be gaps between the UL transmissions</a:t>
            </a:r>
            <a:endParaRPr lang="sv-SE" sz="1100" dirty="0">
              <a:latin typeface="Times New Roman"/>
              <a:ea typeface="Calibri"/>
            </a:endParaRPr>
          </a:p>
          <a:p>
            <a:pPr lvl="2" fontAlgn="base">
              <a:spcBef>
                <a:spcPts val="0"/>
              </a:spcBef>
              <a:buFont typeface="Courier New"/>
              <a:buChar char="o"/>
            </a:pPr>
            <a:r>
              <a:rPr lang="en-US" sz="1100" i="1" dirty="0">
                <a:ea typeface="Calibri"/>
              </a:rPr>
              <a:t>Note: There can be gaps due to LBT failures at the UE between the UL subframes in which transmissions occur</a:t>
            </a:r>
            <a:endParaRPr lang="sv-SE" sz="1100" dirty="0">
              <a:latin typeface="Times New Roman"/>
              <a:ea typeface="Calibri"/>
            </a:endParaRPr>
          </a:p>
          <a:p>
            <a:pPr lvl="2" fontAlgn="base">
              <a:spcBef>
                <a:spcPts val="0"/>
              </a:spcBef>
              <a:buFont typeface="Courier New"/>
              <a:buChar char="o"/>
            </a:pPr>
            <a:r>
              <a:rPr lang="en-US" sz="1100" i="1" dirty="0">
                <a:ea typeface="Calibri"/>
              </a:rPr>
              <a:t>Note: There can be gaps for 1 or 2 symbols between the scheduled UL subframes within an MCOT</a:t>
            </a:r>
            <a:endParaRPr lang="sv-SE" sz="1100" dirty="0">
              <a:latin typeface="Times New Roman"/>
              <a:ea typeface="Calibri"/>
            </a:endParaRPr>
          </a:p>
          <a:p>
            <a:pPr lvl="1" fontAlgn="base">
              <a:spcBef>
                <a:spcPts val="0"/>
              </a:spcBef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en-US" sz="1200" i="1" dirty="0">
                <a:ea typeface="Calibri"/>
              </a:rPr>
              <a:t>Any gap between two consecutive transmissions that is larger than 25 µs shall not be counted towards the MCOT limit.</a:t>
            </a:r>
            <a:endParaRPr lang="sv-SE" sz="1200" dirty="0">
              <a:latin typeface="Times New Roman"/>
              <a:ea typeface="Calibri"/>
            </a:endParaRPr>
          </a:p>
          <a:p>
            <a:pPr lvl="1" fontAlgn="base">
              <a:spcBef>
                <a:spcPts val="0"/>
              </a:spcBef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en-US" sz="1200" i="1" dirty="0">
                <a:ea typeface="Calibri"/>
              </a:rPr>
              <a:t>[Agreement: An LBT based on a 25 µs CCA can be performed for any of the new UL transmission within the MCOT limit.] and shall take place immediately prior to the UL transmission.</a:t>
            </a:r>
            <a:endParaRPr lang="sv-SE" sz="1200" dirty="0">
              <a:latin typeface="Times New Roman"/>
              <a:ea typeface="Calibri"/>
            </a:endParaRPr>
          </a:p>
          <a:p>
            <a:pPr lvl="2" fontAlgn="base">
              <a:spcBef>
                <a:spcPts val="0"/>
              </a:spcBef>
              <a:buSzPts val="1000"/>
              <a:buFont typeface="Courier New"/>
              <a:buChar char="o"/>
              <a:tabLst>
                <a:tab pos="914400" algn="l"/>
              </a:tabLst>
            </a:pPr>
            <a:r>
              <a:rPr lang="en-US" sz="1100" i="1" dirty="0">
                <a:ea typeface="Calibri"/>
                <a:cs typeface="Times New Roman"/>
              </a:rPr>
              <a:t>Note: A UE performing Cat. 4 LBT for a new UL transmission as part of the channel occupancy initiated by the eNB is not precluded</a:t>
            </a:r>
            <a:endParaRPr lang="sv-SE" sz="1100" dirty="0">
              <a:latin typeface="Times New Roman"/>
              <a:ea typeface="Calibri"/>
              <a:cs typeface="Times New Roman"/>
            </a:endParaRPr>
          </a:p>
          <a:p>
            <a:pPr lvl="1" fontAlgn="base">
              <a:spcBef>
                <a:spcPts val="0"/>
              </a:spcBef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en-US" sz="1200" i="1" dirty="0">
                <a:ea typeface="Calibri"/>
              </a:rPr>
              <a:t>The eNB shall schedule such that the duration of all scheduled transmissions shall be counted towards the MCOT; however the LBT duration is not counted towards the MCOT.</a:t>
            </a:r>
            <a:endParaRPr lang="sv-SE" sz="1200" dirty="0">
              <a:latin typeface="Times New Roman"/>
              <a:ea typeface="Calibri"/>
            </a:endParaRPr>
          </a:p>
          <a:p>
            <a:pPr lvl="1" fontAlgn="base">
              <a:spcBef>
                <a:spcPts val="0"/>
              </a:spcBef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en-US" sz="1200" i="1" dirty="0">
                <a:ea typeface="Calibri"/>
              </a:rPr>
              <a:t>Within a channel occupancy, any gap between non-consecutive DL transmissions shall be counted towards the MCOT limit.</a:t>
            </a:r>
            <a:endParaRPr lang="sv-SE" sz="1200" dirty="0">
              <a:latin typeface="Times New Roman"/>
              <a:ea typeface="Calibri"/>
            </a:endParaRPr>
          </a:p>
          <a:p>
            <a:pPr lvl="1" fontAlgn="base">
              <a:spcBef>
                <a:spcPts val="0"/>
              </a:spcBef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en-US" sz="1200" i="1" dirty="0">
                <a:ea typeface="Calibri"/>
              </a:rPr>
              <a:t>FFS multiple transitions between DL and UL within a channel occupancy, and the associated detailed behavior (e.g. allowed gaps and how gaps are counted towards MCOT)</a:t>
            </a:r>
            <a:endParaRPr lang="sv-SE" sz="1200" dirty="0">
              <a:latin typeface="Times New Roman"/>
              <a:ea typeface="Calibri"/>
            </a:endParaRPr>
          </a:p>
          <a:p>
            <a:pPr lvl="1" fontAlgn="base">
              <a:spcBef>
                <a:spcPts val="0"/>
              </a:spcBef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en-US" sz="1200" i="1" dirty="0">
                <a:ea typeface="Calibri"/>
              </a:rPr>
              <a:t>FFS: Whether scheduling the same UE </a:t>
            </a:r>
            <a:r>
              <a:rPr lang="en-US" sz="1200" i="1" dirty="0" smtClean="0">
                <a:ea typeface="Calibri"/>
              </a:rPr>
              <a:t> </a:t>
            </a:r>
            <a:r>
              <a:rPr lang="en-US" sz="1200" i="1" dirty="0">
                <a:ea typeface="Calibri"/>
              </a:rPr>
              <a:t>can be done in non-consecutive or only in consecutive subframes within a channel </a:t>
            </a:r>
            <a:r>
              <a:rPr lang="en-US" sz="1200" i="1" dirty="0" smtClean="0">
                <a:ea typeface="Calibri"/>
              </a:rPr>
              <a:t>occupancy</a:t>
            </a:r>
            <a:endParaRPr lang="sv-SE" sz="1600" dirty="0">
              <a:latin typeface="Times New Roman"/>
              <a:ea typeface="Calibri"/>
            </a:endParaRPr>
          </a:p>
          <a:p>
            <a:pPr lvl="0">
              <a:spcBef>
                <a:spcPts val="0"/>
              </a:spcBef>
              <a:buFont typeface="Symbol"/>
              <a:buChar char=""/>
            </a:pPr>
            <a:r>
              <a:rPr lang="en-US" sz="1400" dirty="0">
                <a:ea typeface="Calibri"/>
              </a:rPr>
              <a:t>A </a:t>
            </a:r>
            <a:r>
              <a:rPr lang="en-US" sz="1400" i="1" dirty="0">
                <a:ea typeface="Calibri"/>
              </a:rPr>
              <a:t>channel occupancy may be started with a UL transmission after CAT4 LBT by the UE.</a:t>
            </a:r>
            <a:endParaRPr lang="sv-SE" sz="1600" dirty="0">
              <a:latin typeface="Times New Roman"/>
              <a:ea typeface="Calibri"/>
            </a:endParaRPr>
          </a:p>
          <a:p>
            <a:pPr lvl="0">
              <a:spcBef>
                <a:spcPts val="0"/>
              </a:spcBef>
              <a:buFont typeface="Symbol"/>
              <a:buChar char=""/>
            </a:pPr>
            <a:r>
              <a:rPr lang="en-US" sz="1400" i="1" dirty="0">
                <a:ea typeface="Calibri"/>
              </a:rPr>
              <a:t>No two channel occupancies whether they are initiated by the eNB or initiated by UEs served by the eNB can overlap in </a:t>
            </a:r>
            <a:r>
              <a:rPr lang="en-US" sz="1400" i="1" dirty="0" smtClean="0">
                <a:ea typeface="Calibri"/>
              </a:rPr>
              <a:t>time</a:t>
            </a:r>
            <a:endParaRPr lang="sv-SE" sz="1600" dirty="0"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19957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Background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An eNB </a:t>
            </a:r>
            <a:r>
              <a:rPr lang="en-US" dirty="0"/>
              <a:t>is acquiring the right to access the channel by performing the appropriate procedure. After successfully completing the procedure, a channel occupancy starts and a channel occupancy time (</a:t>
            </a:r>
            <a:r>
              <a:rPr lang="en-US" b="1" dirty="0"/>
              <a:t>COT</a:t>
            </a:r>
            <a:r>
              <a:rPr lang="en-US" dirty="0"/>
              <a:t>) is started to be </a:t>
            </a:r>
            <a:r>
              <a:rPr lang="en-US" dirty="0" smtClean="0"/>
              <a:t>counted according to the agreed rules.</a:t>
            </a:r>
          </a:p>
          <a:p>
            <a:r>
              <a:rPr lang="en-US" dirty="0" smtClean="0"/>
              <a:t>The channel occupancy may be shared with other UEs based on the agreed rules. </a:t>
            </a:r>
          </a:p>
          <a:p>
            <a:r>
              <a:rPr lang="en-US" dirty="0" smtClean="0"/>
              <a:t>The </a:t>
            </a:r>
            <a:r>
              <a:rPr lang="en-US" dirty="0"/>
              <a:t>COT has a limit which is defined as a parameter of the channel access procedure that was used to acquire the channel occupancy. This is the Maximum Channel Occupancy Time (</a:t>
            </a:r>
            <a:r>
              <a:rPr lang="en-US" b="1" dirty="0"/>
              <a:t>MCOT</a:t>
            </a:r>
            <a:r>
              <a:rPr lang="en-US" dirty="0"/>
              <a:t>).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MCOT doesn’t change over the validity of the channel occupancy. </a:t>
            </a:r>
            <a:r>
              <a:rPr lang="en-US" dirty="0" smtClean="0"/>
              <a:t>However the remaining channel occupancy time may be reduced over time. </a:t>
            </a:r>
            <a:endParaRPr lang="en-US" dirty="0"/>
          </a:p>
          <a:p>
            <a:r>
              <a:rPr lang="en-US" dirty="0" smtClean="0"/>
              <a:t>Available </a:t>
            </a:r>
            <a:r>
              <a:rPr lang="en-US" dirty="0"/>
              <a:t>or </a:t>
            </a:r>
            <a:r>
              <a:rPr lang="en-US" dirty="0">
                <a:solidFill>
                  <a:srgbClr val="FF0000"/>
                </a:solidFill>
              </a:rPr>
              <a:t>Remaining Channel Occupancy Time </a:t>
            </a:r>
            <a:r>
              <a:rPr lang="en-US" dirty="0"/>
              <a:t>(</a:t>
            </a:r>
            <a:r>
              <a:rPr lang="en-US" b="1" dirty="0"/>
              <a:t>RCOT</a:t>
            </a:r>
            <a:r>
              <a:rPr lang="en-US" dirty="0" smtClean="0"/>
              <a:t>) is proposed to be signaled in common-PDCCH.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438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grpSp>
        <p:nvGrpSpPr>
          <p:cNvPr id="24" name="Group 23"/>
          <p:cNvGrpSpPr/>
          <p:nvPr/>
        </p:nvGrpSpPr>
        <p:grpSpPr>
          <a:xfrm>
            <a:off x="810491" y="1228725"/>
            <a:ext cx="7114309" cy="2490640"/>
            <a:chOff x="152400" y="1066800"/>
            <a:chExt cx="7114309" cy="2490640"/>
          </a:xfrm>
        </p:grpSpPr>
        <p:cxnSp>
          <p:nvCxnSpPr>
            <p:cNvPr id="68" name="Straight Arrow Connector 67"/>
            <p:cNvCxnSpPr/>
            <p:nvPr/>
          </p:nvCxnSpPr>
          <p:spPr>
            <a:xfrm flipV="1">
              <a:off x="533400" y="1447800"/>
              <a:ext cx="0" cy="609600"/>
            </a:xfrm>
            <a:prstGeom prst="straightConnector1">
              <a:avLst/>
            </a:prstGeom>
            <a:ln w="19050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70" name="Content Placeholder 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99762906"/>
                </p:ext>
              </p:extLst>
            </p:nvPr>
          </p:nvGraphicFramePr>
          <p:xfrm>
            <a:off x="533400" y="2019300"/>
            <a:ext cx="6733309" cy="370840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612119"/>
                  <a:gridCol w="612119"/>
                  <a:gridCol w="612119"/>
                  <a:gridCol w="612119"/>
                  <a:gridCol w="612119"/>
                  <a:gridCol w="612119"/>
                  <a:gridCol w="612119"/>
                  <a:gridCol w="612119"/>
                  <a:gridCol w="612119"/>
                  <a:gridCol w="612119"/>
                  <a:gridCol w="612119"/>
                </a:tblGrid>
                <a:tr h="370840"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DL</a:t>
                        </a:r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0000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DL</a:t>
                        </a:r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0000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DL</a:t>
                        </a:r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0000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UL</a:t>
                        </a:r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2">
                          <a:lumMod val="5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UL</a:t>
                        </a:r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2">
                          <a:lumMod val="5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U</a:t>
                        </a:r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UL</a:t>
                        </a:r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2">
                          <a:lumMod val="5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UL</a:t>
                        </a:r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2">
                          <a:lumMod val="50000"/>
                        </a:schemeClr>
                      </a:solidFill>
                    </a:tcPr>
                  </a:tc>
                </a:tr>
              </a:tbl>
            </a:graphicData>
          </a:graphic>
        </p:graphicFrame>
        <p:grpSp>
          <p:nvGrpSpPr>
            <p:cNvPr id="71" name="Group 70"/>
            <p:cNvGrpSpPr/>
            <p:nvPr/>
          </p:nvGrpSpPr>
          <p:grpSpPr>
            <a:xfrm>
              <a:off x="2057400" y="2400300"/>
              <a:ext cx="4281095" cy="268188"/>
              <a:chOff x="2238777" y="2590800"/>
              <a:chExt cx="5245849" cy="536376"/>
            </a:xfrm>
          </p:grpSpPr>
          <p:cxnSp>
            <p:nvCxnSpPr>
              <p:cNvPr id="72" name="Straight Arrow Connector 71"/>
              <p:cNvCxnSpPr/>
              <p:nvPr/>
            </p:nvCxnSpPr>
            <p:spPr>
              <a:xfrm flipV="1">
                <a:off x="5133304" y="2590800"/>
                <a:ext cx="0" cy="533400"/>
              </a:xfrm>
              <a:prstGeom prst="straightConnector1">
                <a:avLst/>
              </a:prstGeom>
              <a:ln w="190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Arrow Connector 73"/>
              <p:cNvCxnSpPr/>
              <p:nvPr/>
            </p:nvCxnSpPr>
            <p:spPr>
              <a:xfrm flipV="1">
                <a:off x="7467600" y="2590800"/>
                <a:ext cx="0" cy="533400"/>
              </a:xfrm>
              <a:prstGeom prst="straightConnector1">
                <a:avLst/>
              </a:prstGeom>
              <a:ln w="190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Arrow Connector 74"/>
              <p:cNvCxnSpPr/>
              <p:nvPr/>
            </p:nvCxnSpPr>
            <p:spPr>
              <a:xfrm>
                <a:off x="2238777" y="2590800"/>
                <a:ext cx="0" cy="533400"/>
              </a:xfrm>
              <a:prstGeom prst="straightConnector1">
                <a:avLst/>
              </a:prstGeom>
              <a:ln w="19050"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flipV="1">
                <a:off x="2238777" y="3124200"/>
                <a:ext cx="5245849" cy="2976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" name="TextBox 76"/>
            <p:cNvSpPr txBox="1"/>
            <p:nvPr/>
          </p:nvSpPr>
          <p:spPr>
            <a:xfrm>
              <a:off x="4038600" y="1673423"/>
              <a:ext cx="9266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Cat. 4 LBT</a:t>
              </a:r>
              <a:endParaRPr lang="en-US" sz="1400" dirty="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52400" y="1066800"/>
              <a:ext cx="18288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smtClean="0"/>
                <a:t>A : </a:t>
              </a:r>
              <a:r>
                <a:rPr lang="en-US" sz="1400" dirty="0" err="1" smtClean="0"/>
                <a:t>Tx</a:t>
              </a:r>
              <a:r>
                <a:rPr lang="en-US" sz="1400" dirty="0" smtClean="0"/>
                <a:t> starting time </a:t>
              </a:r>
            </a:p>
            <a:p>
              <a:pPr algn="r"/>
              <a:r>
                <a:rPr lang="en-US" sz="1400" dirty="0" smtClean="0"/>
                <a:t>after Cat 4 LBT</a:t>
              </a:r>
            </a:p>
            <a:p>
              <a:pPr algn="r"/>
              <a:r>
                <a:rPr lang="en-US" sz="1400" dirty="0" smtClean="0"/>
                <a:t>MCOT= 3 </a:t>
              </a:r>
              <a:r>
                <a:rPr lang="en-US" sz="1400" dirty="0" err="1" smtClean="0"/>
                <a:t>ms</a:t>
              </a:r>
              <a:endParaRPr lang="en-US" sz="1400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5957882" y="1673423"/>
              <a:ext cx="9001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Cat. 4 LBT</a:t>
              </a:r>
              <a:endParaRPr lang="en-US" sz="1400" dirty="0"/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362200" y="1371600"/>
              <a:ext cx="0" cy="1009650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20"/>
            <p:cNvGrpSpPr/>
            <p:nvPr/>
          </p:nvGrpSpPr>
          <p:grpSpPr>
            <a:xfrm>
              <a:off x="177568" y="2400301"/>
              <a:ext cx="2262427" cy="1157139"/>
              <a:chOff x="177568" y="2400300"/>
              <a:chExt cx="2262427" cy="1489187"/>
            </a:xfrm>
          </p:grpSpPr>
          <p:cxnSp>
            <p:nvCxnSpPr>
              <p:cNvPr id="8" name="Straight Arrow Connector 7"/>
              <p:cNvCxnSpPr/>
              <p:nvPr/>
            </p:nvCxnSpPr>
            <p:spPr>
              <a:xfrm>
                <a:off x="685800" y="2400300"/>
                <a:ext cx="0" cy="1095375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8"/>
              <p:cNvSpPr txBox="1"/>
              <p:nvPr/>
            </p:nvSpPr>
            <p:spPr>
              <a:xfrm>
                <a:off x="177568" y="3533001"/>
                <a:ext cx="992195" cy="356486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R</a:t>
                </a:r>
                <a:r>
                  <a:rPr lang="en-US" sz="1200" dirty="0" smtClean="0"/>
                  <a:t>COT limit=3</a:t>
                </a:r>
                <a:endParaRPr lang="en-US" sz="1200" dirty="0"/>
              </a:p>
            </p:txBody>
          </p:sp>
          <p:cxnSp>
            <p:nvCxnSpPr>
              <p:cNvPr id="41" name="Straight Arrow Connector 40"/>
              <p:cNvCxnSpPr/>
              <p:nvPr/>
            </p:nvCxnSpPr>
            <p:spPr>
              <a:xfrm>
                <a:off x="1295400" y="2400300"/>
                <a:ext cx="0" cy="78105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TextBox 41"/>
              <p:cNvSpPr txBox="1"/>
              <p:nvPr/>
            </p:nvSpPr>
            <p:spPr>
              <a:xfrm>
                <a:off x="838200" y="3228201"/>
                <a:ext cx="992195" cy="356486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R</a:t>
                </a:r>
                <a:r>
                  <a:rPr lang="en-US" sz="1200" dirty="0" smtClean="0"/>
                  <a:t>COT limit=2</a:t>
                </a:r>
                <a:endParaRPr lang="en-US" sz="1200" dirty="0"/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1447800" y="2895600"/>
                <a:ext cx="992195" cy="356486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R</a:t>
                </a:r>
                <a:r>
                  <a:rPr lang="en-US" sz="1200" dirty="0" smtClean="0"/>
                  <a:t>COT limit=1</a:t>
                </a:r>
                <a:endParaRPr lang="en-US" sz="1200" dirty="0"/>
              </a:p>
            </p:txBody>
          </p:sp>
          <p:cxnSp>
            <p:nvCxnSpPr>
              <p:cNvPr id="56" name="Straight Arrow Connector 55"/>
              <p:cNvCxnSpPr/>
              <p:nvPr/>
            </p:nvCxnSpPr>
            <p:spPr>
              <a:xfrm>
                <a:off x="1828800" y="2419350"/>
                <a:ext cx="0" cy="47625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Group 25"/>
          <p:cNvGrpSpPr/>
          <p:nvPr/>
        </p:nvGrpSpPr>
        <p:grpSpPr>
          <a:xfrm>
            <a:off x="888536" y="4038600"/>
            <a:ext cx="7063973" cy="2604940"/>
            <a:chOff x="202736" y="3886200"/>
            <a:chExt cx="7063973" cy="2604940"/>
          </a:xfrm>
        </p:grpSpPr>
        <p:cxnSp>
          <p:nvCxnSpPr>
            <p:cNvPr id="58" name="Straight Arrow Connector 57"/>
            <p:cNvCxnSpPr/>
            <p:nvPr/>
          </p:nvCxnSpPr>
          <p:spPr>
            <a:xfrm flipV="1">
              <a:off x="533400" y="4419600"/>
              <a:ext cx="0" cy="609600"/>
            </a:xfrm>
            <a:prstGeom prst="straightConnector1">
              <a:avLst/>
            </a:prstGeom>
            <a:ln w="19050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59" name="Content Placeholder 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885358291"/>
                </p:ext>
              </p:extLst>
            </p:nvPr>
          </p:nvGraphicFramePr>
          <p:xfrm>
            <a:off x="533400" y="4991100"/>
            <a:ext cx="6733309" cy="370840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612119"/>
                  <a:gridCol w="612119"/>
                  <a:gridCol w="612119"/>
                  <a:gridCol w="612119"/>
                  <a:gridCol w="612119"/>
                  <a:gridCol w="612119"/>
                  <a:gridCol w="612119"/>
                  <a:gridCol w="612119"/>
                  <a:gridCol w="612119"/>
                  <a:gridCol w="612119"/>
                  <a:gridCol w="612119"/>
                </a:tblGrid>
                <a:tr h="370840"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DL</a:t>
                        </a:r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0000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DL</a:t>
                        </a:r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0000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DL</a:t>
                        </a:r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0000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DL</a:t>
                        </a:r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0000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UL</a:t>
                        </a:r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2">
                          <a:lumMod val="5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UL</a:t>
                        </a:r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2">
                          <a:lumMod val="5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U</a:t>
                        </a:r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UL</a:t>
                        </a:r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2">
                          <a:lumMod val="5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UL</a:t>
                        </a:r>
                        <a:endParaRPr lang="en-US" dirty="0"/>
                      </a:p>
                    </a:txBody>
                    <a:tcPr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bg2">
                          <a:lumMod val="50000"/>
                        </a:schemeClr>
                      </a:solidFill>
                    </a:tcPr>
                  </a:tc>
                </a:tr>
              </a:tbl>
            </a:graphicData>
          </a:graphic>
        </p:graphicFrame>
        <p:grpSp>
          <p:nvGrpSpPr>
            <p:cNvPr id="60" name="Group 59"/>
            <p:cNvGrpSpPr/>
            <p:nvPr/>
          </p:nvGrpSpPr>
          <p:grpSpPr>
            <a:xfrm>
              <a:off x="2057400" y="5372100"/>
              <a:ext cx="4281095" cy="268188"/>
              <a:chOff x="2238777" y="2590800"/>
              <a:chExt cx="5245849" cy="536376"/>
            </a:xfrm>
          </p:grpSpPr>
          <p:cxnSp>
            <p:nvCxnSpPr>
              <p:cNvPr id="61" name="Straight Arrow Connector 60"/>
              <p:cNvCxnSpPr/>
              <p:nvPr/>
            </p:nvCxnSpPr>
            <p:spPr>
              <a:xfrm flipV="1">
                <a:off x="5133304" y="2590800"/>
                <a:ext cx="0" cy="533400"/>
              </a:xfrm>
              <a:prstGeom prst="straightConnector1">
                <a:avLst/>
              </a:prstGeom>
              <a:ln w="190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Arrow Connector 61"/>
              <p:cNvCxnSpPr/>
              <p:nvPr/>
            </p:nvCxnSpPr>
            <p:spPr>
              <a:xfrm flipV="1">
                <a:off x="7467600" y="2590800"/>
                <a:ext cx="0" cy="533400"/>
              </a:xfrm>
              <a:prstGeom prst="straightConnector1">
                <a:avLst/>
              </a:prstGeom>
              <a:ln w="190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Arrow Connector 62"/>
              <p:cNvCxnSpPr/>
              <p:nvPr/>
            </p:nvCxnSpPr>
            <p:spPr>
              <a:xfrm>
                <a:off x="2238777" y="2590800"/>
                <a:ext cx="0" cy="533400"/>
              </a:xfrm>
              <a:prstGeom prst="straightConnector1">
                <a:avLst/>
              </a:prstGeom>
              <a:ln w="19050"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flipV="1">
                <a:off x="2238777" y="3124200"/>
                <a:ext cx="5245849" cy="2976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6" name="TextBox 65"/>
            <p:cNvSpPr txBox="1"/>
            <p:nvPr/>
          </p:nvSpPr>
          <p:spPr>
            <a:xfrm>
              <a:off x="2667000" y="3886200"/>
              <a:ext cx="1828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/>
                <a:t>B</a:t>
              </a:r>
              <a:r>
                <a:rPr lang="en-US" sz="1400" b="1" dirty="0" smtClean="0"/>
                <a:t> : </a:t>
              </a:r>
              <a:r>
                <a:rPr lang="en-US" sz="1400" dirty="0" err="1" smtClean="0"/>
                <a:t>Tx</a:t>
              </a:r>
              <a:r>
                <a:rPr lang="en-US" sz="1400" dirty="0" smtClean="0"/>
                <a:t> after Cat 4 LBT</a:t>
              </a:r>
            </a:p>
            <a:p>
              <a:pPr algn="r"/>
              <a:r>
                <a:rPr lang="en-US" sz="1400" dirty="0" smtClean="0"/>
                <a:t>MCOT= 3 </a:t>
              </a:r>
              <a:r>
                <a:rPr lang="en-US" sz="1400" dirty="0" err="1" smtClean="0"/>
                <a:t>ms</a:t>
              </a:r>
              <a:endParaRPr lang="en-US" sz="1400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5957882" y="4645223"/>
              <a:ext cx="9001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Cat. 4 LBT</a:t>
              </a:r>
              <a:endParaRPr lang="en-US" sz="1400" dirty="0"/>
            </a:p>
          </p:txBody>
        </p:sp>
        <p:cxnSp>
          <p:nvCxnSpPr>
            <p:cNvPr id="83" name="Straight Connector 82"/>
            <p:cNvCxnSpPr/>
            <p:nvPr/>
          </p:nvCxnSpPr>
          <p:spPr>
            <a:xfrm>
              <a:off x="2362200" y="4343400"/>
              <a:ext cx="0" cy="1009650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Group 21"/>
            <p:cNvGrpSpPr/>
            <p:nvPr/>
          </p:nvGrpSpPr>
          <p:grpSpPr>
            <a:xfrm>
              <a:off x="2844568" y="5372099"/>
              <a:ext cx="992195" cy="1040053"/>
              <a:chOff x="2844568" y="5372100"/>
              <a:chExt cx="992195" cy="1543887"/>
            </a:xfrm>
          </p:grpSpPr>
          <p:cxnSp>
            <p:nvCxnSpPr>
              <p:cNvPr id="85" name="Straight Arrow Connector 84"/>
              <p:cNvCxnSpPr/>
              <p:nvPr/>
            </p:nvCxnSpPr>
            <p:spPr>
              <a:xfrm>
                <a:off x="3352800" y="5372100"/>
                <a:ext cx="0" cy="1095375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TextBox 85"/>
              <p:cNvSpPr txBox="1"/>
              <p:nvPr/>
            </p:nvSpPr>
            <p:spPr>
              <a:xfrm>
                <a:off x="2844568" y="6504801"/>
                <a:ext cx="992195" cy="411186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RCOT limit=4</a:t>
                </a:r>
                <a:endParaRPr lang="en-US" sz="1200" dirty="0"/>
              </a:p>
            </p:txBody>
          </p:sp>
        </p:grpSp>
        <p:cxnSp>
          <p:nvCxnSpPr>
            <p:cNvPr id="87" name="Straight Connector 86"/>
            <p:cNvCxnSpPr/>
            <p:nvPr/>
          </p:nvCxnSpPr>
          <p:spPr>
            <a:xfrm>
              <a:off x="5410200" y="4343400"/>
              <a:ext cx="0" cy="1009650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extBox 87"/>
            <p:cNvSpPr txBox="1"/>
            <p:nvPr/>
          </p:nvSpPr>
          <p:spPr>
            <a:xfrm>
              <a:off x="3117666" y="4419600"/>
              <a:ext cx="1378134" cy="307777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Trigger 25µs LBT</a:t>
              </a:r>
              <a:endParaRPr lang="en-US" sz="1400" dirty="0"/>
            </a:p>
          </p:txBody>
        </p:sp>
        <p:grpSp>
          <p:nvGrpSpPr>
            <p:cNvPr id="89" name="Group 88"/>
            <p:cNvGrpSpPr/>
            <p:nvPr/>
          </p:nvGrpSpPr>
          <p:grpSpPr>
            <a:xfrm flipV="1">
              <a:off x="3200401" y="4724400"/>
              <a:ext cx="1219200" cy="276665"/>
              <a:chOff x="3119177" y="4724400"/>
              <a:chExt cx="614623" cy="266700"/>
            </a:xfrm>
          </p:grpSpPr>
          <p:cxnSp>
            <p:nvCxnSpPr>
              <p:cNvPr id="90" name="Straight Arrow Connector 89"/>
              <p:cNvCxnSpPr/>
              <p:nvPr/>
            </p:nvCxnSpPr>
            <p:spPr>
              <a:xfrm flipV="1">
                <a:off x="3733800" y="4724400"/>
                <a:ext cx="0" cy="266700"/>
              </a:xfrm>
              <a:prstGeom prst="straightConnector1">
                <a:avLst/>
              </a:prstGeom>
              <a:ln w="190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Arrow Connector 90"/>
              <p:cNvCxnSpPr/>
              <p:nvPr/>
            </p:nvCxnSpPr>
            <p:spPr>
              <a:xfrm>
                <a:off x="3119177" y="4724400"/>
                <a:ext cx="0" cy="266700"/>
              </a:xfrm>
              <a:prstGeom prst="straightConnector1">
                <a:avLst/>
              </a:prstGeom>
              <a:ln w="19050"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/>
              <p:cNvCxnSpPr/>
              <p:nvPr/>
            </p:nvCxnSpPr>
            <p:spPr>
              <a:xfrm>
                <a:off x="3119177" y="4991100"/>
                <a:ext cx="614623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3" name="TextBox 112"/>
            <p:cNvSpPr txBox="1"/>
            <p:nvPr/>
          </p:nvSpPr>
          <p:spPr>
            <a:xfrm>
              <a:off x="228600" y="3886200"/>
              <a:ext cx="1828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smtClean="0"/>
                <a:t>A : </a:t>
              </a:r>
              <a:r>
                <a:rPr lang="en-US" sz="1400" dirty="0" err="1" smtClean="0"/>
                <a:t>Tx</a:t>
              </a:r>
              <a:r>
                <a:rPr lang="en-US" sz="1400" dirty="0" smtClean="0"/>
                <a:t> after Cat 4 LBT</a:t>
              </a:r>
            </a:p>
            <a:p>
              <a:pPr algn="r"/>
              <a:r>
                <a:rPr lang="en-US" sz="1400" dirty="0" smtClean="0"/>
                <a:t>MCOT= 3 </a:t>
              </a:r>
              <a:r>
                <a:rPr lang="en-US" sz="1400" dirty="0" err="1" smtClean="0"/>
                <a:t>ms</a:t>
              </a:r>
              <a:endParaRPr lang="en-US" sz="1400" dirty="0"/>
            </a:p>
          </p:txBody>
        </p:sp>
        <p:grpSp>
          <p:nvGrpSpPr>
            <p:cNvPr id="114" name="Group 113"/>
            <p:cNvGrpSpPr/>
            <p:nvPr/>
          </p:nvGrpSpPr>
          <p:grpSpPr>
            <a:xfrm>
              <a:off x="202736" y="5334001"/>
              <a:ext cx="2262427" cy="1157139"/>
              <a:chOff x="177568" y="2400300"/>
              <a:chExt cx="2262427" cy="1489187"/>
            </a:xfrm>
          </p:grpSpPr>
          <p:cxnSp>
            <p:nvCxnSpPr>
              <p:cNvPr id="115" name="Straight Arrow Connector 114"/>
              <p:cNvCxnSpPr/>
              <p:nvPr/>
            </p:nvCxnSpPr>
            <p:spPr>
              <a:xfrm>
                <a:off x="685800" y="2400300"/>
                <a:ext cx="0" cy="1095375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6" name="TextBox 115"/>
              <p:cNvSpPr txBox="1"/>
              <p:nvPr/>
            </p:nvSpPr>
            <p:spPr>
              <a:xfrm>
                <a:off x="177568" y="3533001"/>
                <a:ext cx="992195" cy="356486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R</a:t>
                </a:r>
                <a:r>
                  <a:rPr lang="en-US" sz="1200" dirty="0" smtClean="0"/>
                  <a:t>COT limit=3</a:t>
                </a:r>
                <a:endParaRPr lang="en-US" sz="1200" dirty="0"/>
              </a:p>
            </p:txBody>
          </p:sp>
          <p:cxnSp>
            <p:nvCxnSpPr>
              <p:cNvPr id="117" name="Straight Arrow Connector 116"/>
              <p:cNvCxnSpPr/>
              <p:nvPr/>
            </p:nvCxnSpPr>
            <p:spPr>
              <a:xfrm>
                <a:off x="1295400" y="2400300"/>
                <a:ext cx="0" cy="78105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TextBox 117"/>
              <p:cNvSpPr txBox="1"/>
              <p:nvPr/>
            </p:nvSpPr>
            <p:spPr>
              <a:xfrm>
                <a:off x="838200" y="3228201"/>
                <a:ext cx="992195" cy="356486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R</a:t>
                </a:r>
                <a:r>
                  <a:rPr lang="en-US" sz="1200" dirty="0" smtClean="0"/>
                  <a:t>COT limit=2</a:t>
                </a:r>
                <a:endParaRPr lang="en-US" sz="1200" dirty="0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1447800" y="2895600"/>
                <a:ext cx="992195" cy="356486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R</a:t>
                </a:r>
                <a:r>
                  <a:rPr lang="en-US" sz="1200" dirty="0" smtClean="0"/>
                  <a:t>COT limit=1</a:t>
                </a:r>
                <a:endParaRPr lang="en-US" sz="1200" dirty="0"/>
              </a:p>
            </p:txBody>
          </p:sp>
          <p:cxnSp>
            <p:nvCxnSpPr>
              <p:cNvPr id="120" name="Straight Arrow Connector 119"/>
              <p:cNvCxnSpPr/>
              <p:nvPr/>
            </p:nvCxnSpPr>
            <p:spPr>
              <a:xfrm>
                <a:off x="1828800" y="2419350"/>
                <a:ext cx="0" cy="47625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1" name="Straight Arrow Connector 120"/>
            <p:cNvCxnSpPr/>
            <p:nvPr/>
          </p:nvCxnSpPr>
          <p:spPr>
            <a:xfrm flipV="1">
              <a:off x="2971800" y="4419600"/>
              <a:ext cx="0" cy="609600"/>
            </a:xfrm>
            <a:prstGeom prst="straightConnector1">
              <a:avLst/>
            </a:prstGeom>
            <a:ln w="19050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59105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Remaining COT </a:t>
            </a:r>
            <a:r>
              <a:rPr lang="en-US" dirty="0" smtClean="0"/>
              <a:t>=x as a non-negative integer is signaled in the C-PDCCH of a DL subframe where </a:t>
            </a:r>
            <a:r>
              <a:rPr lang="en-US" dirty="0" smtClean="0">
                <a:solidFill>
                  <a:srgbClr val="FF0000"/>
                </a:solidFill>
              </a:rPr>
              <a:t>RCOT</a:t>
            </a:r>
            <a:r>
              <a:rPr lang="en-US" dirty="0" smtClean="0"/>
              <a:t>  = x in subframe “n” indicates that</a:t>
            </a:r>
          </a:p>
          <a:p>
            <a:pPr lvl="1"/>
            <a:r>
              <a:rPr lang="en-US" dirty="0" smtClean="0"/>
              <a:t>any </a:t>
            </a:r>
            <a:r>
              <a:rPr lang="en-US" dirty="0"/>
              <a:t>UL transmission from </a:t>
            </a:r>
            <a:r>
              <a:rPr lang="en-US" dirty="0" smtClean="0"/>
              <a:t>SF#(</a:t>
            </a:r>
            <a:r>
              <a:rPr lang="en-US" dirty="0" err="1" smtClean="0"/>
              <a:t>n+x</a:t>
            </a:r>
            <a:r>
              <a:rPr lang="en-US" dirty="0" smtClean="0"/>
              <a:t>) </a:t>
            </a:r>
            <a:r>
              <a:rPr lang="en-US" dirty="0"/>
              <a:t>and onwards corresponds to Cat 4 </a:t>
            </a:r>
            <a:r>
              <a:rPr lang="en-US" dirty="0" smtClean="0"/>
              <a:t>LBT; AND	</a:t>
            </a:r>
          </a:p>
          <a:p>
            <a:pPr lvl="1"/>
            <a:r>
              <a:rPr lang="en-US" dirty="0" smtClean="0"/>
              <a:t>any UL transmission after the transmission in </a:t>
            </a:r>
            <a:r>
              <a:rPr lang="en-US" dirty="0" err="1" smtClean="0"/>
              <a:t>SF#n</a:t>
            </a:r>
            <a:r>
              <a:rPr lang="en-US" dirty="0" smtClean="0"/>
              <a:t> until SF#(n+x-1) can be performed based on CCA of 25 us LBT; 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LBT procedure for </a:t>
            </a:r>
            <a:r>
              <a:rPr lang="en-US" dirty="0" smtClean="0"/>
              <a:t>any </a:t>
            </a:r>
            <a:r>
              <a:rPr lang="en-US" dirty="0"/>
              <a:t>UL subframe </a:t>
            </a:r>
            <a:r>
              <a:rPr lang="en-US" dirty="0" smtClean="0"/>
              <a:t>in </a:t>
            </a:r>
            <a:r>
              <a:rPr lang="en-US" dirty="0" err="1" smtClean="0"/>
              <a:t>SF#n</a:t>
            </a:r>
            <a:r>
              <a:rPr lang="en-US" dirty="0" smtClean="0"/>
              <a:t> to SF#(n+x-1)  for </a:t>
            </a:r>
            <a:r>
              <a:rPr lang="en-US" dirty="0"/>
              <a:t>which the eNB </a:t>
            </a:r>
            <a:r>
              <a:rPr lang="en-US" dirty="0" smtClean="0"/>
              <a:t>had already indicated to be </a:t>
            </a:r>
            <a:r>
              <a:rPr lang="en-US" dirty="0"/>
              <a:t>Cat. 4 </a:t>
            </a:r>
            <a:r>
              <a:rPr lang="en-US" dirty="0" smtClean="0"/>
              <a:t>LBT, </a:t>
            </a:r>
            <a:r>
              <a:rPr lang="en-US" dirty="0"/>
              <a:t>can be switched to </a:t>
            </a:r>
            <a:r>
              <a:rPr lang="en-US" dirty="0" smtClean="0"/>
              <a:t>an LBT based on 25 </a:t>
            </a:r>
            <a:r>
              <a:rPr lang="en-US" dirty="0"/>
              <a:t>µs </a:t>
            </a:r>
            <a:r>
              <a:rPr lang="en-US" dirty="0" smtClean="0"/>
              <a:t>CCA if an </a:t>
            </a:r>
            <a:r>
              <a:rPr lang="en-US" dirty="0" smtClean="0">
                <a:solidFill>
                  <a:srgbClr val="FF0000"/>
                </a:solidFill>
              </a:rPr>
              <a:t>RCOT</a:t>
            </a:r>
            <a:r>
              <a:rPr lang="en-US" dirty="0" smtClean="0"/>
              <a:t>  of value x  is detected in C-PDCCH in </a:t>
            </a:r>
            <a:r>
              <a:rPr lang="en-US" dirty="0" err="1" smtClean="0"/>
              <a:t>SF#n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>
                <a:solidFill>
                  <a:srgbClr val="FF0000"/>
                </a:solidFill>
              </a:rPr>
              <a:t>If </a:t>
            </a:r>
            <a:r>
              <a:rPr lang="en-US" dirty="0" smtClean="0">
                <a:solidFill>
                  <a:srgbClr val="FF0000"/>
                </a:solidFill>
              </a:rPr>
              <a:t>UE PUSCH </a:t>
            </a:r>
            <a:r>
              <a:rPr lang="en-US" dirty="0">
                <a:solidFill>
                  <a:srgbClr val="FF0000"/>
                </a:solidFill>
              </a:rPr>
              <a:t>starting </a:t>
            </a:r>
            <a:r>
              <a:rPr lang="en-US" dirty="0" smtClean="0">
                <a:solidFill>
                  <a:srgbClr val="FF0000"/>
                </a:solidFill>
              </a:rPr>
              <a:t>symbol is symbol#0</a:t>
            </a:r>
            <a:r>
              <a:rPr lang="en-US" dirty="0">
                <a:solidFill>
                  <a:srgbClr val="FF0000"/>
                </a:solidFill>
              </a:rPr>
              <a:t>, UE </a:t>
            </a:r>
            <a:r>
              <a:rPr lang="en-US" dirty="0" smtClean="0">
                <a:solidFill>
                  <a:srgbClr val="FF0000"/>
                </a:solidFill>
              </a:rPr>
              <a:t>prepares PUSCH assuming a starting transmission time. The UE is not expected to change this starting time based on the LBT method used. FFS the start time between the following options: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Option </a:t>
            </a:r>
            <a:r>
              <a:rPr lang="en-US" dirty="0">
                <a:solidFill>
                  <a:srgbClr val="FF0000"/>
                </a:solidFill>
              </a:rPr>
              <a:t>1: </a:t>
            </a:r>
            <a:r>
              <a:rPr lang="en-US" dirty="0" smtClean="0">
                <a:solidFill>
                  <a:srgbClr val="FF0000"/>
                </a:solidFill>
              </a:rPr>
              <a:t>PUSCH starts at symbol#0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Option 2: PUSCH starts at 25us after SF </a:t>
            </a:r>
            <a:r>
              <a:rPr lang="en-US" dirty="0">
                <a:solidFill>
                  <a:srgbClr val="FF0000"/>
                </a:solidFill>
              </a:rPr>
              <a:t>boundary 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If PUSCH </a:t>
            </a:r>
            <a:r>
              <a:rPr lang="en-US" dirty="0">
                <a:solidFill>
                  <a:srgbClr val="FF0000"/>
                </a:solidFill>
              </a:rPr>
              <a:t>starting symbol#1, UE always </a:t>
            </a:r>
            <a:r>
              <a:rPr lang="en-US" dirty="0" smtClean="0">
                <a:solidFill>
                  <a:srgbClr val="FF0000"/>
                </a:solidFill>
              </a:rPr>
              <a:t>prepares PUSCH as it is transmitted from symbol#1.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0853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936</TotalTime>
  <Words>685</Words>
  <Application>Microsoft Office PowerPoint</Application>
  <PresentationFormat>On-screen Show (4:3)</PresentationFormat>
  <Paragraphs>78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MCOT limit Signaling and Modifying LBT type </vt:lpstr>
      <vt:lpstr>Background</vt:lpstr>
      <vt:lpstr>Background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47</cp:revision>
  <dcterms:created xsi:type="dcterms:W3CDTF">2016-05-20T09:48:24Z</dcterms:created>
  <dcterms:modified xsi:type="dcterms:W3CDTF">2016-05-25T07:10:54Z</dcterms:modified>
</cp:coreProperties>
</file>