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4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69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820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470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343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50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932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235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734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17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112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633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277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198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16175"/>
            <a:ext cx="7772400" cy="1470025"/>
          </a:xfrm>
        </p:spPr>
        <p:txBody>
          <a:bodyPr/>
          <a:lstStyle/>
          <a:p>
            <a:r>
              <a:rPr lang="en-US" dirty="0" smtClean="0"/>
              <a:t>WF on LBT Priority Class for UL Transmission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295400"/>
          </a:xfrm>
        </p:spPr>
        <p:txBody>
          <a:bodyPr/>
          <a:lstStyle/>
          <a:p>
            <a:r>
              <a:rPr lang="en-US" dirty="0" smtClean="0"/>
              <a:t>Ericsson, [Intel], </a:t>
            </a:r>
            <a:r>
              <a:rPr lang="en-US" dirty="0" smtClean="0"/>
              <a:t>ZTE, </a:t>
            </a:r>
            <a:r>
              <a:rPr lang="en-GB" dirty="0" smtClean="0"/>
              <a:t>Nokia</a:t>
            </a:r>
            <a:r>
              <a:rPr lang="en-GB" dirty="0"/>
              <a:t>, Alcatel-Lucent Shanghai </a:t>
            </a:r>
            <a:r>
              <a:rPr lang="en-GB" dirty="0" smtClean="0"/>
              <a:t>Bell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#85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65715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Nanjing,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27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3716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6.2.1.5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593437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Rel-14 supports four LBT priority classes for UL </a:t>
            </a:r>
            <a:r>
              <a:rPr lang="en-US" dirty="0" smtClean="0"/>
              <a:t>transmissions as in the following table. </a:t>
            </a:r>
            <a:endParaRPr lang="sv-SE" sz="4000" dirty="0"/>
          </a:p>
          <a:p>
            <a:pPr lvl="1" fontAlgn="base" hangingPunct="0"/>
            <a:r>
              <a:rPr lang="en-US" dirty="0" smtClean="0"/>
              <a:t>Note</a:t>
            </a:r>
            <a:r>
              <a:rPr lang="en-US" dirty="0"/>
              <a:t>: </a:t>
            </a:r>
            <a:r>
              <a:rPr lang="en-US" dirty="0" smtClean="0"/>
              <a:t>CWmin</a:t>
            </a:r>
            <a:r>
              <a:rPr lang="en-US" dirty="0"/>
              <a:t>, CWmax, </a:t>
            </a:r>
            <a:r>
              <a:rPr lang="en-US" dirty="0" smtClean="0"/>
              <a:t>n </a:t>
            </a:r>
            <a:r>
              <a:rPr lang="en-US" dirty="0"/>
              <a:t>refer to the minimum </a:t>
            </a:r>
            <a:r>
              <a:rPr lang="en-US" dirty="0" smtClean="0"/>
              <a:t>CW, maximum CW and </a:t>
            </a:r>
            <a:r>
              <a:rPr lang="en-US" dirty="0"/>
              <a:t>the number of consecutive CCA slots in the defer </a:t>
            </a:r>
            <a:r>
              <a:rPr lang="en-US" dirty="0" smtClean="0"/>
              <a:t>period, </a:t>
            </a:r>
            <a:r>
              <a:rPr lang="en-US" dirty="0"/>
              <a:t>respectively</a:t>
            </a:r>
            <a:r>
              <a:rPr lang="en-US" dirty="0" smtClean="0"/>
              <a:t>.</a:t>
            </a:r>
          </a:p>
          <a:p>
            <a:pPr lvl="1" fontAlgn="base" hangingPunct="0"/>
            <a:r>
              <a:rPr lang="en-US" dirty="0" smtClean="0"/>
              <a:t>Note: the smaller the LBT priority class number, the higher the priority.</a:t>
            </a:r>
            <a:endParaRPr lang="sv-SE" dirty="0"/>
          </a:p>
          <a:p>
            <a:pPr lvl="0"/>
            <a:r>
              <a:rPr lang="en-US" dirty="0">
                <a:solidFill>
                  <a:srgbClr val="FF0000"/>
                </a:solidFill>
              </a:rPr>
              <a:t>FFS: additional set of LBT parameters for the LBT priority classes that can be chosen by the eNB</a:t>
            </a:r>
            <a:endParaRPr lang="sv-SE" dirty="0">
              <a:solidFill>
                <a:srgbClr val="FF0000"/>
              </a:solidFill>
            </a:endParaRP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08231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(cont.)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260711"/>
              </p:ext>
            </p:extLst>
          </p:nvPr>
        </p:nvGraphicFramePr>
        <p:xfrm>
          <a:off x="457200" y="1447800"/>
          <a:ext cx="8534400" cy="487680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162364"/>
                <a:gridCol w="526575"/>
                <a:gridCol w="1053148"/>
                <a:gridCol w="1140910"/>
                <a:gridCol w="1828382"/>
                <a:gridCol w="2823021"/>
              </a:tblGrid>
              <a:tr h="61212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LBT priority class</a:t>
                      </a:r>
                      <a:endParaRPr lang="sv-SE" sz="16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endParaRPr lang="sv-SE" sz="1600" b="1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CWmin</a:t>
                      </a:r>
                      <a:endParaRPr lang="sv-SE" sz="1600" b="1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CWmax</a:t>
                      </a:r>
                      <a:endParaRPr lang="sv-SE" sz="1600" b="1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MCOT</a:t>
                      </a:r>
                      <a:endParaRPr lang="sv-SE" sz="1600" b="1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Set of CW sizes</a:t>
                      </a:r>
                      <a:endParaRPr lang="sv-SE" sz="16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654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6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sv-SE" sz="16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sv-SE" sz="16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2 ms</a:t>
                      </a:r>
                      <a:endParaRPr lang="sv-SE" sz="16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{3,7}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654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6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sv-SE" sz="16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sv-SE" sz="16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4 ms</a:t>
                      </a:r>
                      <a:endParaRPr lang="sv-SE" sz="16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{7,15}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308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sv-SE" sz="16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1023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6ms (see note 1) or 10 </a:t>
                      </a:r>
                      <a:r>
                        <a:rPr lang="en-GB" sz="1600" dirty="0" err="1">
                          <a:solidFill>
                            <a:schemeClr val="tx1"/>
                          </a:solidFill>
                          <a:effectLst/>
                        </a:rPr>
                        <a:t>ms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 (see note 2)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{15,31,63,127,255,511,1023}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308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sv-SE" sz="16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1023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6ms (see note 1) or 10 ms (see note 2)</a:t>
                      </a:r>
                      <a:endParaRPr lang="sv-SE" sz="16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{15,31,63,127,255,511,1023}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65425">
                <a:tc gridSpan="6">
                  <a:txBody>
                    <a:bodyPr/>
                    <a:lstStyle/>
                    <a:p>
                      <a:pPr marL="540385" marR="0" indent="-54038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b="0" dirty="0" smtClean="0">
                          <a:solidFill>
                            <a:schemeClr val="tx1"/>
                          </a:solidFill>
                        </a:rPr>
                        <a:t>NOTE 1: The MCOT of 6 </a:t>
                      </a:r>
                      <a:r>
                        <a:rPr lang="en-AU" b="0" dirty="0" err="1" smtClean="0">
                          <a:solidFill>
                            <a:schemeClr val="tx1"/>
                          </a:solidFill>
                        </a:rPr>
                        <a:t>ms</a:t>
                      </a:r>
                      <a:r>
                        <a:rPr lang="en-AU" b="0" dirty="0" smtClean="0">
                          <a:solidFill>
                            <a:schemeClr val="tx1"/>
                          </a:solidFill>
                        </a:rPr>
                        <a:t> may be increased to 8 </a:t>
                      </a:r>
                      <a:r>
                        <a:rPr lang="en-AU" b="0" dirty="0" err="1" smtClean="0">
                          <a:solidFill>
                            <a:schemeClr val="tx1"/>
                          </a:solidFill>
                        </a:rPr>
                        <a:t>ms</a:t>
                      </a:r>
                      <a:r>
                        <a:rPr lang="en-AU" b="0" dirty="0" smtClean="0">
                          <a:solidFill>
                            <a:schemeClr val="tx1"/>
                          </a:solidFill>
                        </a:rPr>
                        <a:t> by inserting one or more gaps. The minimum duration of a pause shall be 100 µs. The maximum duration (Channel Occupancy) before including any such gap shall be 6 </a:t>
                      </a:r>
                      <a:r>
                        <a:rPr lang="en-AU" b="0" dirty="0" err="1" smtClean="0">
                          <a:solidFill>
                            <a:schemeClr val="tx1"/>
                          </a:solidFill>
                        </a:rPr>
                        <a:t>ms</a:t>
                      </a:r>
                      <a:r>
                        <a:rPr lang="en-AU" b="0" dirty="0" smtClean="0">
                          <a:solidFill>
                            <a:schemeClr val="tx1"/>
                          </a:solidFill>
                        </a:rPr>
                        <a:t>. The gap duration is not included in the channel occupancy time. </a:t>
                      </a:r>
                      <a:endParaRPr lang="sv-SE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540385" marR="0" indent="-540385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sv-SE" sz="1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40385" marR="0" indent="-540385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800" b="0" dirty="0">
                          <a:solidFill>
                            <a:schemeClr val="tx1"/>
                          </a:solidFill>
                          <a:effectLst/>
                        </a:rPr>
                        <a:t>NOTE 2: 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If the absence of any other technology sharing the carrier can be guaranteed on a long term basis (e.g. by level of regulation), the maximum channel occupancy time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(MCOT) for 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LBT priority classes 3 and 4 is for 10 </a:t>
                      </a:r>
                      <a:r>
                        <a:rPr lang="en-US" sz="1800" b="0" dirty="0" err="1" smtClean="0">
                          <a:solidFill>
                            <a:schemeClr val="tx1"/>
                          </a:solidFill>
                          <a:effectLst/>
                        </a:rPr>
                        <a:t>ms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otherwise,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the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MCOT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for LBT priority classes 3 and 4 is 6ms as in note 1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sv-SE" sz="18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07448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248</Words>
  <Application>Microsoft Office PowerPoint</Application>
  <PresentationFormat>On-screen Show (4:3)</PresentationFormat>
  <Paragraphs>46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LBT Priority Class for UL Transmission </vt:lpstr>
      <vt:lpstr>Proposal</vt:lpstr>
      <vt:lpstr>Proposal (cont.)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29</cp:revision>
  <dcterms:created xsi:type="dcterms:W3CDTF">2016-05-20T09:48:24Z</dcterms:created>
  <dcterms:modified xsi:type="dcterms:W3CDTF">2016-05-25T07:04:33Z</dcterms:modified>
</cp:coreProperties>
</file>