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81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2746" autoAdjust="0"/>
  </p:normalViewPr>
  <p:slideViewPr>
    <p:cSldViewPr>
      <p:cViewPr>
        <p:scale>
          <a:sx n="75" d="100"/>
          <a:sy n="75" d="100"/>
        </p:scale>
        <p:origin x="-1236" y="-78"/>
      </p:cViewPr>
      <p:guideLst>
        <p:guide orient="horz" pos="211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9E959-8E5E-4F6B-8024-F82D9736C244}" type="datetime1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FDDD6-07F7-4DEC-99D8-4CF43CC8546A}" type="datetime1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2D5EF-DC87-4914-803B-48F2DFFD2717}" type="datetime1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16175-9706-4E28-969A-BDD01C14F033}" type="datetime1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05508-94BA-424F-9272-5FBF9EED3D00}" type="datetime1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307B8-32CC-4996-98FC-FD08C9945252}" type="datetime1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B7A8-0F5B-4C2C-B1BF-763523E4D510}" type="datetime1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F87CA-DCC0-45B1-B4BC-AAFDC14C3A9F}" type="datetime1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4E882-2CF8-44BF-A0A5-BB791DBF8CEA}" type="datetime1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E31FB-098F-44E4-8ABE-44AF42D376C5}" type="datetime1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B3019-0C07-4757-9083-BE5E0F7B64C6}" type="datetime1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D2EE0-6009-4234-8E7A-C7CA8085DAE1}" type="datetime1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Way forward on </a:t>
            </a:r>
            <a:r>
              <a:rPr lang="en-US" altLang="zh-CN" dirty="0" err="1" smtClean="0"/>
              <a:t>mMTC</a:t>
            </a:r>
            <a:r>
              <a:rPr lang="en-US" altLang="zh-CN" dirty="0" smtClean="0"/>
              <a:t> evaluation assumption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Huawei, HiSilicon, […]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51547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#85					</a:t>
            </a: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R1-165690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Nanjing, China, 23rd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–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27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 May 2016</a:t>
            </a:r>
            <a:endParaRPr kumimoji="0" lang="en-GB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759584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</a:t>
            </a:r>
            <a:r>
              <a:rPr lang="en-GB" altLang="zh-CN" sz="1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7.1.2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In RAN1#84bis, general evaluation assumptions were agreed for indoor hotspot, dense urban, urban macro and rural.</a:t>
            </a:r>
          </a:p>
          <a:p>
            <a:r>
              <a:rPr lang="en-US" altLang="zh-CN" dirty="0" smtClean="0"/>
              <a:t>For </a:t>
            </a:r>
            <a:r>
              <a:rPr lang="en-US" altLang="zh-CN" dirty="0" err="1" smtClean="0"/>
              <a:t>mMTC</a:t>
            </a:r>
            <a:r>
              <a:rPr lang="en-US" altLang="zh-CN" dirty="0" smtClean="0"/>
              <a:t>, TR38.913 identified “urban coverage for massive connection” as the deployment scenario.</a:t>
            </a:r>
          </a:p>
          <a:p>
            <a:r>
              <a:rPr lang="en-US" altLang="zh-CN" dirty="0" smtClean="0"/>
              <a:t>This WF provides general evaluation assumptions for this deployment scenario.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Proposal</a:t>
            </a:r>
            <a:endParaRPr lang="zh-CN" alt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</a:t>
            </a:fld>
            <a:endParaRPr lang="zh-CN" altLang="en-US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467544" y="1060668"/>
          <a:ext cx="8136904" cy="5120640"/>
        </p:xfrm>
        <a:graphic>
          <a:graphicData uri="http://schemas.openxmlformats.org/drawingml/2006/table">
            <a:tbl>
              <a:tblPr/>
              <a:tblGrid>
                <a:gridCol w="2120477"/>
                <a:gridCol w="6016427"/>
              </a:tblGrid>
              <a:tr h="1223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b="1" dirty="0">
                          <a:latin typeface="Arial"/>
                          <a:ea typeface="Arial Unicode MS"/>
                        </a:rPr>
                        <a:t>Attributes</a:t>
                      </a:r>
                      <a:endParaRPr lang="zh-CN" sz="1200" dirty="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b="1">
                          <a:latin typeface="Arial"/>
                          <a:ea typeface="Arial Unicode MS"/>
                        </a:rPr>
                        <a:t>Values or assumptions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</a:tr>
              <a:tr h="24472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Layout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Single layer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 - Macro layer: Hex. Grid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236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Inter-BS distance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1732m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236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Carrier frequency</a:t>
                      </a:r>
                      <a:endParaRPr lang="zh-CN" sz="105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700MHz</a:t>
                      </a:r>
                      <a:endParaRPr lang="zh-CN" sz="1200" dirty="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842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050" kern="1200" dirty="0" smtClean="0">
                          <a:solidFill>
                            <a:srgbClr val="FF0000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Aggregated bandwidth</a:t>
                      </a:r>
                      <a:endParaRPr lang="zh-CN" sz="1050" kern="1200" dirty="0">
                        <a:solidFill>
                          <a:srgbClr val="FF0000"/>
                        </a:solidFill>
                        <a:latin typeface="Arial"/>
                        <a:ea typeface="Arial Unicode MS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 dirty="0" smtClean="0">
                          <a:solidFill>
                            <a:srgbClr val="FF0000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Up to 2MHz (UL+DL)</a:t>
                      </a:r>
                      <a:endParaRPr lang="zh-CN" sz="1050" kern="1200" dirty="0">
                        <a:solidFill>
                          <a:srgbClr val="FF0000"/>
                        </a:solidFill>
                        <a:latin typeface="Arial"/>
                        <a:ea typeface="Arial Unicode MS"/>
                        <a:cs typeface="Times New Roman"/>
                      </a:endParaRPr>
                    </a:p>
                  </a:txBody>
                  <a:tcPr marL="61181" marR="61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842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Simulation bandwidth</a:t>
                      </a:r>
                      <a:endParaRPr lang="zh-CN" sz="105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>
                          <a:solidFill>
                            <a:srgbClr val="FF0000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Companies report simulation bandwidth used in evaluation</a:t>
                      </a:r>
                      <a:endParaRPr lang="zh-CN" sz="1200" dirty="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1181" marR="61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472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Channel model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3D </a:t>
                      </a:r>
                      <a:r>
                        <a:rPr lang="en-GB" sz="1050" dirty="0" err="1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UMa</a:t>
                      </a: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 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Take 5GCM output into account if applicable.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1181" marR="61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472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Tx power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BS: 49dBm / 20MHz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UE: Max </a:t>
                      </a:r>
                      <a:r>
                        <a:rPr lang="en-GB" sz="1050" dirty="0" smtClean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23dBm</a:t>
                      </a:r>
                    </a:p>
                  </a:txBody>
                  <a:tcPr marL="61181" marR="61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236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BS antenna configuration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 err="1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Tx</a:t>
                      </a: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/Rx: 2/4 </a:t>
                      </a:r>
                      <a:r>
                        <a:rPr lang="en-GB" sz="1050" dirty="0" smtClean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ports (8 </a:t>
                      </a: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as optional)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1181" marR="61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236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BS antenna pattern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Follow the </a:t>
                      </a:r>
                      <a:r>
                        <a:rPr lang="en-GB" sz="1050" dirty="0" err="1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modeling</a:t>
                      </a: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 of TR36.873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1181" marR="61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236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BS antenna height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32m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1181" marR="61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236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BS antenna tilt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Companies report tilt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1181" marR="61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472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BS antenna element gain + connector loss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8 </a:t>
                      </a:r>
                      <a:r>
                        <a:rPr lang="en-GB" sz="1050" dirty="0" err="1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dBi</a:t>
                      </a: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, with 3dB cable loss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1181" marR="61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236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BS receiver noise figure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5 dB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1181" marR="61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236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UE antenna elements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1Tx, </a:t>
                      </a:r>
                      <a:r>
                        <a:rPr lang="en-GB" sz="1050" dirty="0" smtClean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2Rx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 dirty="0" smtClean="0">
                          <a:solidFill>
                            <a:srgbClr val="FF0000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1 Rx is not precluded</a:t>
                      </a:r>
                      <a:endParaRPr lang="zh-CN" sz="1050" kern="1200" dirty="0">
                        <a:solidFill>
                          <a:srgbClr val="FF0000"/>
                        </a:solidFill>
                        <a:latin typeface="Arial"/>
                        <a:ea typeface="Arial Unicode MS"/>
                        <a:cs typeface="Times New Roman"/>
                      </a:endParaRPr>
                    </a:p>
                  </a:txBody>
                  <a:tcPr marL="61181" marR="61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236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UE antenna height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1.5m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1181" marR="61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236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UE antenna gain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-</a:t>
                      </a:r>
                      <a:r>
                        <a:rPr lang="en-GB" sz="1050" dirty="0" smtClean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4dBi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1181" marR="61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236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UE receiver noise figure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9dB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1181" marR="61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0799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Traffic model</a:t>
                      </a:r>
                      <a:endParaRPr lang="zh-CN" sz="105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 smtClean="0">
                          <a:solidFill>
                            <a:srgbClr val="FF0000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Non-full buffer small packet. Consider future</a:t>
                      </a:r>
                      <a:r>
                        <a:rPr lang="en-GB" sz="1050" baseline="0" dirty="0" smtClean="0">
                          <a:solidFill>
                            <a:srgbClr val="FF0000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 trend of </a:t>
                      </a:r>
                      <a:r>
                        <a:rPr lang="en-GB" sz="1050" baseline="0" dirty="0" err="1" smtClean="0">
                          <a:solidFill>
                            <a:srgbClr val="FF0000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mMTC</a:t>
                      </a:r>
                      <a:r>
                        <a:rPr lang="en-GB" sz="1050" baseline="0" dirty="0" smtClean="0">
                          <a:solidFill>
                            <a:srgbClr val="FF0000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 traffic</a:t>
                      </a:r>
                      <a:endParaRPr lang="en-GB" sz="1050" dirty="0" smtClean="0">
                        <a:solidFill>
                          <a:srgbClr val="FF0000"/>
                        </a:solidFill>
                        <a:latin typeface="Arial"/>
                        <a:ea typeface="Arial Unicode MS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dirty="0" smtClean="0">
                          <a:solidFill>
                            <a:srgbClr val="FF0000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Refer to 3GPP TR45.820; Lower </a:t>
                      </a:r>
                      <a:r>
                        <a:rPr lang="en-GB" sz="1050" dirty="0">
                          <a:solidFill>
                            <a:srgbClr val="FF0000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inter-packet arrival time (IPA) </a:t>
                      </a:r>
                      <a:r>
                        <a:rPr lang="en-GB" sz="1050" dirty="0" smtClean="0">
                          <a:solidFill>
                            <a:srgbClr val="FF0000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compared to TR45.820</a:t>
                      </a:r>
                      <a:r>
                        <a:rPr lang="en-GB" sz="1050" baseline="0" dirty="0" smtClean="0">
                          <a:solidFill>
                            <a:srgbClr val="FF0000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 </a:t>
                      </a:r>
                      <a:r>
                        <a:rPr lang="en-GB" sz="1050" dirty="0" smtClean="0">
                          <a:solidFill>
                            <a:srgbClr val="FF0000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needs </a:t>
                      </a:r>
                      <a:r>
                        <a:rPr lang="en-GB" sz="1050" dirty="0">
                          <a:solidFill>
                            <a:srgbClr val="FF0000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to be </a:t>
                      </a:r>
                      <a:r>
                        <a:rPr lang="en-GB" sz="1050" dirty="0" smtClean="0">
                          <a:solidFill>
                            <a:srgbClr val="FF0000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considered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050" dirty="0" smtClean="0">
                          <a:solidFill>
                            <a:srgbClr val="FF0000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Examples: </a:t>
                      </a:r>
                      <a:r>
                        <a:rPr lang="en-GB" altLang="zh-CN" sz="1050" dirty="0" smtClean="0">
                          <a:solidFill>
                            <a:srgbClr val="FF0000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1/5, 1/10, 1/20</a:t>
                      </a:r>
                      <a:r>
                        <a:rPr lang="en-GB" altLang="zh-CN" sz="1050" baseline="0" dirty="0" smtClean="0">
                          <a:solidFill>
                            <a:srgbClr val="FF0000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 of IPA in TR45.820</a:t>
                      </a:r>
                      <a:endParaRPr lang="zh-CN" sz="1200" dirty="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1181" marR="61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6708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UE distribution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20% of users are outdoor in cars (100km/h)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80% of users are indoor (3km/h)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Users dropped uniformly in entire cell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1181" marR="61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236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UE receiver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 smtClean="0">
                          <a:solidFill>
                            <a:srgbClr val="FF0000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MMSE-IRC as baseline, advanced receiver is not precluded</a:t>
                      </a:r>
                      <a:endParaRPr lang="zh-CN" sz="1200" dirty="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1181" marR="61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236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BS receiver</a:t>
                      </a:r>
                      <a:endParaRPr lang="zh-CN" sz="105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Advanced receiver could be considered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1181" marR="61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67544" y="764704"/>
            <a:ext cx="41231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/>
              <a:t>(NOTE: the red highlights are update from R1-164044)</a:t>
            </a:r>
            <a:endParaRPr lang="zh-CN" alt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2645</TotalTime>
  <Words>312</Words>
  <Application>Microsoft Office PowerPoint</Application>
  <PresentationFormat>全屏显示(4:3)</PresentationFormat>
  <Paragraphs>68</Paragraphs>
  <Slides>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Way forward on mMTC evaluation assumption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wuyong</cp:lastModifiedBy>
  <cp:revision>372</cp:revision>
  <dcterms:created xsi:type="dcterms:W3CDTF">2015-02-09T15:32:33Z</dcterms:created>
  <dcterms:modified xsi:type="dcterms:W3CDTF">2016-05-24T10:17:39Z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(3)4SjY3IoPfMxWb2y4FSnBDjYhAOegP9vXHVpNo/dlpjzEps27ID9M3X9XMdIU96ZMJLiivGYc
YSONAtbkYchUfYTzGJFDsnuWtR8LvHZVSkfyyJCNCCQpfAgkhtz95LjfyLQ+GphNYknlJTp9
T2qr3o5TeMdYtwdqt4FtgNw10RX/EkgtwmHOReh9//K4dshBnWNQUqBxdPgSsycJ7djN+LIV
bykw/xgIjVuvYu8GIf</vt:lpwstr>
  </property>
  <property fmtid="{D5CDD505-2E9C-101B-9397-08002B2CF9AE}" pid="6" name="_2015_ms_pID_7253431">
    <vt:lpwstr>Gsb0xQln5FvaHClR1xa+ZyfufwwIQNQPMuvxnJlbocz2SwRD+JFvK9
TiYMhxmUfuhphlWrRVQsS06CpbwV1GmK8KVFa2Dyp3PdQsCs/4ZHbyW1rvBKo1EegSlPy//v
6CPwg+n6GDQBKCU0Gpe3dfy9V9CBE8SgXcyksYoYTNjiFA+lw3F0R7htCm2p1NChTOBNauj8
CES/jZ/NR/HAUS/TB2HONnTPVHnOP90DWmVK</vt:lpwstr>
  </property>
  <property fmtid="{D5CDD505-2E9C-101B-9397-08002B2CF9AE}" pid="7" name="_2015_ms_pID_7253432">
    <vt:lpwstr>EcIyXitoDswsJkxlSg2PEgInuJ1Kwypzp8a6
Q7paqjFSXDv7gQ4oHsgB/VcDCGheyiD9mJOuyntsiSzvgF4blzw=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1464082755</vt:lpwstr>
  </property>
</Properties>
</file>