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5" r:id="rId3"/>
    <p:sldId id="267" r:id="rId4"/>
    <p:sldId id="269" r:id="rId5"/>
    <p:sldId id="272" r:id="rId6"/>
    <p:sldId id="271" r:id="rId7"/>
    <p:sldId id="270" r:id="rId8"/>
    <p:sldId id="27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60" autoAdjust="0"/>
    <p:restoredTop sz="98883" autoAdjust="0"/>
  </p:normalViewPr>
  <p:slideViewPr>
    <p:cSldViewPr>
      <p:cViewPr varScale="1">
        <p:scale>
          <a:sx n="88" d="100"/>
          <a:sy n="88" d="100"/>
        </p:scale>
        <p:origin x="138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843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FB43-CBC7-4F91-945E-CA8475DE64A9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FC61-2DA9-4516-82C8-66D06791A3BF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DA6B-618D-44AB-97C5-4ADD5EC3978D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FDE79-95D3-4734-AF0D-E9016EDC2ECA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F69CB-F59F-4FAF-B447-4AC28BA38591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4109D-FE3D-4AFD-B42E-878DD4C08FBC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5FAD0-56C1-496A-A5A8-5CCE41A5CB87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31E30-7546-46C2-BCE2-A7D50820AE97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FD62C-1B34-4EC0-BD8B-D7F3056F5287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ED4DA-ED56-4F50-948E-C175EEDBD544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447D-984C-4C31-98D0-3DF5C5058A46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8A9A1-9E32-47C8-83E2-DAE063F15653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bscw.5g-mmmagic.eu/pub/bscw.cgi/d95056/mmMAGIC_D5_1.pdf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Phase Noise Modeling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Nokia, Alcatel-Lucent Shanghai Bell, NTT DoCoMo, Samsung, Qualcomm, Ericsson, Intel, </a:t>
            </a:r>
            <a:r>
              <a:rPr lang="en-US" smtClean="0"/>
              <a:t>InterDigital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85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	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R1-165685</a:t>
            </a:r>
            <a:endParaRPr lang="en-US" altLang="zh-CN" sz="20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Nanjing,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P.R. China</a:t>
            </a:r>
            <a:endParaRPr lang="en-US" altLang="ko-KR" sz="20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 May 2016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04800" y="15240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7.1.2</a:t>
            </a:r>
            <a:endParaRPr lang="en-US" altLang="ko-KR" dirty="0"/>
          </a:p>
          <a:p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Background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48200"/>
          </a:xfrm>
        </p:spPr>
        <p:txBody>
          <a:bodyPr>
            <a:noAutofit/>
          </a:bodyPr>
          <a:lstStyle/>
          <a:p>
            <a:pPr lvl="0"/>
            <a:r>
              <a:rPr lang="en-US" sz="2000" dirty="0" smtClean="0"/>
              <a:t>The </a:t>
            </a:r>
            <a:r>
              <a:rPr lang="en-US" sz="2000" dirty="0"/>
              <a:t>following agreements were made in RAN WG1 meeting #84bis on the subcarrier spacing discussion.</a:t>
            </a:r>
          </a:p>
          <a:p>
            <a:pPr lvl="1"/>
            <a:r>
              <a:rPr lang="en-US" sz="1600" dirty="0" smtClean="0"/>
              <a:t>All </a:t>
            </a:r>
            <a:r>
              <a:rPr lang="en-US" sz="1600" dirty="0"/>
              <a:t>companies are requested to analyze/evaluate following </a:t>
            </a:r>
            <a:r>
              <a:rPr lang="en-US" sz="1600" dirty="0" smtClean="0"/>
              <a:t>aspects</a:t>
            </a:r>
          </a:p>
          <a:p>
            <a:pPr lvl="2"/>
            <a:r>
              <a:rPr lang="en-US" sz="1600" dirty="0" smtClean="0"/>
              <a:t>Realistic </a:t>
            </a:r>
            <a:r>
              <a:rPr lang="en-US" sz="1600" dirty="0"/>
              <a:t>phase noise</a:t>
            </a:r>
          </a:p>
          <a:p>
            <a:pPr lvl="0"/>
            <a:endParaRPr lang="en-US" sz="2000" dirty="0"/>
          </a:p>
          <a:p>
            <a:pPr lvl="0"/>
            <a:r>
              <a:rPr lang="en-US" sz="2000" dirty="0"/>
              <a:t>Phase noise, caused by oscillator implementation, requires specific consideration especially in high carrier frequencies. </a:t>
            </a:r>
            <a:endParaRPr lang="en-US" sz="2000" dirty="0" smtClean="0"/>
          </a:p>
          <a:p>
            <a:pPr marL="0" lvl="0" indent="0">
              <a:buNone/>
            </a:pPr>
            <a:endParaRPr lang="en-US" sz="2000" dirty="0" smtClean="0"/>
          </a:p>
          <a:p>
            <a:pPr lvl="0"/>
            <a:r>
              <a:rPr lang="en-US" sz="2000" dirty="0" smtClean="0"/>
              <a:t>Though 11 PN models are proposed or referred in RAN WG1 meeting #85, in order to perform fair evaluation, at least the common principles should be agreed, and limited number of PN models should be considered.</a:t>
            </a:r>
          </a:p>
          <a:p>
            <a:pPr lvl="0"/>
            <a:endParaRPr lang="en-US" sz="2000" dirty="0" smtClean="0"/>
          </a:p>
          <a:p>
            <a:pPr marL="457200" lvl="1" indent="0">
              <a:buNone/>
            </a:pPr>
            <a:endParaRPr lang="en-GB" sz="2000" dirty="0" smtClean="0"/>
          </a:p>
          <a:p>
            <a:pPr lvl="2"/>
            <a:endParaRPr lang="en-GB" sz="16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458200" cy="4953000"/>
          </a:xfrm>
        </p:spPr>
        <p:txBody>
          <a:bodyPr>
            <a:noAutofit/>
          </a:bodyPr>
          <a:lstStyle/>
          <a:p>
            <a:pPr marL="0" lvl="1" indent="0">
              <a:buNone/>
            </a:pPr>
            <a:r>
              <a:rPr lang="en-GB" sz="2400" dirty="0" smtClean="0"/>
              <a:t>PN model should be developed for evaluation of NR systems for above 6GHz with the following principles</a:t>
            </a:r>
          </a:p>
          <a:p>
            <a:pPr lvl="0" latinLnBrk="1"/>
            <a:r>
              <a:rPr lang="en-GB" altLang="ko-KR" sz="2400" dirty="0"/>
              <a:t>Proposal #1:</a:t>
            </a:r>
            <a:endParaRPr lang="ko-KR" altLang="ko-KR" sz="3600" dirty="0"/>
          </a:p>
          <a:p>
            <a:pPr lvl="1" latinLnBrk="1"/>
            <a:r>
              <a:rPr lang="en-GB" altLang="ko-KR" sz="2000" dirty="0"/>
              <a:t>Phase noise model for UE should be considered for the evaluation by default.</a:t>
            </a:r>
          </a:p>
          <a:p>
            <a:pPr lvl="1" latinLnBrk="1"/>
            <a:r>
              <a:rPr lang="en-US" altLang="ko-KR" sz="2000" dirty="0"/>
              <a:t>Implementation cost, complexity and power consumption at the UE should be taken into account.</a:t>
            </a:r>
            <a:endParaRPr lang="ko-KR" altLang="ko-KR" sz="2000" dirty="0"/>
          </a:p>
          <a:p>
            <a:pPr lvl="1" latinLnBrk="1"/>
            <a:r>
              <a:rPr lang="en-GB" altLang="ko-KR" sz="2000" dirty="0"/>
              <a:t>The PN modelling in </a:t>
            </a:r>
            <a:r>
              <a:rPr lang="en-GB" altLang="ko-KR" sz="2000" dirty="0" err="1"/>
              <a:t>eNB</a:t>
            </a:r>
            <a:r>
              <a:rPr lang="en-GB" altLang="ko-KR" sz="2000" dirty="0"/>
              <a:t> is FFS.</a:t>
            </a:r>
            <a:endParaRPr lang="ko-KR" altLang="ko-KR" sz="3200" dirty="0"/>
          </a:p>
          <a:p>
            <a:pPr lvl="0" latinLnBrk="1"/>
            <a:r>
              <a:rPr lang="en-GB" altLang="ko-KR" sz="2400" dirty="0"/>
              <a:t>Proposal #2:</a:t>
            </a:r>
            <a:endParaRPr lang="ko-KR" altLang="ko-KR" sz="3600" dirty="0"/>
          </a:p>
          <a:p>
            <a:pPr lvl="1" latinLnBrk="1"/>
            <a:r>
              <a:rPr lang="en-GB" altLang="ko-KR" sz="2000" dirty="0"/>
              <a:t>Realistic PN model should consider </a:t>
            </a:r>
            <a:r>
              <a:rPr lang="en-US" altLang="ko-KR" sz="2000" dirty="0"/>
              <a:t>total oscillator PSD including the impact of reference clock, loop filter noise and VCO sub-components. (e.g. PLL-based model, multi-pole/zero model)</a:t>
            </a:r>
          </a:p>
          <a:p>
            <a:pPr lvl="1" latinLnBrk="1"/>
            <a:r>
              <a:rPr lang="en-US" altLang="ko-KR" sz="2000" dirty="0"/>
              <a:t>Each company should provide the model and the parameters used for the evaluation.</a:t>
            </a:r>
            <a:endParaRPr lang="en-US" altLang="ko-KR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 fontScale="92500" lnSpcReduction="10000"/>
          </a:bodyPr>
          <a:lstStyle/>
          <a:p>
            <a:pPr lvl="0" latinLnBrk="1"/>
            <a:r>
              <a:rPr lang="en-US" altLang="ko-KR" sz="2800" dirty="0"/>
              <a:t>Proposal #3:</a:t>
            </a:r>
            <a:endParaRPr lang="ko-KR" altLang="ko-KR" sz="4000" dirty="0"/>
          </a:p>
          <a:p>
            <a:pPr lvl="1" latinLnBrk="1"/>
            <a:r>
              <a:rPr lang="en-US" altLang="ko-KR" sz="2000" dirty="0" smtClean="0"/>
              <a:t>The oscillator </a:t>
            </a:r>
            <a:r>
              <a:rPr lang="en-US" altLang="ko-KR" sz="2000" dirty="0"/>
              <a:t>PSD </a:t>
            </a:r>
            <a:r>
              <a:rPr lang="en-US" altLang="ko-KR" sz="2000" dirty="0" smtClean="0"/>
              <a:t>level increases by 20dBc/Hz per decade of increase of the carrier frequency. (Baseline)</a:t>
            </a:r>
          </a:p>
          <a:p>
            <a:pPr lvl="1" latinLnBrk="1"/>
            <a:r>
              <a:rPr lang="en-US" altLang="ko-KR" sz="2100" dirty="0" smtClean="0"/>
              <a:t>A different </a:t>
            </a:r>
            <a:r>
              <a:rPr lang="en-US" altLang="ko-KR" sz="2100" dirty="0"/>
              <a:t>parameter set of phase noise model </a:t>
            </a:r>
            <a:r>
              <a:rPr lang="en-US" altLang="ko-KR" sz="2100" dirty="0" smtClean="0"/>
              <a:t>can be </a:t>
            </a:r>
            <a:r>
              <a:rPr lang="en-US" altLang="ko-KR" sz="2100" dirty="0"/>
              <a:t>defined for </a:t>
            </a:r>
            <a:r>
              <a:rPr lang="en-US" altLang="ko-KR" sz="2100" dirty="0" smtClean="0"/>
              <a:t>specific target frequency.</a:t>
            </a:r>
            <a:endParaRPr lang="en-US" altLang="ko-KR" sz="2100" dirty="0"/>
          </a:p>
          <a:p>
            <a:pPr lvl="0" latinLnBrk="1"/>
            <a:r>
              <a:rPr lang="en-US" altLang="ko-KR" sz="2400" dirty="0" smtClean="0"/>
              <a:t>Proposal </a:t>
            </a:r>
            <a:r>
              <a:rPr lang="en-US" altLang="ko-KR" sz="2400" dirty="0"/>
              <a:t>#4:</a:t>
            </a:r>
            <a:endParaRPr lang="ko-KR" altLang="ko-KR" sz="3600" dirty="0"/>
          </a:p>
          <a:p>
            <a:pPr lvl="1" latinLnBrk="1"/>
            <a:r>
              <a:rPr lang="en-US" altLang="ko-KR" sz="2000" dirty="0" smtClean="0"/>
              <a:t>Companies are encouraged to provide link level evaluation result with the phase noise model. Following phase noise models are provided as exa</a:t>
            </a:r>
            <a:r>
              <a:rPr lang="en-US" altLang="ko-KR" sz="2000" dirty="0" smtClean="0"/>
              <a:t>mples</a:t>
            </a:r>
            <a:r>
              <a:rPr lang="en-US" altLang="ko-KR" sz="2000" dirty="0" smtClean="0"/>
              <a:t>. </a:t>
            </a:r>
          </a:p>
          <a:p>
            <a:pPr lvl="2" latinLnBrk="1"/>
            <a:r>
              <a:rPr lang="en-US" altLang="ko-KR" sz="1600" dirty="0"/>
              <a:t>UE model in </a:t>
            </a:r>
            <a:r>
              <a:rPr lang="en-US" altLang="ko-KR" sz="1600" dirty="0" smtClean="0"/>
              <a:t>R1-164041</a:t>
            </a:r>
            <a:endParaRPr lang="ko-KR" altLang="ko-KR" dirty="0"/>
          </a:p>
          <a:p>
            <a:pPr lvl="2" latinLnBrk="1"/>
            <a:r>
              <a:rPr lang="en-US" altLang="ko-KR" sz="1600" dirty="0"/>
              <a:t>Proposed WF in </a:t>
            </a:r>
            <a:r>
              <a:rPr lang="en-US" altLang="ko-KR" sz="1600" dirty="0" smtClean="0"/>
              <a:t>R1-165005 </a:t>
            </a:r>
            <a:endParaRPr lang="ko-KR" altLang="ko-KR" dirty="0"/>
          </a:p>
          <a:p>
            <a:pPr lvl="2" latinLnBrk="1"/>
            <a:r>
              <a:rPr lang="en-US" altLang="ko-KR" sz="1600" dirty="0"/>
              <a:t>Model A in </a:t>
            </a:r>
            <a:r>
              <a:rPr lang="en-US" altLang="ko-KR" sz="1600" dirty="0" smtClean="0"/>
              <a:t>R1-163984</a:t>
            </a:r>
          </a:p>
          <a:p>
            <a:pPr lvl="2" latinLnBrk="1"/>
            <a:r>
              <a:rPr lang="en-US" altLang="ko-KR" sz="1600" dirty="0" err="1" smtClean="0"/>
              <a:t>mmMagic</a:t>
            </a:r>
            <a:r>
              <a:rPr lang="en-US" altLang="ko-KR" sz="1600" dirty="0" smtClean="0"/>
              <a:t> high and low model</a:t>
            </a:r>
          </a:p>
          <a:p>
            <a:pPr lvl="1" latinLnBrk="1"/>
            <a:r>
              <a:rPr lang="en-US" altLang="ko-KR" sz="2000" dirty="0" smtClean="0"/>
              <a:t>Other phase noise model is not precluded.</a:t>
            </a:r>
          </a:p>
          <a:p>
            <a:pPr lvl="1" latinLnBrk="1"/>
            <a:r>
              <a:rPr lang="en-US" altLang="ko-KR" sz="2000" dirty="0" smtClean="0"/>
              <a:t>Companies should provide which phase noise model is applied for the evaluation.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1568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 </a:t>
            </a:r>
            <a:r>
              <a:rPr lang="en-US" altLang="ko-KR" dirty="0"/>
              <a:t>Model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PN Model 1 </a:t>
            </a:r>
            <a:r>
              <a:rPr lang="en-US" altLang="ko-KR" dirty="0"/>
              <a:t>(</a:t>
            </a:r>
            <a:r>
              <a:rPr lang="en-US" altLang="ko-KR" dirty="0" smtClean="0"/>
              <a:t>R1-164041) : Blue curve @30GHz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5" name="图片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542" y="2372007"/>
            <a:ext cx="6216915" cy="38692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835388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Example Model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/>
              <a:t>PN </a:t>
            </a:r>
            <a:r>
              <a:rPr lang="en-US" altLang="ko-KR" sz="2800" dirty="0"/>
              <a:t>model 2</a:t>
            </a:r>
            <a:r>
              <a:rPr lang="en-US" altLang="ko-KR" sz="2800" dirty="0" smtClean="0"/>
              <a:t> </a:t>
            </a:r>
            <a:r>
              <a:rPr lang="en-US" altLang="ko-KR" sz="2800" dirty="0"/>
              <a:t>(</a:t>
            </a:r>
            <a:r>
              <a:rPr lang="en-US" altLang="ko-KR" sz="2800" dirty="0" smtClean="0"/>
              <a:t>R1-165005) : Black Curve @40GHz</a:t>
            </a:r>
            <a:endParaRPr lang="ko-KR" altLang="en-US" sz="2800" dirty="0"/>
          </a:p>
          <a:p>
            <a:endParaRPr lang="ko-KR" alt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490999"/>
            <a:ext cx="6614151" cy="387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72715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Example Model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PN model 3 (R1-163984)</a:t>
            </a:r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618468"/>
            <a:ext cx="48768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43169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Example Model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90154"/>
            <a:ext cx="8229600" cy="4525963"/>
          </a:xfrm>
        </p:spPr>
        <p:txBody>
          <a:bodyPr/>
          <a:lstStyle/>
          <a:p>
            <a:r>
              <a:rPr lang="en-US" altLang="ko-KR" dirty="0" err="1" smtClean="0"/>
              <a:t>mmMagic</a:t>
            </a:r>
            <a:r>
              <a:rPr lang="en-US" altLang="ko-KR" dirty="0" smtClean="0"/>
              <a:t> High(red) and Low (blue) @30GHz</a:t>
            </a:r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1295400" y="1943601"/>
            <a:ext cx="6143829" cy="372491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52400" y="5668516"/>
            <a:ext cx="8839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hangingPunct="0">
              <a:spcAft>
                <a:spcPts val="600"/>
              </a:spcAft>
              <a:buFont typeface="+mj-lt"/>
              <a:buAutoNum type="arabicPeriod"/>
            </a:pPr>
            <a:r>
              <a:rPr lang="en-US" altLang="ko-KR" dirty="0">
                <a:latin typeface="Arial" panose="020B0604020202020204" pitchFamily="34" charset="0"/>
                <a:ea typeface="Times New Roman" panose="02020603050405020304" pitchFamily="18" charset="0"/>
              </a:rPr>
              <a:t>ICT-671650 </a:t>
            </a:r>
            <a:r>
              <a:rPr lang="en-US" altLang="ko-KR" dirty="0" err="1">
                <a:latin typeface="Arial" panose="020B0604020202020204" pitchFamily="34" charset="0"/>
                <a:ea typeface="Times New Roman" panose="02020603050405020304" pitchFamily="18" charset="0"/>
              </a:rPr>
              <a:t>mmMAGIC</a:t>
            </a:r>
            <a:r>
              <a:rPr lang="en-US" altLang="ko-KR" dirty="0">
                <a:latin typeface="Arial" panose="020B0604020202020204" pitchFamily="34" charset="0"/>
                <a:ea typeface="Times New Roman" panose="02020603050405020304" pitchFamily="18" charset="0"/>
              </a:rPr>
              <a:t> project, “Initial multi-node and antenna transmitter and receiver architectures and schemes,” Deliverable D5.1, March 2016, </a:t>
            </a:r>
            <a:br>
              <a:rPr lang="en-US" altLang="ko-KR" dirty="0"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en-US" altLang="ko-KR" u="sng" dirty="0">
                <a:solidFill>
                  <a:srgbClr val="0563C1"/>
                </a:solidFill>
                <a:latin typeface="Arial" panose="020B0604020202020204" pitchFamily="34" charset="0"/>
                <a:ea typeface="Times New Roman" panose="02020603050405020304" pitchFamily="18" charset="0"/>
                <a:hlinkClick r:id="rId3"/>
              </a:rPr>
              <a:t>https://bscw.5g-mmmagic.eu/pub/bscw.cgi/d95056/mmMAGIC_D5_1.pdf</a:t>
            </a:r>
            <a:endParaRPr lang="ko-KR" altLang="ko-KR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9531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7513</TotalTime>
  <Words>414</Words>
  <Application>Microsoft Office PowerPoint</Application>
  <PresentationFormat>On-screen Show (4:3)</PresentationFormat>
  <Paragraphs>54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맑은 고딕</vt:lpstr>
      <vt:lpstr>맑은 고딕</vt:lpstr>
      <vt:lpstr>Arial</vt:lpstr>
      <vt:lpstr>Calibri</vt:lpstr>
      <vt:lpstr>Times New Roman</vt:lpstr>
      <vt:lpstr>Office Theme</vt:lpstr>
      <vt:lpstr>WF on Phase Noise Modeling</vt:lpstr>
      <vt:lpstr>Background</vt:lpstr>
      <vt:lpstr>Proposal </vt:lpstr>
      <vt:lpstr>Proposal</vt:lpstr>
      <vt:lpstr>Example Model</vt:lpstr>
      <vt:lpstr>Example Model</vt:lpstr>
      <vt:lpstr>Example Model</vt:lpstr>
      <vt:lpstr>Example Model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implicit dependencies</dc:title>
  <dc:creator>Paul.Marinier@InterDigital.com</dc:creator>
  <cp:lastModifiedBy>Youngsoo Yuk</cp:lastModifiedBy>
  <cp:revision>134</cp:revision>
  <dcterms:created xsi:type="dcterms:W3CDTF">2006-08-16T00:00:00Z</dcterms:created>
  <dcterms:modified xsi:type="dcterms:W3CDTF">2016-05-24T09:56:45Z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1460447092</vt:lpwstr>
  </property>
</Properties>
</file>