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3" r:id="rId3"/>
    <p:sldId id="289" r:id="rId4"/>
    <p:sldId id="295" r:id="rId5"/>
    <p:sldId id="290" r:id="rId6"/>
    <p:sldId id="293" r:id="rId7"/>
    <p:sldId id="298" r:id="rId8"/>
    <p:sldId id="297" r:id="rId9"/>
    <p:sldId id="296" r:id="rId10"/>
    <p:sldId id="299" r:id="rId11"/>
    <p:sldId id="300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356" y="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85bis</a:t>
            </a:r>
            <a:r>
              <a:rPr lang="en-GB" sz="2400" b="1" dirty="0"/>
              <a:t>	</a:t>
            </a:r>
            <a:r>
              <a:rPr lang="en-GB" sz="2400" b="1" dirty="0" smtClean="0"/>
              <a:t>	</a:t>
            </a:r>
            <a:r>
              <a:rPr lang="en-GB" sz="2400" b="1" smtClean="0"/>
              <a:t>	R1-165675</a:t>
            </a:r>
            <a:endParaRPr lang="en-US" sz="2400" dirty="0"/>
          </a:p>
          <a:p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19812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Way forward on Case 5 for waveform LLS evaluation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320063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Spreadtrum, </a:t>
            </a:r>
            <a:r>
              <a:rPr lang="en-US" altLang="zh-CN" sz="2800" dirty="0" smtClean="0"/>
              <a:t>Orange</a:t>
            </a:r>
            <a:r>
              <a:rPr lang="en-US" altLang="zh-CN" sz="2800" smtClean="0"/>
              <a:t>, </a:t>
            </a:r>
            <a:r>
              <a:rPr lang="en-US" altLang="zh-CN" sz="2800" smtClean="0"/>
              <a:t>ZTE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IBI state 2: </a:t>
            </a:r>
            <a:br>
              <a:rPr lang="en-US" altLang="zh-CN" sz="3200" dirty="0" smtClean="0"/>
            </a:br>
            <a:r>
              <a:rPr lang="en-US" altLang="zh-CN" sz="3200" dirty="0"/>
              <a:t>co-channel interference and ISI for one </a:t>
            </a:r>
            <a:r>
              <a:rPr lang="en-US" altLang="zh-CN" sz="3200" dirty="0" smtClean="0"/>
              <a:t>UE</a:t>
            </a:r>
            <a:endParaRPr lang="en-US" altLang="zh-CN" sz="3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4538655"/>
              </p:ext>
            </p:extLst>
          </p:nvPr>
        </p:nvGraphicFramePr>
        <p:xfrm>
          <a:off x="310589" y="2422525"/>
          <a:ext cx="8678799" cy="344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5" name="Visio" r:id="rId3" imgW="5067870" imgH="2011545" progId="Visio.Drawing.11">
                  <p:embed/>
                </p:oleObj>
              </mc:Choice>
              <mc:Fallback>
                <p:oleObj name="Visio" r:id="rId3" imgW="5067870" imgH="2011545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0589" y="2422525"/>
                        <a:ext cx="8678799" cy="344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96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IBI state 3: </a:t>
            </a:r>
            <a:br>
              <a:rPr lang="en-US" altLang="zh-CN" sz="3200" dirty="0" smtClean="0"/>
            </a:br>
            <a:r>
              <a:rPr lang="en-US" altLang="zh-CN" sz="3200" dirty="0"/>
              <a:t>co-channel interference and ISI for </a:t>
            </a:r>
            <a:r>
              <a:rPr lang="en-US" altLang="zh-CN" sz="3200" dirty="0" smtClean="0"/>
              <a:t>two UEs</a:t>
            </a:r>
            <a:endParaRPr lang="en-US" altLang="zh-CN" sz="3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6340365"/>
              </p:ext>
            </p:extLst>
          </p:nvPr>
        </p:nvGraphicFramePr>
        <p:xfrm>
          <a:off x="346587" y="2133601"/>
          <a:ext cx="8254855" cy="3276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6" name="Visio" r:id="rId3" imgW="5067870" imgH="2011545" progId="Visio.Drawing.11">
                  <p:embed/>
                </p:oleObj>
              </mc:Choice>
              <mc:Fallback>
                <p:oleObj name="Visio" r:id="rId3" imgW="5067870" imgH="2011545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6587" y="2133601"/>
                        <a:ext cx="8254855" cy="32765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164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530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Agreed in RAN-1 84 </a:t>
            </a:r>
            <a:r>
              <a:rPr lang="en-US" altLang="zh-CN" sz="2400" dirty="0" err="1" smtClean="0"/>
              <a:t>bis</a:t>
            </a:r>
            <a:r>
              <a:rPr lang="en-US" altLang="zh-CN" sz="2400" dirty="0" smtClean="0"/>
              <a:t>:</a:t>
            </a:r>
          </a:p>
          <a:p>
            <a:pPr lvl="1"/>
            <a:r>
              <a:rPr lang="en-US" altLang="zh-CN" sz="2400" i="1" dirty="0" smtClean="0"/>
              <a:t>Case </a:t>
            </a:r>
            <a:r>
              <a:rPr lang="en-US" altLang="zh-CN" sz="2400" i="1" dirty="0"/>
              <a:t>1a, 1b: single numerology case</a:t>
            </a:r>
          </a:p>
          <a:p>
            <a:pPr lvl="2"/>
            <a:r>
              <a:rPr lang="en-US" altLang="zh-CN" sz="1800" i="1" dirty="0" smtClean="0"/>
              <a:t>1a</a:t>
            </a:r>
            <a:r>
              <a:rPr lang="en-US" altLang="zh-CN" sz="1800" i="1" dirty="0"/>
              <a:t>: Downlink </a:t>
            </a:r>
          </a:p>
          <a:p>
            <a:pPr lvl="2"/>
            <a:r>
              <a:rPr lang="en-US" altLang="zh-CN" sz="1800" i="1" dirty="0" smtClean="0"/>
              <a:t>1b</a:t>
            </a:r>
            <a:r>
              <a:rPr lang="en-US" altLang="zh-CN" sz="1800" i="1" dirty="0"/>
              <a:t>: Uplink, only one UE with narrow bandwidth is located at the edge of wide frequency band. It is assumed that no wide-band filter upon the whole frequency band. </a:t>
            </a:r>
          </a:p>
          <a:p>
            <a:pPr lvl="1"/>
            <a:r>
              <a:rPr lang="en-US" altLang="zh-CN" sz="2400" i="1" dirty="0" smtClean="0"/>
              <a:t>Case </a:t>
            </a:r>
            <a:r>
              <a:rPr lang="en-US" altLang="zh-CN" sz="2400" i="1" dirty="0"/>
              <a:t>2: DL mixed numerology case </a:t>
            </a:r>
          </a:p>
          <a:p>
            <a:pPr lvl="1"/>
            <a:r>
              <a:rPr lang="en-US" altLang="zh-CN" sz="2400" i="1" dirty="0" smtClean="0"/>
              <a:t>Case </a:t>
            </a:r>
            <a:r>
              <a:rPr lang="en-US" altLang="zh-CN" sz="2400" i="1" dirty="0"/>
              <a:t>3: UL single numerology case (asynchronous reception between UEs)</a:t>
            </a:r>
          </a:p>
          <a:p>
            <a:pPr lvl="1"/>
            <a:r>
              <a:rPr lang="en-US" altLang="zh-CN" sz="2400" i="1" dirty="0" smtClean="0"/>
              <a:t>Case </a:t>
            </a:r>
            <a:r>
              <a:rPr lang="en-US" altLang="zh-CN" sz="2400" i="1" dirty="0"/>
              <a:t>4: UL mixed numerology case (synchronous reception between UEs</a:t>
            </a:r>
            <a:r>
              <a:rPr lang="en-US" altLang="zh-CN" sz="2400" i="1" dirty="0" smtClean="0"/>
              <a:t>).</a:t>
            </a:r>
          </a:p>
          <a:p>
            <a:endParaRPr lang="en-GB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64825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For different waveforms, not only performance with out-of-band interference could be different, but performance with in-band interference caused by asynchronous transmission could be different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as well.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Such in-band interference would be a critical issue in</a:t>
            </a:r>
            <a:r>
              <a:rPr lang="zh-CN" altLang="en-US" sz="2400" dirty="0" smtClean="0"/>
              <a:t> </a:t>
            </a:r>
            <a:r>
              <a:rPr lang="en-US" altLang="zh-CN" sz="2400" dirty="0" err="1" smtClean="0"/>
              <a:t>mMTC</a:t>
            </a:r>
            <a:r>
              <a:rPr lang="en-US" altLang="zh-CN" sz="2400" dirty="0" smtClean="0"/>
              <a:t> UL with sporadic transmissions.</a:t>
            </a:r>
          </a:p>
          <a:p>
            <a:endParaRPr lang="en-US" altLang="zh-CN" sz="2400" dirty="0"/>
          </a:p>
          <a:p>
            <a:r>
              <a:rPr lang="en-US" altLang="zh-CN" sz="2400" dirty="0" smtClean="0"/>
              <a:t>So far, the cases for evaluating waveforms with possible in-band interference have not been defined. </a:t>
            </a:r>
            <a:endParaRPr lang="en-US" altLang="zh-CN" sz="2400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31949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Case 5: UL asynchronous reception with possible in-band interference, under the assumption that each target UE is moving in the cell</a:t>
            </a:r>
          </a:p>
          <a:p>
            <a:pPr lvl="1"/>
            <a:r>
              <a:rPr lang="en-US" altLang="zh-CN" dirty="0"/>
              <a:t>Case 5a: A single target UE with asynchronous reception</a:t>
            </a:r>
            <a:r>
              <a:rPr lang="en-US" altLang="zh-CN" dirty="0" smtClean="0"/>
              <a:t>.</a:t>
            </a:r>
            <a:endParaRPr lang="en-US" altLang="zh-CN" dirty="0"/>
          </a:p>
          <a:p>
            <a:pPr lvl="1"/>
            <a:r>
              <a:rPr lang="en-US" altLang="zh-CN" dirty="0"/>
              <a:t>Case 5b: </a:t>
            </a:r>
            <a:r>
              <a:rPr lang="en-US" altLang="zh-CN" dirty="0" smtClean="0"/>
              <a:t>Multiple target co-channel UEs with respective time offsets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118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Relaxed synchronization with sporadic UL transmissions in </a:t>
            </a:r>
            <a:r>
              <a:rPr lang="en-US" altLang="zh-CN" dirty="0" err="1" smtClean="0"/>
              <a:t>mMTC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899316"/>
              </p:ext>
            </p:extLst>
          </p:nvPr>
        </p:nvGraphicFramePr>
        <p:xfrm>
          <a:off x="1936737" y="1676400"/>
          <a:ext cx="5270526" cy="4978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8" name="Visio" r:id="rId3" imgW="3271683" imgH="3091549" progId="Visio.Drawing.11">
                  <p:embed/>
                </p:oleObj>
              </mc:Choice>
              <mc:Fallback>
                <p:oleObj name="Visio" r:id="rId3" imgW="3271683" imgH="3091549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6737" y="1676400"/>
                        <a:ext cx="5270526" cy="49789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右大括号 3"/>
          <p:cNvSpPr/>
          <p:nvPr/>
        </p:nvSpPr>
        <p:spPr>
          <a:xfrm>
            <a:off x="6400800" y="2895600"/>
            <a:ext cx="533400" cy="31242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/>
              <p:cNvSpPr txBox="1"/>
              <p:nvPr/>
            </p:nvSpPr>
            <p:spPr>
              <a:xfrm>
                <a:off x="7050060" y="4319200"/>
                <a:ext cx="4017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CN" b="0" i="0" smtClean="0">
                              <a:latin typeface="Cambria Math" panose="02040503050406030204" pitchFamily="18" charset="0"/>
                            </a:rPr>
                            <m:t>TA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0060" y="4319200"/>
                <a:ext cx="401777" cy="276999"/>
              </a:xfrm>
              <a:prstGeom prst="rect">
                <a:avLst/>
              </a:prstGeom>
              <a:blipFill rotWithShape="0">
                <a:blip r:embed="rId5"/>
                <a:stretch>
                  <a:fillRect l="-13846" r="-9231" b="-17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4877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Scenario illustration for 1 UE 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1164431"/>
              </p:ext>
            </p:extLst>
          </p:nvPr>
        </p:nvGraphicFramePr>
        <p:xfrm>
          <a:off x="1600200" y="1435567"/>
          <a:ext cx="6553201" cy="456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7" name="Visio" r:id="rId3" imgW="5373983" imgH="3605233" progId="Visio.Drawing.11">
                  <p:embed/>
                </p:oleObj>
              </mc:Choice>
              <mc:Fallback>
                <p:oleObj name="Visio" r:id="rId3" imgW="5373983" imgH="3605233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200" y="1435567"/>
                        <a:ext cx="6553201" cy="456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033906"/>
              </p:ext>
            </p:extLst>
          </p:nvPr>
        </p:nvGraphicFramePr>
        <p:xfrm>
          <a:off x="3054350" y="6183313"/>
          <a:ext cx="303688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8" name="Equation" r:id="rId5" imgW="1333440" imgH="228600" progId="Equation.DSMT4">
                  <p:embed/>
                </p:oleObj>
              </mc:Choice>
              <mc:Fallback>
                <p:oleObj name="Equation" r:id="rId5" imgW="13334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54350" y="6183313"/>
                        <a:ext cx="3036888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767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Assumptions: UE TA schemes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altLang="zh-CN" dirty="0" smtClean="0"/>
                  <a:t>TA scheme 1: The calibrated TA i is used:</a:t>
                </a:r>
              </a:p>
              <a:p>
                <a:pPr marL="914400" lvl="1" indent="-514350"/>
                <a:r>
                  <a:rPr lang="en-US" altLang="zh-CN" dirty="0" smtClean="0"/>
                  <a:t>Reception time offset </a:t>
                </a:r>
                <a14:m>
                  <m:oMath xmlns:m="http://schemas.openxmlformats.org/officeDocument/2006/math">
                    <m:r>
                      <a:rPr lang="en-US" altLang="zh-CN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en-US" altLang="zh-CN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dirty="0" smtClean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smtClean="0">
                            <a:latin typeface="Cambria Math" panose="02040503050406030204" pitchFamily="18" charset="0"/>
                          </a:rPr>
                          <m:t>RTT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RRT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altLang="zh-CN" dirty="0" smtClean="0"/>
              </a:p>
              <a:p>
                <a:pPr marL="914400" lvl="1" indent="-514350"/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dirty="0" smtClean="0"/>
                  <a:t> can be negative.</a:t>
                </a:r>
              </a:p>
              <a:p>
                <a:pPr marL="0" indent="0">
                  <a:buNone/>
                </a:pPr>
                <a:endParaRPr lang="en-US" altLang="zh-CN" dirty="0" smtClean="0"/>
              </a:p>
              <a:p>
                <a:pPr marL="0" indent="0">
                  <a:buNone/>
                </a:pPr>
                <a:r>
                  <a:rPr lang="en-US" altLang="zh-CN" dirty="0" smtClean="0"/>
                  <a:t>TA scheme 2: The calibrated TA i is not used:</a:t>
                </a:r>
              </a:p>
              <a:p>
                <a:pPr marL="914400" lvl="1" indent="-514350"/>
                <a:r>
                  <a:rPr lang="en-US" altLang="zh-CN" dirty="0" smtClean="0"/>
                  <a:t>Reception time offset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dirty="0" smtClean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RTT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altLang="zh-CN" dirty="0" smtClean="0"/>
              </a:p>
              <a:p>
                <a:pPr marL="914400" lvl="1" indent="-514350"/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dirty="0"/>
                  <a:t> </a:t>
                </a:r>
                <a:r>
                  <a:rPr lang="en-US" altLang="zh-CN" dirty="0" smtClean="0"/>
                  <a:t>cannot be negative.</a:t>
                </a:r>
                <a:endParaRPr lang="en-US" altLang="zh-CN" dirty="0"/>
              </a:p>
              <a:p>
                <a:pPr marL="914400" lvl="1" indent="-514350"/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852" t="-1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004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Possible </a:t>
            </a:r>
            <a:r>
              <a:rPr lang="en-US" altLang="zh-CN" dirty="0"/>
              <a:t>inband inference </a:t>
            </a:r>
            <a:r>
              <a:rPr lang="en-US" altLang="zh-CN" dirty="0" smtClean="0"/>
              <a:t>states for </a:t>
            </a:r>
            <a:r>
              <a:rPr lang="en-US" altLang="zh-CN" dirty="0"/>
              <a:t>2-UE </a:t>
            </a:r>
            <a:r>
              <a:rPr lang="en-US" altLang="zh-CN" dirty="0" smtClean="0"/>
              <a:t>reception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IBI state 1: only co-channel interference</a:t>
            </a:r>
          </a:p>
          <a:p>
            <a:r>
              <a:rPr lang="en-US" altLang="zh-CN" dirty="0" smtClean="0"/>
              <a:t>IBI state 2: co-channel interference and ISI for one UE</a:t>
            </a:r>
          </a:p>
          <a:p>
            <a:r>
              <a:rPr lang="en-US" altLang="zh-CN" dirty="0" smtClean="0"/>
              <a:t>IBI state 3: co-channel interference and ISI for two UEs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274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IBI state 1</a:t>
            </a:r>
            <a:r>
              <a:rPr lang="en-US" altLang="zh-CN" sz="3200" dirty="0"/>
              <a:t>: 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en-US" altLang="zh-CN" sz="3200" dirty="0" smtClean="0"/>
              <a:t>only </a:t>
            </a:r>
            <a:r>
              <a:rPr lang="en-US" altLang="zh-CN" sz="3200" dirty="0"/>
              <a:t>co-channel interference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341" y="2209800"/>
            <a:ext cx="8429218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01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3654</TotalTime>
  <Words>301</Words>
  <Application>Microsoft Office PowerPoint</Application>
  <PresentationFormat>全屏显示(4:3)</PresentationFormat>
  <Paragraphs>47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ＭＳ Ｐゴシック</vt:lpstr>
      <vt:lpstr>宋体</vt:lpstr>
      <vt:lpstr>Arial</vt:lpstr>
      <vt:lpstr>Calibri</vt:lpstr>
      <vt:lpstr>Cambria Math</vt:lpstr>
      <vt:lpstr>Office Theme</vt:lpstr>
      <vt:lpstr>Visio</vt:lpstr>
      <vt:lpstr>Equation</vt:lpstr>
      <vt:lpstr>PowerPoint 演示文稿</vt:lpstr>
      <vt:lpstr>Background (1/2)</vt:lpstr>
      <vt:lpstr>Background (2/2)</vt:lpstr>
      <vt:lpstr>Proposal 1</vt:lpstr>
      <vt:lpstr>Relaxed synchronization with sporadic UL transmissions in mMTC</vt:lpstr>
      <vt:lpstr>Scenario illustration for 1 UE </vt:lpstr>
      <vt:lpstr>Assumptions: UE TA schemes</vt:lpstr>
      <vt:lpstr>Possible inband inference states for 2-UE reception</vt:lpstr>
      <vt:lpstr>IBI state 1:  only co-channel interference</vt:lpstr>
      <vt:lpstr>IBI state 2:  co-channel interference and ISI for one UE</vt:lpstr>
      <vt:lpstr>IBI state 3:  co-channel interference and ISI for two UEs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Jinhui Chen(陈晋辉)</cp:lastModifiedBy>
  <cp:revision>401</cp:revision>
  <dcterms:created xsi:type="dcterms:W3CDTF">2016-03-24T01:14:08Z</dcterms:created>
  <dcterms:modified xsi:type="dcterms:W3CDTF">2016-05-25T00:38:42Z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2016-04-13 06:21:49Z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