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8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13"/>
  </p:normalViewPr>
  <p:slideViewPr>
    <p:cSldViewPr>
      <p:cViewPr varScale="1">
        <p:scale>
          <a:sx n="71" d="100"/>
          <a:sy n="71" d="100"/>
        </p:scale>
        <p:origin x="1356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85bis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R1-165674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forward compatibility for waveform evolution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Spreadtrum, </a:t>
            </a:r>
            <a:r>
              <a:rPr lang="en-US" altLang="zh-CN" sz="2800" dirty="0" smtClean="0"/>
              <a:t>CATR, </a:t>
            </a:r>
            <a:r>
              <a:rPr lang="en-US" altLang="zh-CN" sz="2800" dirty="0" smtClean="0"/>
              <a:t>CMCC, Cohere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Telekom, </a:t>
            </a:r>
            <a:r>
              <a:rPr lang="en-US" altLang="zh-CN" sz="2800" dirty="0" err="1" smtClean="0"/>
              <a:t>InterDigital</a:t>
            </a:r>
            <a:r>
              <a:rPr lang="en-US" altLang="zh-CN" sz="2800" dirty="0" smtClean="0"/>
              <a:t>, </a:t>
            </a:r>
            <a:r>
              <a:rPr lang="en-US" altLang="zh-CN" sz="2800" dirty="0"/>
              <a:t>Orange, </a:t>
            </a:r>
            <a:r>
              <a:rPr lang="en-US" altLang="zh-CN" sz="2800" dirty="0" smtClean="0"/>
              <a:t>Sony, Telstra</a:t>
            </a:r>
            <a:r>
              <a:rPr lang="en-US" altLang="zh-CN" sz="2800" dirty="0"/>
              <a:t>, Telefonica</a:t>
            </a:r>
            <a:r>
              <a:rPr lang="en-US" altLang="zh-CN" sz="2800"/>
              <a:t>,</a:t>
            </a:r>
            <a:r>
              <a:rPr lang="en-US" sz="2800" smtClean="0"/>
              <a:t> </a:t>
            </a:r>
            <a:r>
              <a:rPr lang="en-US" altLang="zh-CN" sz="2800" smtClean="0"/>
              <a:t>ZTE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53000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Agreed:</a:t>
            </a:r>
          </a:p>
          <a:p>
            <a:pPr lvl="1"/>
            <a:r>
              <a:rPr lang="en-US" altLang="zh-CN" sz="2200" i="1" dirty="0" smtClean="0"/>
              <a:t>Phase </a:t>
            </a:r>
            <a:r>
              <a:rPr lang="en-US" altLang="zh-CN" sz="2200" i="1" dirty="0"/>
              <a:t>1 and later phases of NR should be designed to ensure forward compatibility and compatibility of different </a:t>
            </a:r>
            <a:r>
              <a:rPr lang="en-US" altLang="zh-CN" sz="2200" i="1" dirty="0" smtClean="0"/>
              <a:t>features.</a:t>
            </a:r>
          </a:p>
          <a:p>
            <a:pPr lvl="1"/>
            <a:endParaRPr lang="en-US" altLang="zh-CN" sz="2200" i="1" dirty="0" smtClean="0"/>
          </a:p>
          <a:p>
            <a:r>
              <a:rPr lang="en-US" sz="2200" dirty="0" smtClean="0"/>
              <a:t>Waveform </a:t>
            </a:r>
            <a:r>
              <a:rPr lang="en-US" altLang="zh-CN" sz="2200" dirty="0" smtClean="0"/>
              <a:t>is </a:t>
            </a:r>
            <a:r>
              <a:rPr lang="en-US" altLang="zh-CN" sz="2200" dirty="0"/>
              <a:t>a fundamental PHY technology which can essentially impact system performance</a:t>
            </a:r>
            <a:r>
              <a:rPr lang="en-US" altLang="zh-CN" sz="2200" dirty="0" smtClean="0"/>
              <a:t>.</a:t>
            </a:r>
          </a:p>
          <a:p>
            <a:endParaRPr lang="en-US" altLang="zh-CN" sz="2200" dirty="0" smtClean="0"/>
          </a:p>
          <a:p>
            <a:r>
              <a:rPr lang="en-US" altLang="zh-CN" sz="2200" dirty="0"/>
              <a:t>Multiple new waveforms have been proposed as 5G waveform </a:t>
            </a:r>
            <a:r>
              <a:rPr lang="en-US" altLang="zh-CN" sz="2200" dirty="0" smtClean="0"/>
              <a:t>candidates.</a:t>
            </a:r>
          </a:p>
          <a:p>
            <a:endParaRPr lang="en-US" altLang="zh-CN" sz="2200" dirty="0"/>
          </a:p>
          <a:p>
            <a:r>
              <a:rPr lang="en-US" sz="2200" dirty="0" smtClean="0"/>
              <a:t>Besides existing waveform candidates in NR, other new waveforms would emerge in near future, which may further improve the performance of 5G systems. </a:t>
            </a:r>
          </a:p>
          <a:p>
            <a:endParaRPr lang="en-US" sz="2200" dirty="0" smtClean="0"/>
          </a:p>
          <a:p>
            <a:pPr lvl="1"/>
            <a:endParaRPr lang="en-US" sz="2200" dirty="0" smtClean="0"/>
          </a:p>
          <a:p>
            <a:pPr lvl="1"/>
            <a:endParaRPr lang="en-US" sz="2200" dirty="0"/>
          </a:p>
          <a:p>
            <a:pPr lvl="1"/>
            <a:endParaRPr lang="en-US" sz="2200" dirty="0" smtClean="0"/>
          </a:p>
          <a:p>
            <a:pPr lvl="1"/>
            <a:endParaRPr lang="en-US" sz="2200" dirty="0"/>
          </a:p>
          <a:p>
            <a:pPr lvl="1"/>
            <a:endParaRPr lang="en-US" sz="2200" dirty="0" smtClean="0"/>
          </a:p>
          <a:p>
            <a:pPr lvl="1"/>
            <a:endParaRPr lang="en-US" sz="2200" dirty="0"/>
          </a:p>
          <a:p>
            <a:pPr lvl="1"/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/>
              <a:t>Forward compatibility for waveform evolution should be ensured in system </a:t>
            </a:r>
            <a:r>
              <a:rPr lang="en-US" altLang="zh-CN" sz="2400" dirty="0" smtClean="0"/>
              <a:t>framework design</a:t>
            </a:r>
            <a:r>
              <a:rPr lang="en-US" altLang="zh-CN" sz="2400" dirty="0"/>
              <a:t>. </a:t>
            </a:r>
          </a:p>
          <a:p>
            <a:pPr lvl="1"/>
            <a:r>
              <a:rPr lang="en-US" altLang="zh-CN" sz="2400" dirty="0" smtClean="0"/>
              <a:t>Downlink, uplink and </a:t>
            </a:r>
            <a:r>
              <a:rPr lang="en-US" altLang="zh-CN" sz="2400" dirty="0" err="1" smtClean="0"/>
              <a:t>sidelink</a:t>
            </a:r>
            <a:r>
              <a:rPr lang="en-US" altLang="zh-CN" sz="2400" dirty="0" smtClean="0"/>
              <a:t> share the same framework of physical layer processing as the below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figure shows.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	</a:t>
            </a:r>
            <a:endParaRPr lang="zh-CN" altLang="en-US" sz="1600" i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3059" y="3962400"/>
            <a:ext cx="9102491" cy="4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072666"/>
              </p:ext>
            </p:extLst>
          </p:nvPr>
        </p:nvGraphicFramePr>
        <p:xfrm>
          <a:off x="304800" y="3581400"/>
          <a:ext cx="8775833" cy="1306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5" name="Visio" r:id="rId3" imgW="10820580" imgH="1601786" progId="Visio.Drawing.11">
                  <p:embed/>
                </p:oleObj>
              </mc:Choice>
              <mc:Fallback>
                <p:oleObj name="Visio" r:id="rId3" imgW="10820580" imgH="160178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581400"/>
                        <a:ext cx="8775833" cy="13067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椭圆 7"/>
          <p:cNvSpPr/>
          <p:nvPr/>
        </p:nvSpPr>
        <p:spPr>
          <a:xfrm>
            <a:off x="4191000" y="3733800"/>
            <a:ext cx="9906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34000" y="3733800"/>
            <a:ext cx="9906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696200" y="3733800"/>
            <a:ext cx="9906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9600" y="57912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Note: Transform </a:t>
            </a:r>
            <a:r>
              <a:rPr lang="en-US" altLang="zh-CN" dirty="0" err="1"/>
              <a:t>precoding</a:t>
            </a:r>
            <a:r>
              <a:rPr lang="en-US" altLang="zh-CN" dirty="0"/>
              <a:t> </a:t>
            </a:r>
            <a:r>
              <a:rPr lang="en-US" altLang="zh-CN" dirty="0" smtClean="0"/>
              <a:t>can be configured to pre-process the signal using, for example, a DFT-based transform.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063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sz="2800" dirty="0" smtClean="0"/>
              <a:t>Transformation may need to be implemented in downlink and </a:t>
            </a:r>
            <a:r>
              <a:rPr lang="en-US" altLang="zh-CN" sz="2800" dirty="0" err="1" smtClean="0"/>
              <a:t>sidelink</a:t>
            </a:r>
            <a:r>
              <a:rPr lang="en-US" altLang="zh-CN" sz="2800" dirty="0" smtClean="0"/>
              <a:t> as well as in uplink, according to the following reasons:</a:t>
            </a:r>
          </a:p>
          <a:p>
            <a:pPr lvl="1"/>
            <a:r>
              <a:rPr lang="en-US" altLang="zh-CN" dirty="0"/>
              <a:t>S</a:t>
            </a:r>
            <a:r>
              <a:rPr lang="en-US" altLang="zh-CN" dirty="0" smtClean="0"/>
              <a:t>ome kind of DFT-s-OFDM waveform for high frequency, e.g</a:t>
            </a:r>
            <a:r>
              <a:rPr lang="en-US" altLang="zh-CN" dirty="0"/>
              <a:t>. </a:t>
            </a:r>
            <a:r>
              <a:rPr lang="en-US" altLang="zh-CN" dirty="0" smtClean="0"/>
              <a:t>UW-DFT-s-OFDM (R1-164028, </a:t>
            </a:r>
            <a:r>
              <a:rPr lang="en-US" altLang="zh-CN" dirty="0"/>
              <a:t>R1-165057</a:t>
            </a:r>
            <a:r>
              <a:rPr lang="en-US" altLang="zh-CN" dirty="0" smtClean="0"/>
              <a:t>), GI DFT-s-OFDM,  (R1-164716)</a:t>
            </a:r>
          </a:p>
          <a:p>
            <a:pPr lvl="1"/>
            <a:r>
              <a:rPr lang="en-US" altLang="zh-CN" dirty="0" smtClean="0"/>
              <a:t>Special transformation may be needed for specific scenarios, e.g. OTFS (R1-163619)</a:t>
            </a:r>
          </a:p>
          <a:p>
            <a:pPr lvl="1"/>
            <a:r>
              <a:rPr lang="en-US" altLang="zh-CN" dirty="0" smtClean="0"/>
              <a:t>Uniform DL/UL/SL waveform may be needed for some cases (e.g. in R1-164047)</a:t>
            </a:r>
          </a:p>
          <a:p>
            <a:pPr lvl="1"/>
            <a:r>
              <a:rPr lang="en-US" dirty="0" smtClean="0"/>
              <a:t>Support </a:t>
            </a:r>
            <a:r>
              <a:rPr lang="en-US" dirty="0"/>
              <a:t>of flexible configuration of</a:t>
            </a:r>
            <a:r>
              <a:rPr lang="en-US"/>
              <a:t> </a:t>
            </a:r>
            <a:r>
              <a:rPr lang="en-US" smtClean="0"/>
              <a:t>Air Interface </a:t>
            </a:r>
            <a:r>
              <a:rPr lang="en-US" dirty="0"/>
              <a:t>profiles and forward compatibility through Software Defined Air Interface (R1-162867)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00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3137</TotalTime>
  <Words>242</Words>
  <Application>Microsoft Office PowerPoint</Application>
  <PresentationFormat>全屏显示(4:3)</PresentationFormat>
  <Paragraphs>30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Visio</vt:lpstr>
      <vt:lpstr>PowerPoint 演示文稿</vt:lpstr>
      <vt:lpstr>Background</vt:lpstr>
      <vt:lpstr>Proposal 1</vt:lpstr>
      <vt:lpstr>Justification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Jinhui Chen(陈晋辉)</cp:lastModifiedBy>
  <cp:revision>255</cp:revision>
  <dcterms:created xsi:type="dcterms:W3CDTF">2016-03-24T01:14:08Z</dcterms:created>
  <dcterms:modified xsi:type="dcterms:W3CDTF">2016-05-25T01:10:59Z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