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2200" autoAdjust="0"/>
    <p:restoredTop sz="87995" autoAdjust="0"/>
  </p:normalViewPr>
  <p:slideViewPr>
    <p:cSldViewPr snapToGrid="0">
      <p:cViewPr varScale="1">
        <p:scale>
          <a:sx n="127" d="100"/>
          <a:sy n="127" d="100"/>
        </p:scale>
        <p:origin x="-18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58505-42B9-4DDC-B00F-77664CA042C2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7F1AC-6E90-4983-BAB9-62D5E9DECC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8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i="0" strike="noStrike" baseline="0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861CB2-B6FC-437D-814C-7CFA51719FD4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8451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53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11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4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35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29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78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70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3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67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B62C2-CC25-4238-94DD-21FFD51DEBB3}" type="datetimeFigureOut">
              <a:rPr lang="en-US" smtClean="0"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5B0A-1168-4532-9F09-7097538C6C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3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62465" y="1122363"/>
            <a:ext cx="8419070" cy="2387600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+mn-lt"/>
              </a:rPr>
              <a:t>Way Forward on </a:t>
            </a:r>
            <a:r>
              <a:rPr lang="en-US" sz="3600" dirty="0" smtClean="0">
                <a:latin typeface="+mn-lt"/>
              </a:rPr>
              <a:t>Channel </a:t>
            </a:r>
            <a:r>
              <a:rPr lang="en-US" sz="3600" dirty="0">
                <a:latin typeface="+mn-lt"/>
              </a:rPr>
              <a:t>Coding Scheme 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r>
              <a:rPr lang="en-US" sz="3600" dirty="0" smtClean="0">
                <a:latin typeface="+mn-lt"/>
              </a:rPr>
              <a:t>for New </a:t>
            </a:r>
            <a:r>
              <a:rPr lang="en-US" sz="3600" dirty="0">
                <a:latin typeface="+mn-lt"/>
              </a:rPr>
              <a:t>Radio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17838" y="4318730"/>
            <a:ext cx="7908324" cy="1655762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Samsung, Nokia, Qualcomm, Intel, ZTE  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110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0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000" dirty="0" smtClean="0"/>
              <a:t>Nanjing, China, 23</a:t>
            </a:r>
            <a:r>
              <a:rPr lang="en-US" altLang="zh-CN" sz="2000" baseline="30000" dirty="0" smtClean="0"/>
              <a:t>rd</a:t>
            </a:r>
            <a:r>
              <a:rPr lang="en-US" altLang="zh-CN" sz="2000" dirty="0" smtClean="0"/>
              <a:t> – 27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2016</a:t>
            </a:r>
            <a:endParaRPr lang="zh-CN" altLang="zh-CN" sz="2000" dirty="0" smtClean="0"/>
          </a:p>
          <a:p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7</a:t>
            </a:r>
            <a:r>
              <a:rPr lang="en-US" altLang="ko-KR" sz="2000" dirty="0" smtClean="0"/>
              <a:t>.1.5.1</a:t>
            </a:r>
            <a:endParaRPr kumimoji="1" lang="ja-JP" altLang="en-US" sz="20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7698693" y="185676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>
                <a:cs typeface="Times New Roman" pitchFamily="18" charset="0"/>
              </a:rPr>
              <a:t>R1-165637</a:t>
            </a:r>
            <a:endParaRPr lang="en-US" altLang="ko-KR" sz="20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 smtClean="0">
                <a:latin typeface="+mn-lt"/>
              </a:rPr>
              <a:t>Proposal</a:t>
            </a:r>
            <a:endParaRPr lang="en-US" altLang="zh-CN" sz="4000" b="1" dirty="0">
              <a:latin typeface="+mn-lt"/>
            </a:endParaRP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457199" y="1148310"/>
            <a:ext cx="8455573" cy="5269424"/>
          </a:xfrm>
        </p:spPr>
        <p:txBody>
          <a:bodyPr>
            <a:normAutofit/>
          </a:bodyPr>
          <a:lstStyle/>
          <a:p>
            <a:pPr latinLnBrk="1"/>
            <a:r>
              <a:rPr lang="en-US" altLang="ko-KR" sz="2400" dirty="0" smtClean="0"/>
              <a:t>Take the following as conclusion for RAN1#85</a:t>
            </a:r>
            <a:endParaRPr lang="ko-KR" altLang="ko-KR" sz="24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endParaRPr lang="en-US" altLang="ko-KR" sz="6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All candidate channel coding schemes for </a:t>
            </a:r>
            <a:r>
              <a:rPr lang="en-US" altLang="ko-KR" sz="2000" dirty="0" err="1" smtClean="0"/>
              <a:t>eMBB</a:t>
            </a:r>
            <a:r>
              <a:rPr lang="en-US" altLang="ko-KR" sz="2000" dirty="0" smtClean="0"/>
              <a:t> application show </a:t>
            </a:r>
            <a:r>
              <a:rPr lang="en-US" altLang="ko-KR" sz="2000" dirty="0"/>
              <a:t>comparable link performance </a:t>
            </a:r>
            <a:r>
              <a:rPr lang="en-US" altLang="ko-KR" sz="2000" dirty="0" smtClean="0"/>
              <a:t>in </a:t>
            </a:r>
            <a:r>
              <a:rPr lang="en-GB" altLang="ko-KR" sz="2000" dirty="0" smtClean="0"/>
              <a:t>most cases </a:t>
            </a:r>
            <a:endParaRPr lang="en-US" altLang="ko-KR" sz="20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endParaRPr lang="en-US" altLang="ko-KR" sz="20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Observations </a:t>
            </a:r>
            <a:r>
              <a:rPr lang="en-US" altLang="ko-KR" sz="2000" dirty="0"/>
              <a:t>on LTE turbo code </a:t>
            </a:r>
            <a:r>
              <a:rPr lang="en-US" altLang="ko-KR" sz="2000" dirty="0" smtClean="0"/>
              <a:t>for </a:t>
            </a:r>
            <a:r>
              <a:rPr lang="en-US" altLang="ko-KR" sz="2000" dirty="0"/>
              <a:t>high</a:t>
            </a:r>
            <a:r>
              <a:rPr lang="en-US" altLang="ko-KR" sz="2000" b="1" dirty="0">
                <a:solidFill>
                  <a:srgbClr val="FF0000"/>
                </a:solidFill>
              </a:rPr>
              <a:t> </a:t>
            </a:r>
            <a:r>
              <a:rPr lang="en-US" altLang="ko-KR" sz="2000" dirty="0"/>
              <a:t>code</a:t>
            </a:r>
            <a:r>
              <a:rPr lang="en-US" altLang="ko-KR" sz="2000" b="1" dirty="0">
                <a:solidFill>
                  <a:srgbClr val="FF0000"/>
                </a:solidFill>
              </a:rPr>
              <a:t> </a:t>
            </a:r>
            <a:r>
              <a:rPr lang="en-US" altLang="ko-KR" sz="2000" dirty="0" smtClean="0"/>
              <a:t>rates</a:t>
            </a:r>
            <a:endParaRPr lang="en-US" altLang="ko-KR" sz="2000" dirty="0"/>
          </a:p>
          <a:p>
            <a:pPr lvl="2" latinLnBrk="1"/>
            <a:r>
              <a:rPr lang="en-US" altLang="ko-KR" sz="1800" dirty="0" smtClean="0"/>
              <a:t>LTE </a:t>
            </a:r>
            <a:r>
              <a:rPr lang="en-US" altLang="ko-KR" sz="1800" dirty="0"/>
              <a:t>turbo </a:t>
            </a:r>
            <a:r>
              <a:rPr lang="en-US" altLang="ko-KR" sz="1800" dirty="0" smtClean="0"/>
              <a:t>code requires higher decoder computational complexity compared to LDPC code</a:t>
            </a:r>
            <a:endParaRPr lang="en-US" altLang="ko-KR" sz="1800" dirty="0"/>
          </a:p>
          <a:p>
            <a:pPr lvl="2" latinLnBrk="1"/>
            <a:r>
              <a:rPr lang="en-US" altLang="ko-KR" sz="1800" dirty="0"/>
              <a:t>LDPC </a:t>
            </a:r>
            <a:r>
              <a:rPr lang="en-US" altLang="ko-KR" sz="1800" dirty="0" smtClean="0"/>
              <a:t>code is superior </a:t>
            </a:r>
            <a:r>
              <a:rPr lang="en-US" altLang="ko-KR" sz="1800" dirty="0"/>
              <a:t>to </a:t>
            </a:r>
            <a:r>
              <a:rPr lang="en-US" altLang="ko-KR" sz="1800" dirty="0" smtClean="0"/>
              <a:t>LTE </a:t>
            </a:r>
            <a:r>
              <a:rPr lang="en-US" altLang="ko-KR" sz="1800" dirty="0"/>
              <a:t>turbo </a:t>
            </a:r>
            <a:r>
              <a:rPr lang="en-US" altLang="ko-KR" sz="1800" dirty="0" smtClean="0"/>
              <a:t>code </a:t>
            </a:r>
            <a:r>
              <a:rPr lang="en-US" altLang="ko-KR" sz="1800" dirty="0"/>
              <a:t>in terms of </a:t>
            </a:r>
            <a:r>
              <a:rPr lang="en-GB" altLang="ko-KR" sz="1800" dirty="0"/>
              <a:t>latency and high data </a:t>
            </a:r>
            <a:r>
              <a:rPr lang="en-GB" altLang="ko-KR" sz="1800" dirty="0" smtClean="0"/>
              <a:t>throughput</a:t>
            </a:r>
          </a:p>
          <a:p>
            <a:pPr lvl="2" latinLnBrk="1"/>
            <a:endParaRPr lang="en-GB" altLang="ko-KR" sz="18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2000" dirty="0"/>
              <a:t>LTE turbo code starts generating error floor </a:t>
            </a:r>
            <a:r>
              <a:rPr lang="en-GB" altLang="ko-KR" sz="2000" dirty="0" smtClean="0"/>
              <a:t>between BLER=10</a:t>
            </a:r>
            <a:r>
              <a:rPr lang="en-GB" altLang="ko-KR" sz="2000" baseline="30000" dirty="0" smtClean="0"/>
              <a:t>-2</a:t>
            </a:r>
            <a:r>
              <a:rPr lang="en-GB" altLang="ko-KR" sz="2000" dirty="0" smtClean="0"/>
              <a:t> and 10</a:t>
            </a:r>
            <a:r>
              <a:rPr lang="en-GB" altLang="ko-KR" sz="2000" baseline="30000" dirty="0" smtClean="0"/>
              <a:t>-3 </a:t>
            </a:r>
            <a:r>
              <a:rPr lang="en-GB" altLang="ko-KR" sz="2000" dirty="0" smtClean="0"/>
              <a:t>for </a:t>
            </a:r>
            <a:r>
              <a:rPr lang="en-US" altLang="ko-KR" sz="2000" dirty="0"/>
              <a:t>high code </a:t>
            </a:r>
            <a:r>
              <a:rPr lang="en-US" altLang="ko-KR" sz="2000" dirty="0" smtClean="0"/>
              <a:t>rates </a:t>
            </a:r>
            <a:r>
              <a:rPr lang="en-GB" altLang="ko-KR" sz="2000" dirty="0"/>
              <a:t>and </a:t>
            </a:r>
            <a:r>
              <a:rPr lang="en-GB" altLang="ko-KR" sz="2000" dirty="0" smtClean="0"/>
              <a:t>for some large information block lengths </a:t>
            </a:r>
            <a:r>
              <a:rPr lang="en-US" altLang="ko-KR" sz="2000" dirty="0" smtClean="0"/>
              <a:t>(e.g.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some sizes ≥1000 bits)</a:t>
            </a:r>
            <a:endParaRPr lang="en-US" altLang="ko-KR" sz="2000" dirty="0"/>
          </a:p>
          <a:p>
            <a:pPr lvl="1" latinLnBrk="1">
              <a:buFont typeface="Calibri" panose="020F0502020204030204" pitchFamily="34" charset="0"/>
              <a:buChar char="–"/>
            </a:pPr>
            <a:endParaRPr lang="en-US" altLang="ko-KR" sz="18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LDPC code can </a:t>
            </a:r>
            <a:r>
              <a:rPr lang="en-US" altLang="ko-KR" sz="2000" dirty="0"/>
              <a:t>be designed to meet the </a:t>
            </a:r>
            <a:r>
              <a:rPr lang="en-US" altLang="ko-KR" sz="2000" dirty="0" smtClean="0"/>
              <a:t>flexibility </a:t>
            </a:r>
            <a:r>
              <a:rPr lang="en-US" altLang="ko-KR" sz="2000" dirty="0"/>
              <a:t>required for application </a:t>
            </a:r>
            <a:r>
              <a:rPr lang="en-US" altLang="ko-KR" sz="2000" dirty="0" smtClean="0"/>
              <a:t>scenarios in NR </a:t>
            </a:r>
            <a:r>
              <a:rPr lang="en-US" altLang="ko-KR" sz="2000" dirty="0"/>
              <a:t>systems</a:t>
            </a:r>
          </a:p>
          <a:p>
            <a:endParaRPr lang="en-US" altLang="zh-CN" sz="1600" dirty="0" smtClean="0"/>
          </a:p>
          <a:p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11696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2056</TotalTime>
  <Words>143</Words>
  <Application>Microsoft Office PowerPoint</Application>
  <PresentationFormat>화면 슬라이드 쇼(4:3)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Way Forward on Channel Coding Scheme  for New Radio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Coding Scheme for 5G New Radio</dc:title>
  <dc:creator>Younsun Kim</dc:creator>
  <cp:lastModifiedBy>Hongsil Jeong</cp:lastModifiedBy>
  <cp:revision>242</cp:revision>
  <dcterms:created xsi:type="dcterms:W3CDTF">2016-04-08T06:00:47Z</dcterms:created>
  <dcterms:modified xsi:type="dcterms:W3CDTF">2016-05-24T04:30:14Z</dcterms:modified>
</cp:coreProperties>
</file>