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tiff" ContentType="image/tif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0"/>
  </p:notesMasterIdLst>
  <p:sldIdLst>
    <p:sldId id="256" r:id="rId2"/>
    <p:sldId id="261" r:id="rId3"/>
    <p:sldId id="269" r:id="rId4"/>
    <p:sldId id="265" r:id="rId5"/>
    <p:sldId id="260" r:id="rId6"/>
    <p:sldId id="264" r:id="rId7"/>
    <p:sldId id="278" r:id="rId8"/>
    <p:sldId id="268" r:id="rId9"/>
    <p:sldId id="279" r:id="rId10"/>
    <p:sldId id="270" r:id="rId11"/>
    <p:sldId id="272" r:id="rId12"/>
    <p:sldId id="273" r:id="rId13"/>
    <p:sldId id="280" r:id="rId14"/>
    <p:sldId id="275" r:id="rId15"/>
    <p:sldId id="262" r:id="rId16"/>
    <p:sldId id="263" r:id="rId17"/>
    <p:sldId id="276" r:id="rId18"/>
    <p:sldId id="277"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175" autoAdjust="0"/>
    <p:restoredTop sz="87912" autoAdjust="0"/>
  </p:normalViewPr>
  <p:slideViewPr>
    <p:cSldViewPr snapToGrid="0">
      <p:cViewPr varScale="1">
        <p:scale>
          <a:sx n="93" d="100"/>
          <a:sy n="93" d="100"/>
        </p:scale>
        <p:origin x="-1482"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A458505-42B9-4DDC-B00F-77664CA042C2}" type="datetimeFigureOut">
              <a:rPr lang="en-US" smtClean="0"/>
              <a:pPr/>
              <a:t>5/23/2016</a:t>
            </a:fld>
            <a:endParaRPr lang="en-US" dirty="0"/>
          </a:p>
        </p:txBody>
      </p:sp>
      <p:sp>
        <p:nvSpPr>
          <p:cNvPr id="4" name="슬라이드 이미지 개체 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B27F1AC-6E90-4983-BAB9-62D5E9DECC74}" type="slidenum">
              <a:rPr lang="en-US" smtClean="0"/>
              <a:pPr/>
              <a:t>‹#›</a:t>
            </a:fld>
            <a:endParaRPr lang="en-US" dirty="0"/>
          </a:p>
        </p:txBody>
      </p:sp>
    </p:spTree>
    <p:extLst>
      <p:ext uri="{BB962C8B-B14F-4D97-AF65-F5344CB8AC3E}">
        <p14:creationId xmlns:p14="http://schemas.microsoft.com/office/powerpoint/2010/main" xmlns="" val="187082449"/>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717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ko-KR" i="0" strike="noStrike" baseline="0" dirty="0" smtClean="0"/>
          </a:p>
        </p:txBody>
      </p:sp>
      <p:sp>
        <p:nvSpPr>
          <p:cNvPr id="7172"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D1861CB2-B6FC-437D-814C-7CFA51719FD4}" type="slidenum">
              <a:rPr lang="zh-CN" altLang="en-US" smtClean="0"/>
              <a:pPr eaLnBrk="1" hangingPunct="1">
                <a:spcBef>
                  <a:spcPct val="0"/>
                </a:spcBef>
              </a:pPr>
              <a:t>2</a:t>
            </a:fld>
            <a:endParaRPr lang="en-US" altLang="zh-CN" dirty="0" smtClean="0"/>
          </a:p>
        </p:txBody>
      </p:sp>
    </p:spTree>
    <p:extLst>
      <p:ext uri="{BB962C8B-B14F-4D97-AF65-F5344CB8AC3E}">
        <p14:creationId xmlns:p14="http://schemas.microsoft.com/office/powerpoint/2010/main" xmlns="" val="1084514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717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ko-KR" i="0" strike="noStrike" baseline="0" dirty="0" smtClean="0"/>
          </a:p>
        </p:txBody>
      </p:sp>
      <p:sp>
        <p:nvSpPr>
          <p:cNvPr id="7172"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D1861CB2-B6FC-437D-814C-7CFA51719FD4}" type="slidenum">
              <a:rPr lang="zh-CN" altLang="en-US" smtClean="0"/>
              <a:pPr eaLnBrk="1" hangingPunct="1">
                <a:spcBef>
                  <a:spcPct val="0"/>
                </a:spcBef>
              </a:pPr>
              <a:t>5</a:t>
            </a:fld>
            <a:endParaRPr lang="en-US" altLang="zh-CN" dirty="0" smtClean="0"/>
          </a:p>
        </p:txBody>
      </p:sp>
    </p:spTree>
    <p:extLst>
      <p:ext uri="{BB962C8B-B14F-4D97-AF65-F5344CB8AC3E}">
        <p14:creationId xmlns:p14="http://schemas.microsoft.com/office/powerpoint/2010/main" xmlns="" val="1084514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ko-KR" altLang="en-US" smtClean="0"/>
              <a:t>마스터 제목 스타일 편집</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smtClean="0"/>
              <a:t>마스터 부제목 스타일 편집</a:t>
            </a:r>
            <a:endParaRPr lang="en-US" dirty="0"/>
          </a:p>
        </p:txBody>
      </p:sp>
      <p:sp>
        <p:nvSpPr>
          <p:cNvPr id="4" name="Date Placeholder 3"/>
          <p:cNvSpPr>
            <a:spLocks noGrp="1"/>
          </p:cNvSpPr>
          <p:nvPr>
            <p:ph type="dt" sz="half" idx="10"/>
          </p:nvPr>
        </p:nvSpPr>
        <p:spPr/>
        <p:txBody>
          <a:bodyPr/>
          <a:lstStyle/>
          <a:p>
            <a:fld id="{E2CB62C2-CC25-4238-94DD-21FFD51DEBB3}" type="datetimeFigureOut">
              <a:rPr lang="en-US" smtClean="0"/>
              <a:pPr/>
              <a:t>5/23/2016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6F75B0A-1168-4532-9F09-7097538C6C85}" type="slidenum">
              <a:rPr lang="en-US" smtClean="0"/>
              <a:pPr/>
              <a:t>‹#›</a:t>
            </a:fld>
            <a:endParaRPr lang="en-US" dirty="0"/>
          </a:p>
        </p:txBody>
      </p:sp>
    </p:spTree>
    <p:extLst>
      <p:ext uri="{BB962C8B-B14F-4D97-AF65-F5344CB8AC3E}">
        <p14:creationId xmlns:p14="http://schemas.microsoft.com/office/powerpoint/2010/main" xmlns="" val="22235345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US" dirty="0"/>
          </a:p>
        </p:txBody>
      </p:sp>
      <p:sp>
        <p:nvSpPr>
          <p:cNvPr id="3" name="Vertical Text Placeholder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4" name="Date Placeholder 3"/>
          <p:cNvSpPr>
            <a:spLocks noGrp="1"/>
          </p:cNvSpPr>
          <p:nvPr>
            <p:ph type="dt" sz="half" idx="10"/>
          </p:nvPr>
        </p:nvSpPr>
        <p:spPr/>
        <p:txBody>
          <a:bodyPr/>
          <a:lstStyle/>
          <a:p>
            <a:fld id="{E2CB62C2-CC25-4238-94DD-21FFD51DEBB3}" type="datetimeFigureOut">
              <a:rPr lang="en-US" smtClean="0"/>
              <a:pPr/>
              <a:t>5/23/2016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6F75B0A-1168-4532-9F09-7097538C6C85}" type="slidenum">
              <a:rPr lang="en-US" smtClean="0"/>
              <a:pPr/>
              <a:t>‹#›</a:t>
            </a:fld>
            <a:endParaRPr lang="en-US" dirty="0"/>
          </a:p>
        </p:txBody>
      </p:sp>
    </p:spTree>
    <p:extLst>
      <p:ext uri="{BB962C8B-B14F-4D97-AF65-F5344CB8AC3E}">
        <p14:creationId xmlns:p14="http://schemas.microsoft.com/office/powerpoint/2010/main" xmlns="" val="4311103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ko-KR" altLang="en-US" smtClean="0"/>
              <a:t>마스터 제목 스타일 편집</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4" name="Date Placeholder 3"/>
          <p:cNvSpPr>
            <a:spLocks noGrp="1"/>
          </p:cNvSpPr>
          <p:nvPr>
            <p:ph type="dt" sz="half" idx="10"/>
          </p:nvPr>
        </p:nvSpPr>
        <p:spPr/>
        <p:txBody>
          <a:bodyPr/>
          <a:lstStyle/>
          <a:p>
            <a:fld id="{E2CB62C2-CC25-4238-94DD-21FFD51DEBB3}" type="datetimeFigureOut">
              <a:rPr lang="en-US" smtClean="0"/>
              <a:pPr/>
              <a:t>5/23/2016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6F75B0A-1168-4532-9F09-7097538C6C85}" type="slidenum">
              <a:rPr lang="en-US" smtClean="0"/>
              <a:pPr/>
              <a:t>‹#›</a:t>
            </a:fld>
            <a:endParaRPr lang="en-US" dirty="0"/>
          </a:p>
        </p:txBody>
      </p:sp>
    </p:spTree>
    <p:extLst>
      <p:ext uri="{BB962C8B-B14F-4D97-AF65-F5344CB8AC3E}">
        <p14:creationId xmlns:p14="http://schemas.microsoft.com/office/powerpoint/2010/main" xmlns="" val="8224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US" dirty="0"/>
          </a:p>
        </p:txBody>
      </p:sp>
      <p:sp>
        <p:nvSpPr>
          <p:cNvPr id="3" name="Content Placeholder 2"/>
          <p:cNvSpPr>
            <a:spLocks noGrp="1"/>
          </p:cNvSpPr>
          <p:nvPr>
            <p:ph idx="1"/>
          </p:nvPr>
        </p:nvSpPr>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4" name="Date Placeholder 3"/>
          <p:cNvSpPr>
            <a:spLocks noGrp="1"/>
          </p:cNvSpPr>
          <p:nvPr>
            <p:ph type="dt" sz="half" idx="10"/>
          </p:nvPr>
        </p:nvSpPr>
        <p:spPr/>
        <p:txBody>
          <a:bodyPr/>
          <a:lstStyle/>
          <a:p>
            <a:fld id="{E2CB62C2-CC25-4238-94DD-21FFD51DEBB3}" type="datetimeFigureOut">
              <a:rPr lang="en-US" smtClean="0"/>
              <a:pPr/>
              <a:t>5/23/2016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6F75B0A-1168-4532-9F09-7097538C6C85}" type="slidenum">
              <a:rPr lang="en-US" smtClean="0"/>
              <a:pPr/>
              <a:t>‹#›</a:t>
            </a:fld>
            <a:endParaRPr lang="en-US" dirty="0"/>
          </a:p>
        </p:txBody>
      </p:sp>
    </p:spTree>
    <p:extLst>
      <p:ext uri="{BB962C8B-B14F-4D97-AF65-F5344CB8AC3E}">
        <p14:creationId xmlns:p14="http://schemas.microsoft.com/office/powerpoint/2010/main" xmlns="" val="23659410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ko-KR" altLang="en-US" smtClean="0"/>
              <a:t>마스터 제목 스타일 편집</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ko-KR" altLang="en-US" smtClean="0"/>
              <a:t>마스터 텍스트 스타일을 편집합니다</a:t>
            </a:r>
          </a:p>
        </p:txBody>
      </p:sp>
      <p:sp>
        <p:nvSpPr>
          <p:cNvPr id="4" name="Date Placeholder 3"/>
          <p:cNvSpPr>
            <a:spLocks noGrp="1"/>
          </p:cNvSpPr>
          <p:nvPr>
            <p:ph type="dt" sz="half" idx="10"/>
          </p:nvPr>
        </p:nvSpPr>
        <p:spPr/>
        <p:txBody>
          <a:bodyPr/>
          <a:lstStyle/>
          <a:p>
            <a:fld id="{E2CB62C2-CC25-4238-94DD-21FFD51DEBB3}" type="datetimeFigureOut">
              <a:rPr lang="en-US" smtClean="0"/>
              <a:pPr/>
              <a:t>5/23/2016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6F75B0A-1168-4532-9F09-7097538C6C85}" type="slidenum">
              <a:rPr lang="en-US" smtClean="0"/>
              <a:pPr/>
              <a:t>‹#›</a:t>
            </a:fld>
            <a:endParaRPr lang="en-US" dirty="0"/>
          </a:p>
        </p:txBody>
      </p:sp>
    </p:spTree>
    <p:extLst>
      <p:ext uri="{BB962C8B-B14F-4D97-AF65-F5344CB8AC3E}">
        <p14:creationId xmlns:p14="http://schemas.microsoft.com/office/powerpoint/2010/main" xmlns="" val="13063505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5" name="Date Placeholder 4"/>
          <p:cNvSpPr>
            <a:spLocks noGrp="1"/>
          </p:cNvSpPr>
          <p:nvPr>
            <p:ph type="dt" sz="half" idx="10"/>
          </p:nvPr>
        </p:nvSpPr>
        <p:spPr/>
        <p:txBody>
          <a:bodyPr/>
          <a:lstStyle/>
          <a:p>
            <a:fld id="{E2CB62C2-CC25-4238-94DD-21FFD51DEBB3}" type="datetimeFigureOut">
              <a:rPr lang="en-US" smtClean="0"/>
              <a:pPr/>
              <a:t>5/23/2016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6F75B0A-1168-4532-9F09-7097538C6C85}" type="slidenum">
              <a:rPr lang="en-US" smtClean="0"/>
              <a:pPr/>
              <a:t>‹#›</a:t>
            </a:fld>
            <a:endParaRPr lang="en-US" dirty="0"/>
          </a:p>
        </p:txBody>
      </p:sp>
    </p:spTree>
    <p:extLst>
      <p:ext uri="{BB962C8B-B14F-4D97-AF65-F5344CB8AC3E}">
        <p14:creationId xmlns:p14="http://schemas.microsoft.com/office/powerpoint/2010/main" xmlns="" val="39602974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ko-KR" altLang="en-US" smtClean="0"/>
              <a:t>마스터 제목 스타일 편집</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Content Placeholder 3"/>
          <p:cNvSpPr>
            <a:spLocks noGrp="1"/>
          </p:cNvSpPr>
          <p:nvPr>
            <p:ph sz="half" idx="2"/>
          </p:nvPr>
        </p:nvSpPr>
        <p:spPr>
          <a:xfrm>
            <a:off x="629842" y="2505075"/>
            <a:ext cx="3868340" cy="3684588"/>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6" name="Content Placeholder 5"/>
          <p:cNvSpPr>
            <a:spLocks noGrp="1"/>
          </p:cNvSpPr>
          <p:nvPr>
            <p:ph sz="quarter" idx="4"/>
          </p:nvPr>
        </p:nvSpPr>
        <p:spPr>
          <a:xfrm>
            <a:off x="4629150" y="2505075"/>
            <a:ext cx="3887391" cy="3684588"/>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7" name="Date Placeholder 6"/>
          <p:cNvSpPr>
            <a:spLocks noGrp="1"/>
          </p:cNvSpPr>
          <p:nvPr>
            <p:ph type="dt" sz="half" idx="10"/>
          </p:nvPr>
        </p:nvSpPr>
        <p:spPr/>
        <p:txBody>
          <a:bodyPr/>
          <a:lstStyle/>
          <a:p>
            <a:fld id="{E2CB62C2-CC25-4238-94DD-21FFD51DEBB3}" type="datetimeFigureOut">
              <a:rPr lang="en-US" smtClean="0"/>
              <a:pPr/>
              <a:t>5/23/2016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6F75B0A-1168-4532-9F09-7097538C6C85}" type="slidenum">
              <a:rPr lang="en-US" smtClean="0"/>
              <a:pPr/>
              <a:t>‹#›</a:t>
            </a:fld>
            <a:endParaRPr lang="en-US" dirty="0"/>
          </a:p>
        </p:txBody>
      </p:sp>
    </p:spTree>
    <p:extLst>
      <p:ext uri="{BB962C8B-B14F-4D97-AF65-F5344CB8AC3E}">
        <p14:creationId xmlns:p14="http://schemas.microsoft.com/office/powerpoint/2010/main" xmlns="" val="21527822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US" dirty="0"/>
          </a:p>
        </p:txBody>
      </p:sp>
      <p:sp>
        <p:nvSpPr>
          <p:cNvPr id="3" name="Date Placeholder 2"/>
          <p:cNvSpPr>
            <a:spLocks noGrp="1"/>
          </p:cNvSpPr>
          <p:nvPr>
            <p:ph type="dt" sz="half" idx="10"/>
          </p:nvPr>
        </p:nvSpPr>
        <p:spPr/>
        <p:txBody>
          <a:bodyPr/>
          <a:lstStyle/>
          <a:p>
            <a:fld id="{E2CB62C2-CC25-4238-94DD-21FFD51DEBB3}" type="datetimeFigureOut">
              <a:rPr lang="en-US" smtClean="0"/>
              <a:pPr/>
              <a:t>5/23/2016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6F75B0A-1168-4532-9F09-7097538C6C85}" type="slidenum">
              <a:rPr lang="en-US" smtClean="0"/>
              <a:pPr/>
              <a:t>‹#›</a:t>
            </a:fld>
            <a:endParaRPr lang="en-US" dirty="0"/>
          </a:p>
        </p:txBody>
      </p:sp>
    </p:spTree>
    <p:extLst>
      <p:ext uri="{BB962C8B-B14F-4D97-AF65-F5344CB8AC3E}">
        <p14:creationId xmlns:p14="http://schemas.microsoft.com/office/powerpoint/2010/main" xmlns="" val="14767080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CB62C2-CC25-4238-94DD-21FFD51DEBB3}" type="datetimeFigureOut">
              <a:rPr lang="en-US" smtClean="0"/>
              <a:pPr/>
              <a:t>5/23/2016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A6F75B0A-1168-4532-9F09-7097538C6C85}" type="slidenum">
              <a:rPr lang="en-US" smtClean="0"/>
              <a:pPr/>
              <a:t>‹#›</a:t>
            </a:fld>
            <a:endParaRPr lang="en-US" dirty="0"/>
          </a:p>
        </p:txBody>
      </p:sp>
    </p:spTree>
    <p:extLst>
      <p:ext uri="{BB962C8B-B14F-4D97-AF65-F5344CB8AC3E}">
        <p14:creationId xmlns:p14="http://schemas.microsoft.com/office/powerpoint/2010/main" xmlns="" val="34433320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ko-KR" altLang="en-US" smtClean="0"/>
              <a:t>마스터 제목 스타일 편집</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smtClean="0"/>
              <a:t>마스터 텍스트 스타일을 편집합니다</a:t>
            </a:r>
          </a:p>
        </p:txBody>
      </p:sp>
      <p:sp>
        <p:nvSpPr>
          <p:cNvPr id="5" name="Date Placeholder 4"/>
          <p:cNvSpPr>
            <a:spLocks noGrp="1"/>
          </p:cNvSpPr>
          <p:nvPr>
            <p:ph type="dt" sz="half" idx="10"/>
          </p:nvPr>
        </p:nvSpPr>
        <p:spPr/>
        <p:txBody>
          <a:bodyPr/>
          <a:lstStyle/>
          <a:p>
            <a:fld id="{E2CB62C2-CC25-4238-94DD-21FFD51DEBB3}" type="datetimeFigureOut">
              <a:rPr lang="en-US" smtClean="0"/>
              <a:pPr/>
              <a:t>5/23/2016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6F75B0A-1168-4532-9F09-7097538C6C85}" type="slidenum">
              <a:rPr lang="en-US" smtClean="0"/>
              <a:pPr/>
              <a:t>‹#›</a:t>
            </a:fld>
            <a:endParaRPr lang="en-US" dirty="0"/>
          </a:p>
        </p:txBody>
      </p:sp>
    </p:spTree>
    <p:extLst>
      <p:ext uri="{BB962C8B-B14F-4D97-AF65-F5344CB8AC3E}">
        <p14:creationId xmlns:p14="http://schemas.microsoft.com/office/powerpoint/2010/main" xmlns="" val="23706746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ko-KR" altLang="en-US" smtClean="0"/>
              <a:t>마스터 제목 스타일 편집</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ko-KR" altLang="en-US" dirty="0" smtClean="0"/>
              <a:t>그림을 추가하려면 아이콘을 클릭하십시오</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smtClean="0"/>
              <a:t>마스터 텍스트 스타일을 편집합니다</a:t>
            </a:r>
          </a:p>
        </p:txBody>
      </p:sp>
      <p:sp>
        <p:nvSpPr>
          <p:cNvPr id="5" name="Date Placeholder 4"/>
          <p:cNvSpPr>
            <a:spLocks noGrp="1"/>
          </p:cNvSpPr>
          <p:nvPr>
            <p:ph type="dt" sz="half" idx="10"/>
          </p:nvPr>
        </p:nvSpPr>
        <p:spPr/>
        <p:txBody>
          <a:bodyPr/>
          <a:lstStyle/>
          <a:p>
            <a:fld id="{E2CB62C2-CC25-4238-94DD-21FFD51DEBB3}" type="datetimeFigureOut">
              <a:rPr lang="en-US" smtClean="0"/>
              <a:pPr/>
              <a:t>5/23/2016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6F75B0A-1168-4532-9F09-7097538C6C85}" type="slidenum">
              <a:rPr lang="en-US" smtClean="0"/>
              <a:pPr/>
              <a:t>‹#›</a:t>
            </a:fld>
            <a:endParaRPr lang="en-US" dirty="0"/>
          </a:p>
        </p:txBody>
      </p:sp>
    </p:spTree>
    <p:extLst>
      <p:ext uri="{BB962C8B-B14F-4D97-AF65-F5344CB8AC3E}">
        <p14:creationId xmlns:p14="http://schemas.microsoft.com/office/powerpoint/2010/main" xmlns="" val="16023055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ko-KR" altLang="en-US" smtClean="0"/>
              <a:t>마스터 제목 스타일 편집</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CB62C2-CC25-4238-94DD-21FFD51DEBB3}" type="datetimeFigureOut">
              <a:rPr lang="en-US" smtClean="0"/>
              <a:pPr/>
              <a:t>5/23/2016</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F75B0A-1168-4532-9F09-7097538C6C85}" type="slidenum">
              <a:rPr lang="en-US" smtClean="0"/>
              <a:pPr/>
              <a:t>‹#›</a:t>
            </a:fld>
            <a:endParaRPr lang="en-US" dirty="0"/>
          </a:p>
        </p:txBody>
      </p:sp>
    </p:spTree>
    <p:extLst>
      <p:ext uri="{BB962C8B-B14F-4D97-AF65-F5344CB8AC3E}">
        <p14:creationId xmlns:p14="http://schemas.microsoft.com/office/powerpoint/2010/main" xmlns="" val="13583820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tif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a:xfrm>
            <a:off x="362465" y="1122363"/>
            <a:ext cx="8419070" cy="2387600"/>
          </a:xfrm>
        </p:spPr>
        <p:txBody>
          <a:bodyPr anchor="ctr">
            <a:normAutofit/>
          </a:bodyPr>
          <a:lstStyle/>
          <a:p>
            <a:r>
              <a:rPr lang="en-US" altLang="zh-CN" sz="4000" dirty="0" smtClean="0"/>
              <a:t>Evaluation of TBCC and Polar Codes for Small Block Lengths</a:t>
            </a:r>
          </a:p>
        </p:txBody>
      </p:sp>
      <p:sp>
        <p:nvSpPr>
          <p:cNvPr id="3" name="부제목 2"/>
          <p:cNvSpPr>
            <a:spLocks noGrp="1"/>
          </p:cNvSpPr>
          <p:nvPr>
            <p:ph type="subTitle" idx="1"/>
          </p:nvPr>
        </p:nvSpPr>
        <p:spPr>
          <a:xfrm>
            <a:off x="617838" y="4318730"/>
            <a:ext cx="7908324" cy="1655762"/>
          </a:xfrm>
        </p:spPr>
        <p:txBody>
          <a:bodyPr anchor="ctr">
            <a:normAutofit/>
          </a:bodyPr>
          <a:lstStyle/>
          <a:p>
            <a:r>
              <a:rPr lang="en-US" dirty="0" smtClean="0"/>
              <a:t>Huawei, HiSilicon </a:t>
            </a:r>
            <a:endParaRPr lang="en-US" dirty="0"/>
          </a:p>
        </p:txBody>
      </p:sp>
      <p:sp>
        <p:nvSpPr>
          <p:cNvPr id="4" name="テキスト ボックス 6"/>
          <p:cNvSpPr txBox="1">
            <a:spLocks noChangeArrowheads="1"/>
          </p:cNvSpPr>
          <p:nvPr/>
        </p:nvSpPr>
        <p:spPr bwMode="auto">
          <a:xfrm>
            <a:off x="179388" y="188913"/>
            <a:ext cx="4111062" cy="1015663"/>
          </a:xfrm>
          <a:prstGeom prst="rect">
            <a:avLst/>
          </a:prstGeom>
          <a:noFill/>
          <a:ln w="9525">
            <a:noFill/>
            <a:miter lim="800000"/>
            <a:headEnd/>
            <a:tailEnd/>
          </a:ln>
        </p:spPr>
        <p:txBody>
          <a:bodyPr wrap="none">
            <a:spAutoFit/>
          </a:bodyPr>
          <a:lstStyle/>
          <a:p>
            <a:r>
              <a:rPr kumimoji="1" lang="en-US" altLang="ja-JP" sz="2000" dirty="0">
                <a:latin typeface="Calibri" pitchFamily="34" charset="0"/>
                <a:ea typeface="ＭＳ Ｐゴシック" pitchFamily="34" charset="-128"/>
              </a:rPr>
              <a:t>3GPP TSG RAN WG1 </a:t>
            </a:r>
            <a:r>
              <a:rPr kumimoji="1" lang="en-US" altLang="ja-JP" sz="2000" dirty="0" smtClean="0">
                <a:latin typeface="Calibri" pitchFamily="34" charset="0"/>
                <a:ea typeface="ＭＳ Ｐゴシック" pitchFamily="34" charset="-128"/>
              </a:rPr>
              <a:t>#85 meeting</a:t>
            </a:r>
            <a:endParaRPr kumimoji="1" lang="en-US" altLang="ja-JP" sz="2000" dirty="0">
              <a:latin typeface="Calibri" pitchFamily="34" charset="0"/>
              <a:ea typeface="ＭＳ Ｐゴシック" pitchFamily="34" charset="-128"/>
            </a:endParaRPr>
          </a:p>
          <a:p>
            <a:pPr hangingPunct="0"/>
            <a:r>
              <a:rPr lang="en-US" altLang="zh-CN" sz="2000" dirty="0" smtClean="0"/>
              <a:t>Nanjing, China, 23</a:t>
            </a:r>
            <a:r>
              <a:rPr lang="en-US" altLang="zh-CN" sz="2000" baseline="30000" dirty="0" smtClean="0"/>
              <a:t>rd</a:t>
            </a:r>
            <a:r>
              <a:rPr lang="en-US" altLang="zh-CN" sz="2000" dirty="0" smtClean="0"/>
              <a:t> – 27</a:t>
            </a:r>
            <a:r>
              <a:rPr lang="en-US" altLang="zh-CN" sz="2000" baseline="30000" dirty="0" smtClean="0"/>
              <a:t>th</a:t>
            </a:r>
            <a:r>
              <a:rPr lang="en-US" altLang="zh-CN" sz="2000" dirty="0" smtClean="0"/>
              <a:t> May 2016</a:t>
            </a:r>
            <a:endParaRPr lang="zh-CN" altLang="zh-CN" sz="2000" dirty="0" smtClean="0"/>
          </a:p>
          <a:p>
            <a:r>
              <a:rPr kumimoji="1" lang="en-US" altLang="ja-JP" sz="2000" dirty="0" smtClean="0">
                <a:latin typeface="Calibri" pitchFamily="34" charset="0"/>
                <a:ea typeface="ＭＳ Ｐゴシック" pitchFamily="34" charset="-128"/>
              </a:rPr>
              <a:t>Agenda </a:t>
            </a:r>
            <a:r>
              <a:rPr kumimoji="1" lang="en-US" altLang="ja-JP" sz="2000" dirty="0">
                <a:latin typeface="Calibri" pitchFamily="34" charset="0"/>
                <a:ea typeface="ＭＳ Ｐゴシック" pitchFamily="34" charset="-128"/>
              </a:rPr>
              <a:t>item </a:t>
            </a:r>
            <a:r>
              <a:rPr kumimoji="1" lang="en-US" altLang="ja-JP" sz="2000" dirty="0" smtClean="0">
                <a:latin typeface="Calibri" pitchFamily="34" charset="0"/>
                <a:ea typeface="ＭＳ Ｐゴシック" pitchFamily="34" charset="-128"/>
              </a:rPr>
              <a:t>7</a:t>
            </a:r>
            <a:r>
              <a:rPr lang="en-US" altLang="ko-KR" sz="2000" dirty="0" smtClean="0"/>
              <a:t>.1.5.1</a:t>
            </a:r>
            <a:endParaRPr kumimoji="1" lang="ja-JP" altLang="en-US" sz="2000" dirty="0">
              <a:latin typeface="Calibri" pitchFamily="34" charset="0"/>
              <a:ea typeface="ＭＳ Ｐゴシック" pitchFamily="34" charset="-128"/>
            </a:endParaRPr>
          </a:p>
        </p:txBody>
      </p:sp>
      <p:sp>
        <p:nvSpPr>
          <p:cNvPr id="5" name="テキスト ボックス 6"/>
          <p:cNvSpPr txBox="1">
            <a:spLocks noChangeArrowheads="1"/>
          </p:cNvSpPr>
          <p:nvPr/>
        </p:nvSpPr>
        <p:spPr bwMode="auto">
          <a:xfrm>
            <a:off x="7698693" y="185676"/>
            <a:ext cx="1316386" cy="400110"/>
          </a:xfrm>
          <a:prstGeom prst="rect">
            <a:avLst/>
          </a:prstGeom>
          <a:noFill/>
          <a:ln w="9525">
            <a:noFill/>
            <a:miter lim="800000"/>
            <a:headEnd/>
            <a:tailEnd/>
          </a:ln>
        </p:spPr>
        <p:txBody>
          <a:bodyPr wrap="none">
            <a:spAutoFit/>
          </a:bodyPr>
          <a:lstStyle/>
          <a:p>
            <a:r>
              <a:rPr lang="en-US" altLang="ko-KR" sz="2000" b="1" dirty="0" smtClean="0">
                <a:cs typeface="Times New Roman" pitchFamily="18" charset="0"/>
              </a:rPr>
              <a:t>R1-165599</a:t>
            </a:r>
            <a:endParaRPr lang="en-US" altLang="ko-KR" sz="2000" b="1" dirty="0">
              <a:cs typeface="Times New Roman" pitchFamily="18" charset="0"/>
            </a:endParaRPr>
          </a:p>
        </p:txBody>
      </p:sp>
    </p:spTree>
    <p:extLst>
      <p:ext uri="{BB962C8B-B14F-4D97-AF65-F5344CB8AC3E}">
        <p14:creationId xmlns:p14="http://schemas.microsoft.com/office/powerpoint/2010/main" xmlns="" val="394017083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151774" y="2602888"/>
            <a:ext cx="7114255" cy="646331"/>
          </a:xfrm>
          <a:prstGeom prst="rect">
            <a:avLst/>
          </a:prstGeom>
        </p:spPr>
        <p:txBody>
          <a:bodyPr wrap="none">
            <a:spAutoFit/>
          </a:bodyPr>
          <a:lstStyle/>
          <a:p>
            <a:r>
              <a:rPr lang="en-US" altLang="zh-CN" sz="3600" b="1" dirty="0" smtClean="0"/>
              <a:t>CRC error detection for list decoding</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752485"/>
            <a:ext cx="8640960" cy="1200329"/>
          </a:xfrm>
          <a:prstGeom prst="rect">
            <a:avLst/>
          </a:prstGeom>
          <a:noFill/>
        </p:spPr>
        <p:txBody>
          <a:bodyPr wrap="square" rtlCol="0">
            <a:spAutoFit/>
          </a:bodyPr>
          <a:lstStyle/>
          <a:p>
            <a:pPr marL="285750" indent="-285750"/>
            <a:r>
              <a:rPr lang="en-US" altLang="zh-CN" sz="2400" dirty="0" smtClean="0"/>
              <a:t>	We use </a:t>
            </a:r>
            <a:r>
              <a:rPr lang="en-US" altLang="zh-CN" sz="2400" b="1" dirty="0" smtClean="0">
                <a:solidFill>
                  <a:srgbClr val="FF0000"/>
                </a:solidFill>
              </a:rPr>
              <a:t>TBCC M-LVA X </a:t>
            </a:r>
            <a:r>
              <a:rPr lang="en-US" altLang="zh-CN" sz="2400" dirty="0" smtClean="0"/>
              <a:t>and </a:t>
            </a:r>
            <a:r>
              <a:rPr lang="en-US" altLang="zh-CN" sz="2400" b="1" dirty="0" smtClean="0">
                <a:solidFill>
                  <a:srgbClr val="FF0000"/>
                </a:solidFill>
              </a:rPr>
              <a:t>Polar CA-SCL X</a:t>
            </a:r>
            <a:r>
              <a:rPr lang="en-US" altLang="zh-CN" sz="2400" dirty="0" smtClean="0">
                <a:solidFill>
                  <a:srgbClr val="FF0000"/>
                </a:solidFill>
              </a:rPr>
              <a:t> </a:t>
            </a:r>
            <a:r>
              <a:rPr lang="en-US" altLang="zh-CN" sz="2400" dirty="0" smtClean="0"/>
              <a:t>to investigate how severe the CRC miss detection issue can be, since both these two decoders use CRC to assist decoding.</a:t>
            </a:r>
          </a:p>
        </p:txBody>
      </p:sp>
      <p:graphicFrame>
        <p:nvGraphicFramePr>
          <p:cNvPr id="4" name="表格 3"/>
          <p:cNvGraphicFramePr>
            <a:graphicFrameLocks noGrp="1"/>
          </p:cNvGraphicFramePr>
          <p:nvPr>
            <p:extLst>
              <p:ext uri="{D42A27DB-BD31-4B8C-83A1-F6EECF244321}">
                <p14:modId xmlns="" xmlns:p14="http://schemas.microsoft.com/office/powerpoint/2010/main" val="2712776413"/>
              </p:ext>
            </p:extLst>
          </p:nvPr>
        </p:nvGraphicFramePr>
        <p:xfrm>
          <a:off x="417634" y="2747523"/>
          <a:ext cx="8262343" cy="2580640"/>
        </p:xfrm>
        <a:graphic>
          <a:graphicData uri="http://schemas.openxmlformats.org/drawingml/2006/table">
            <a:tbl>
              <a:tblPr firstRow="1" bandRow="1">
                <a:tableStyleId>{69CF1AB2-1976-4502-BF36-3FF5EA218861}</a:tableStyleId>
              </a:tblPr>
              <a:tblGrid>
                <a:gridCol w="2024877"/>
                <a:gridCol w="3135293"/>
                <a:gridCol w="3102173"/>
              </a:tblGrid>
              <a:tr h="370840">
                <a:tc>
                  <a:txBody>
                    <a:bodyPr/>
                    <a:lstStyle/>
                    <a:p>
                      <a:pPr algn="ctr"/>
                      <a:r>
                        <a:rPr lang="en-US" altLang="zh-CN" b="0" dirty="0" smtClean="0">
                          <a:latin typeface="Times New Roman" panose="02020603050405020304" pitchFamily="18" charset="0"/>
                          <a:cs typeface="Times New Roman" panose="02020603050405020304" pitchFamily="18" charset="0"/>
                        </a:rPr>
                        <a:t>Channel</a:t>
                      </a:r>
                      <a:endParaRPr lang="zh-CN" altLang="en-US" b="0" dirty="0">
                        <a:latin typeface="Times New Roman" panose="02020603050405020304" pitchFamily="18" charset="0"/>
                        <a:cs typeface="Times New Roman" panose="02020603050405020304" pitchFamily="18" charset="0"/>
                      </a:endParaRPr>
                    </a:p>
                  </a:txBody>
                  <a:tcPr/>
                </a:tc>
                <a:tc gridSpan="2">
                  <a:txBody>
                    <a:bodyPr/>
                    <a:lstStyle/>
                    <a:p>
                      <a:pPr algn="ctr"/>
                      <a:r>
                        <a:rPr lang="en-US" altLang="zh-CN" b="0" dirty="0" smtClean="0">
                          <a:solidFill>
                            <a:schemeClr val="tx1"/>
                          </a:solidFill>
                          <a:latin typeface="Times New Roman" panose="02020603050405020304" pitchFamily="18" charset="0"/>
                          <a:cs typeface="Times New Roman" panose="02020603050405020304" pitchFamily="18" charset="0"/>
                        </a:rPr>
                        <a:t>AWGN</a:t>
                      </a:r>
                      <a:endParaRPr lang="zh-CN" altLang="en-US" b="0" dirty="0">
                        <a:solidFill>
                          <a:schemeClr val="tx1"/>
                        </a:solidFill>
                        <a:latin typeface="Times New Roman" panose="02020603050405020304" pitchFamily="18" charset="0"/>
                        <a:cs typeface="Times New Roman" panose="02020603050405020304" pitchFamily="18" charset="0"/>
                      </a:endParaRPr>
                    </a:p>
                  </a:txBody>
                  <a:tcPr/>
                </a:tc>
                <a:tc hMerge="1">
                  <a:txBody>
                    <a:bodyPr/>
                    <a:lstStyle/>
                    <a:p>
                      <a:endParaRPr lang="zh-CN" altLang="en-US"/>
                    </a:p>
                  </a:txBody>
                  <a:tcPr/>
                </a:tc>
              </a:tr>
              <a:tr h="370840">
                <a:tc>
                  <a:txBody>
                    <a:bodyPr/>
                    <a:lstStyle/>
                    <a:p>
                      <a:pPr algn="ctr"/>
                      <a:r>
                        <a:rPr lang="en-US" altLang="zh-CN" dirty="0" smtClean="0">
                          <a:latin typeface="Times New Roman" panose="02020603050405020304" pitchFamily="18" charset="0"/>
                          <a:cs typeface="Times New Roman" panose="02020603050405020304" pitchFamily="18" charset="0"/>
                        </a:rPr>
                        <a:t>Modulation</a:t>
                      </a:r>
                      <a:endParaRPr lang="zh-CN" altLang="en-US" dirty="0">
                        <a:latin typeface="Times New Roman" panose="02020603050405020304" pitchFamily="18" charset="0"/>
                        <a:cs typeface="Times New Roman" panose="02020603050405020304" pitchFamily="18" charset="0"/>
                      </a:endParaRPr>
                    </a:p>
                  </a:txBody>
                  <a:tcPr/>
                </a:tc>
                <a:tc gridSpan="2">
                  <a:txBody>
                    <a:bodyP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QPSK</a:t>
                      </a:r>
                      <a:endParaRPr lang="zh-CN" altLang="en-US" dirty="0">
                        <a:solidFill>
                          <a:schemeClr val="tx1"/>
                        </a:solidFill>
                        <a:latin typeface="Times New Roman" panose="02020603050405020304" pitchFamily="18" charset="0"/>
                        <a:cs typeface="Times New Roman" panose="02020603050405020304" pitchFamily="18" charset="0"/>
                      </a:endParaRPr>
                    </a:p>
                  </a:txBody>
                  <a:tcPr/>
                </a:tc>
                <a:tc hMerge="1">
                  <a:txBody>
                    <a:bodyPr/>
                    <a:lstStyle/>
                    <a:p>
                      <a:endParaRPr lang="zh-CN" altLang="en-US"/>
                    </a:p>
                  </a:txBody>
                  <a:tcPr/>
                </a:tc>
              </a:tr>
              <a:tr h="370840">
                <a:tc>
                  <a:txBody>
                    <a:bodyPr/>
                    <a:lstStyle/>
                    <a:p>
                      <a:pPr algn="ctr"/>
                      <a:r>
                        <a:rPr lang="en-US" altLang="zh-CN" dirty="0" smtClean="0">
                          <a:latin typeface="Times New Roman" panose="02020603050405020304" pitchFamily="18" charset="0"/>
                          <a:cs typeface="Times New Roman" panose="02020603050405020304" pitchFamily="18" charset="0"/>
                        </a:rPr>
                        <a:t>Coding</a:t>
                      </a:r>
                      <a:r>
                        <a:rPr lang="en-US" altLang="zh-CN" baseline="0" dirty="0" smtClean="0">
                          <a:latin typeface="Times New Roman" panose="02020603050405020304" pitchFamily="18" charset="0"/>
                          <a:cs typeface="Times New Roman" panose="02020603050405020304" pitchFamily="18" charset="0"/>
                        </a:rPr>
                        <a:t> scheme</a:t>
                      </a:r>
                      <a:endParaRPr lang="zh-CN" altLang="en-US" dirty="0">
                        <a:latin typeface="Times New Roman" panose="02020603050405020304" pitchFamily="18" charset="0"/>
                        <a:cs typeface="Times New Roman" panose="02020603050405020304" pitchFamily="18" charset="0"/>
                      </a:endParaRPr>
                    </a:p>
                  </a:txBody>
                  <a:tcPr/>
                </a:tc>
                <a:tc>
                  <a:txBody>
                    <a:bodyP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TBCC</a:t>
                      </a:r>
                      <a:endParaRPr lang="zh-CN" altLang="en-US"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Polar</a:t>
                      </a:r>
                      <a:endParaRPr lang="zh-CN" altLang="en-US" dirty="0">
                        <a:solidFill>
                          <a:schemeClr val="tx1"/>
                        </a:solidFill>
                        <a:latin typeface="Times New Roman" panose="02020603050405020304" pitchFamily="18" charset="0"/>
                        <a:cs typeface="Times New Roman" panose="02020603050405020304" pitchFamily="18" charset="0"/>
                      </a:endParaRPr>
                    </a:p>
                  </a:txBody>
                  <a:tcPr/>
                </a:tc>
              </a:tr>
              <a:tr h="370840">
                <a:tc>
                  <a:txBody>
                    <a:bodyPr/>
                    <a:lstStyle/>
                    <a:p>
                      <a:pPr algn="ctr"/>
                      <a:r>
                        <a:rPr lang="en-US" altLang="zh-CN" dirty="0" smtClean="0">
                          <a:latin typeface="Times New Roman" panose="02020603050405020304" pitchFamily="18" charset="0"/>
                          <a:cs typeface="Times New Roman" panose="02020603050405020304" pitchFamily="18" charset="0"/>
                        </a:rPr>
                        <a:t>Decoding</a:t>
                      </a:r>
                      <a:r>
                        <a:rPr lang="en-US" altLang="zh-CN" baseline="0" dirty="0" smtClean="0">
                          <a:latin typeface="Times New Roman" panose="02020603050405020304" pitchFamily="18" charset="0"/>
                          <a:cs typeface="Times New Roman" panose="02020603050405020304" pitchFamily="18" charset="0"/>
                        </a:rPr>
                        <a:t> algorithm</a:t>
                      </a:r>
                      <a:endParaRPr lang="zh-CN" altLang="en-US" dirty="0">
                        <a:latin typeface="Times New Roman" panose="02020603050405020304" pitchFamily="18" charset="0"/>
                        <a:cs typeface="Times New Roman" panose="02020603050405020304" pitchFamily="18" charset="0"/>
                      </a:endParaRPr>
                    </a:p>
                  </a:txBody>
                  <a:tcPr/>
                </a:tc>
                <a:tc>
                  <a:txBody>
                    <a:bodyP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M-LVA X</a:t>
                      </a:r>
                      <a:endParaRPr lang="zh-CN" altLang="en-US"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CA-SCL X</a:t>
                      </a:r>
                      <a:endParaRPr lang="zh-CN" altLang="en-US" dirty="0">
                        <a:solidFill>
                          <a:schemeClr val="tx1"/>
                        </a:solidFill>
                        <a:latin typeface="Times New Roman" panose="02020603050405020304" pitchFamily="18" charset="0"/>
                        <a:cs typeface="Times New Roman" panose="02020603050405020304" pitchFamily="18" charset="0"/>
                      </a:endParaRPr>
                    </a:p>
                  </a:txBody>
                  <a:tcPr/>
                </a:tc>
              </a:tr>
              <a:tr h="185420">
                <a:tc>
                  <a:txBody>
                    <a:bodyPr/>
                    <a:lstStyle/>
                    <a:p>
                      <a:pPr algn="ctr"/>
                      <a:r>
                        <a:rPr lang="en-US" altLang="zh-CN" dirty="0" smtClean="0">
                          <a:latin typeface="Times New Roman" panose="02020603050405020304" pitchFamily="18" charset="0"/>
                          <a:cs typeface="Times New Roman" panose="02020603050405020304" pitchFamily="18" charset="0"/>
                        </a:rPr>
                        <a:t>Info. bits length</a:t>
                      </a:r>
                      <a:endParaRPr lang="zh-CN" altLang="en-US" dirty="0">
                        <a:latin typeface="Times New Roman" panose="02020603050405020304" pitchFamily="18" charset="0"/>
                        <a:cs typeface="Times New Roman" panose="02020603050405020304" pitchFamily="18" charset="0"/>
                      </a:endParaRPr>
                    </a:p>
                  </a:txBody>
                  <a:tcPr>
                    <a:lnB w="12700" cap="flat" cmpd="sng" algn="ctr">
                      <a:solidFill>
                        <a:schemeClr val="tx1"/>
                      </a:solidFill>
                      <a:prstDash val="solid"/>
                      <a:round/>
                      <a:headEnd type="none" w="med" len="med"/>
                      <a:tailEnd type="none" w="med" len="med"/>
                    </a:lnB>
                  </a:tcPr>
                </a:tc>
                <a:tc gridSpan="2">
                  <a:txBody>
                    <a:bodyP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29 bits</a:t>
                      </a:r>
                      <a:endParaRPr lang="zh-CN" altLang="en-US" dirty="0">
                        <a:solidFill>
                          <a:schemeClr val="tx1"/>
                        </a:solidFill>
                        <a:latin typeface="Times New Roman" panose="02020603050405020304" pitchFamily="18" charset="0"/>
                        <a:cs typeface="Times New Roman" panose="02020603050405020304" pitchFamily="18" charset="0"/>
                      </a:endParaRPr>
                    </a:p>
                  </a:txBody>
                  <a:tcPr>
                    <a:lnB w="12700" cap="flat" cmpd="sng" algn="ctr">
                      <a:solidFill>
                        <a:schemeClr val="tx1"/>
                      </a:solidFill>
                      <a:prstDash val="solid"/>
                      <a:round/>
                      <a:headEnd type="none" w="med" len="med"/>
                      <a:tailEnd type="none" w="med" len="med"/>
                    </a:lnB>
                  </a:tcPr>
                </a:tc>
                <a:tc hMerge="1">
                  <a:txBody>
                    <a:bodyPr/>
                    <a:lstStyle/>
                    <a:p>
                      <a:endParaRPr lang="zh-CN" altLang="en-US"/>
                    </a:p>
                  </a:txBody>
                  <a:tcPr/>
                </a:tc>
              </a:tr>
              <a:tr h="185420">
                <a:tc>
                  <a:txBody>
                    <a:bodyPr/>
                    <a:lstStyle/>
                    <a:p>
                      <a:pPr algn="ctr"/>
                      <a:r>
                        <a:rPr lang="en-US" altLang="zh-CN" dirty="0" smtClean="0">
                          <a:latin typeface="Times New Roman" panose="02020603050405020304" pitchFamily="18" charset="0"/>
                          <a:cs typeface="Times New Roman" panose="02020603050405020304" pitchFamily="18" charset="0"/>
                        </a:rPr>
                        <a:t>CRC length</a:t>
                      </a:r>
                      <a:endParaRPr lang="zh-CN" altLang="en-US" dirty="0">
                        <a:latin typeface="Times New Roman" panose="020206030504050203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16 bits</a:t>
                      </a:r>
                      <a:endParaRPr lang="zh-CN" altLang="en-US" dirty="0">
                        <a:solidFill>
                          <a:schemeClr val="tx1"/>
                        </a:solidFill>
                        <a:latin typeface="Times New Roman" panose="020206030504050203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a:p>
                  </a:txBody>
                  <a:tcPr/>
                </a:tc>
              </a:tr>
              <a:tr h="185420">
                <a:tc>
                  <a:txBody>
                    <a:bodyPr/>
                    <a:lstStyle/>
                    <a:p>
                      <a:pPr algn="ctr"/>
                      <a:r>
                        <a:rPr lang="en-US" altLang="zh-CN" dirty="0" smtClean="0">
                          <a:latin typeface="Times New Roman" panose="02020603050405020304" pitchFamily="18" charset="0"/>
                          <a:cs typeface="Times New Roman" panose="02020603050405020304" pitchFamily="18" charset="0"/>
                        </a:rPr>
                        <a:t>Encoded bits length</a:t>
                      </a:r>
                      <a:endParaRPr lang="zh-CN" altLang="en-US" dirty="0">
                        <a:latin typeface="Times New Roman" panose="020206030504050203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288 bits</a:t>
                      </a:r>
                      <a:endParaRPr lang="zh-CN" altLang="en-US" dirty="0">
                        <a:solidFill>
                          <a:schemeClr val="tx1"/>
                        </a:solidFill>
                        <a:latin typeface="Times New Roman" panose="020206030504050203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a:p>
                  </a:txBody>
                  <a:tcPr/>
                </a:tc>
              </a:tr>
            </a:tbl>
          </a:graphicData>
        </a:graphic>
      </p:graphicFrame>
    </p:spTree>
    <p:extLst>
      <p:ext uri="{BB962C8B-B14F-4D97-AF65-F5344CB8AC3E}">
        <p14:creationId xmlns="" xmlns:p14="http://schemas.microsoft.com/office/powerpoint/2010/main" val="3681880422"/>
      </p:ext>
    </p:extLst>
  </p:cSld>
  <p:clrMapOvr>
    <a:masterClrMapping/>
  </p:clrMapOvr>
  <p:transition advClick="0" advTm="8000">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Y:\List4_GT_RM_GA_2Decoder\K29Hist.tif"/>
          <p:cNvPicPr/>
          <p:nvPr/>
        </p:nvPicPr>
        <p:blipFill>
          <a:blip r:embed="rId2" cstate="print"/>
          <a:srcRect/>
          <a:stretch>
            <a:fillRect/>
          </a:stretch>
        </p:blipFill>
        <p:spPr bwMode="auto">
          <a:xfrm>
            <a:off x="4572000" y="1692352"/>
            <a:ext cx="4320480" cy="3312368"/>
          </a:xfrm>
          <a:prstGeom prst="rect">
            <a:avLst/>
          </a:prstGeom>
          <a:noFill/>
          <a:ln w="9525">
            <a:noFill/>
            <a:miter lim="800000"/>
            <a:headEnd/>
            <a:tailEnd/>
          </a:ln>
        </p:spPr>
      </p:pic>
      <p:sp>
        <p:nvSpPr>
          <p:cNvPr id="9" name="矩形 8"/>
          <p:cNvSpPr/>
          <p:nvPr/>
        </p:nvSpPr>
        <p:spPr bwMode="auto">
          <a:xfrm>
            <a:off x="5076056" y="2169024"/>
            <a:ext cx="1224136" cy="2520280"/>
          </a:xfrm>
          <a:prstGeom prst="rect">
            <a:avLst/>
          </a:prstGeom>
          <a:noFill/>
          <a:ln>
            <a:solidFill>
              <a:srgbClr val="FF0000"/>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chemeClr val="tx1"/>
              </a:solidFill>
              <a:effectLst/>
              <a:latin typeface="Arial" charset="0"/>
              <a:ea typeface="宋体" charset="-122"/>
            </a:endParaRPr>
          </a:p>
        </p:txBody>
      </p:sp>
      <p:sp>
        <p:nvSpPr>
          <p:cNvPr id="10" name="TextBox 9"/>
          <p:cNvSpPr txBox="1"/>
          <p:nvPr/>
        </p:nvSpPr>
        <p:spPr>
          <a:xfrm>
            <a:off x="6444208" y="1880992"/>
            <a:ext cx="2016224" cy="369332"/>
          </a:xfrm>
          <a:prstGeom prst="rect">
            <a:avLst/>
          </a:prstGeom>
          <a:noFill/>
        </p:spPr>
        <p:txBody>
          <a:bodyPr wrap="square" rtlCol="0">
            <a:spAutoFit/>
          </a:bodyPr>
          <a:lstStyle/>
          <a:p>
            <a:pPr algn="ctr"/>
            <a:r>
              <a:rPr lang="en-US" altLang="zh-CN" b="1" dirty="0" smtClean="0">
                <a:solidFill>
                  <a:srgbClr val="FF0000"/>
                </a:solidFill>
              </a:rPr>
              <a:t>Polar CA-SCL 2048</a:t>
            </a:r>
            <a:endParaRPr lang="zh-CN" altLang="en-US" b="1" dirty="0">
              <a:solidFill>
                <a:srgbClr val="FF0000"/>
              </a:solidFill>
            </a:endParaRPr>
          </a:p>
        </p:txBody>
      </p:sp>
      <p:sp>
        <p:nvSpPr>
          <p:cNvPr id="11" name="TextBox 10"/>
          <p:cNvSpPr txBox="1"/>
          <p:nvPr/>
        </p:nvSpPr>
        <p:spPr>
          <a:xfrm>
            <a:off x="2051720" y="5049344"/>
            <a:ext cx="1512168" cy="369332"/>
          </a:xfrm>
          <a:prstGeom prst="rect">
            <a:avLst/>
          </a:prstGeom>
          <a:noFill/>
        </p:spPr>
        <p:txBody>
          <a:bodyPr wrap="square" rtlCol="0">
            <a:spAutoFit/>
          </a:bodyPr>
          <a:lstStyle/>
          <a:p>
            <a:pPr algn="ctr"/>
            <a:r>
              <a:rPr lang="en-US" altLang="zh-CN" b="1" dirty="0" smtClean="0">
                <a:solidFill>
                  <a:srgbClr val="FF0000"/>
                </a:solidFill>
              </a:rPr>
              <a:t>Fig. 5a</a:t>
            </a:r>
            <a:endParaRPr lang="zh-CN" altLang="en-US" b="1" dirty="0">
              <a:solidFill>
                <a:srgbClr val="FF0000"/>
              </a:solidFill>
            </a:endParaRPr>
          </a:p>
        </p:txBody>
      </p:sp>
      <p:sp>
        <p:nvSpPr>
          <p:cNvPr id="12" name="TextBox 11"/>
          <p:cNvSpPr txBox="1"/>
          <p:nvPr/>
        </p:nvSpPr>
        <p:spPr>
          <a:xfrm>
            <a:off x="5940152" y="5049344"/>
            <a:ext cx="1512168" cy="369332"/>
          </a:xfrm>
          <a:prstGeom prst="rect">
            <a:avLst/>
          </a:prstGeom>
          <a:noFill/>
        </p:spPr>
        <p:txBody>
          <a:bodyPr wrap="square" rtlCol="0">
            <a:spAutoFit/>
          </a:bodyPr>
          <a:lstStyle/>
          <a:p>
            <a:pPr algn="ctr"/>
            <a:r>
              <a:rPr lang="en-US" altLang="zh-CN" b="1" dirty="0" smtClean="0">
                <a:solidFill>
                  <a:srgbClr val="FF0000"/>
                </a:solidFill>
              </a:rPr>
              <a:t>Fig. 5b</a:t>
            </a:r>
            <a:endParaRPr lang="zh-CN" altLang="en-US" b="1" dirty="0">
              <a:solidFill>
                <a:srgbClr val="FF0000"/>
              </a:solidFill>
            </a:endParaRPr>
          </a:p>
        </p:txBody>
      </p:sp>
      <p:pic>
        <p:nvPicPr>
          <p:cNvPr id="8" name="Picture 2"/>
          <p:cNvPicPr>
            <a:picLocks noChangeAspect="1" noChangeArrowheads="1"/>
          </p:cNvPicPr>
          <p:nvPr/>
        </p:nvPicPr>
        <p:blipFill>
          <a:blip r:embed="rId3" cstate="print"/>
          <a:srcRect/>
          <a:stretch>
            <a:fillRect/>
          </a:stretch>
        </p:blipFill>
        <p:spPr bwMode="auto">
          <a:xfrm>
            <a:off x="0" y="1325510"/>
            <a:ext cx="4742238" cy="3822699"/>
          </a:xfrm>
          <a:prstGeom prst="rect">
            <a:avLst/>
          </a:prstGeom>
          <a:noFill/>
          <a:ln w="9525">
            <a:noFill/>
            <a:miter lim="800000"/>
            <a:headEnd/>
            <a:tailEnd/>
          </a:ln>
          <a:effectLst/>
        </p:spPr>
      </p:pic>
    </p:spTree>
    <p:extLst>
      <p:ext uri="{BB962C8B-B14F-4D97-AF65-F5344CB8AC3E}">
        <p14:creationId xmlns="" xmlns:p14="http://schemas.microsoft.com/office/powerpoint/2010/main" val="2186542911"/>
      </p:ext>
    </p:extLst>
  </p:cSld>
  <p:clrMapOvr>
    <a:masterClrMapping/>
  </p:clrMapOvr>
  <p:transition advClick="0" advTm="8000">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01350"/>
            <a:ext cx="7886700" cy="1325563"/>
          </a:xfrm>
        </p:spPr>
        <p:txBody>
          <a:bodyPr/>
          <a:lstStyle/>
          <a:p>
            <a:r>
              <a:rPr lang="en-US" dirty="0" smtClean="0"/>
              <a:t>Observations </a:t>
            </a:r>
            <a:endParaRPr lang="en-US" dirty="0"/>
          </a:p>
        </p:txBody>
      </p:sp>
      <p:sp>
        <p:nvSpPr>
          <p:cNvPr id="4" name="矩形 5"/>
          <p:cNvSpPr>
            <a:spLocks noGrp="1"/>
          </p:cNvSpPr>
          <p:nvPr>
            <p:ph idx="1"/>
          </p:nvPr>
        </p:nvSpPr>
        <p:spPr>
          <a:xfrm>
            <a:off x="492172" y="1320652"/>
            <a:ext cx="8351577" cy="5285037"/>
          </a:xfrm>
          <a:prstGeom prst="rect">
            <a:avLst/>
          </a:prstGeom>
          <a:solidFill>
            <a:schemeClr val="bg1"/>
          </a:solidFill>
        </p:spPr>
        <p:txBody>
          <a:bodyPr wrap="square">
            <a:spAutoFit/>
          </a:bodyPr>
          <a:lstStyle/>
          <a:p>
            <a:pPr marL="285750" indent="-285750">
              <a:buFont typeface="Arial" panose="020B0604020202020204" pitchFamily="34" charset="0"/>
              <a:buChar char="•"/>
            </a:pPr>
            <a:r>
              <a:rPr lang="en-US" altLang="zh-CN" dirty="0" smtClean="0"/>
              <a:t>For </a:t>
            </a:r>
            <a:r>
              <a:rPr lang="en-US" altLang="zh-CN" b="1" dirty="0" smtClean="0"/>
              <a:t>TBCC M-LVA 32 </a:t>
            </a:r>
            <a:r>
              <a:rPr lang="en-US" altLang="zh-CN" dirty="0" smtClean="0"/>
              <a:t>scheme, LTE TBCC is used</a:t>
            </a:r>
          </a:p>
          <a:p>
            <a:pPr marL="742950" lvl="1" indent="-285750"/>
            <a:r>
              <a:rPr lang="en-US" altLang="zh-CN" dirty="0" smtClean="0"/>
              <a:t> </a:t>
            </a:r>
            <a:r>
              <a:rPr lang="en-US" altLang="zh-CN" sz="1800" dirty="0" smtClean="0"/>
              <a:t>To achieve best performance under this list size setting, all the </a:t>
            </a:r>
            <a:r>
              <a:rPr lang="en-US" altLang="zh-CN" sz="1800" b="1" dirty="0" smtClean="0">
                <a:solidFill>
                  <a:srgbClr val="FF0000"/>
                </a:solidFill>
              </a:rPr>
              <a:t>M=64 possible initial </a:t>
            </a:r>
            <a:r>
              <a:rPr lang="en-US" altLang="zh-CN" sz="1800" dirty="0" smtClean="0"/>
              <a:t>states are searched during the decoding, hence totally </a:t>
            </a:r>
            <a:r>
              <a:rPr lang="en-US" altLang="zh-CN" sz="1800" b="1" dirty="0" smtClean="0">
                <a:solidFill>
                  <a:srgbClr val="FF0000"/>
                </a:solidFill>
              </a:rPr>
              <a:t>32*64=2048</a:t>
            </a:r>
            <a:r>
              <a:rPr lang="en-US" altLang="zh-CN" sz="1800" dirty="0" smtClean="0"/>
              <a:t> possible paths are tried for decoding.</a:t>
            </a:r>
          </a:p>
          <a:p>
            <a:pPr marL="742950" lvl="1" indent="-285750"/>
            <a:endParaRPr lang="en-US" altLang="zh-CN" sz="1800" dirty="0" smtClean="0"/>
          </a:p>
          <a:p>
            <a:pPr marL="285750" indent="-285750">
              <a:buFont typeface="Arial" panose="020B0604020202020204" pitchFamily="34" charset="0"/>
              <a:buChar char="•"/>
            </a:pPr>
            <a:r>
              <a:rPr lang="en-US" altLang="zh-CN" dirty="0" smtClean="0"/>
              <a:t>For</a:t>
            </a:r>
            <a:r>
              <a:rPr lang="en-US" altLang="zh-CN" b="1" dirty="0" smtClean="0"/>
              <a:t> Polar CA-SCL 2048</a:t>
            </a:r>
            <a:endParaRPr lang="en-US" altLang="zh-CN" dirty="0" smtClean="0"/>
          </a:p>
          <a:p>
            <a:pPr marL="742950" lvl="1" indent="-285750"/>
            <a:r>
              <a:rPr lang="en-US" altLang="zh-CN" sz="1800" dirty="0" smtClean="0"/>
              <a:t>The 16 bits CRC is placed at the relatively high reliable position when doing polar channel coding. </a:t>
            </a:r>
          </a:p>
          <a:p>
            <a:pPr marL="742950" lvl="1" indent="-285750"/>
            <a:r>
              <a:rPr lang="en-US" altLang="zh-CN" sz="1800" dirty="0" smtClean="0"/>
              <a:t>Also the </a:t>
            </a:r>
            <a:r>
              <a:rPr lang="en-US" altLang="zh-CN" sz="1800" dirty="0" smtClean="0">
                <a:solidFill>
                  <a:srgbClr val="FF0000"/>
                </a:solidFill>
              </a:rPr>
              <a:t>CRC bits could be put at the most reliable bits position </a:t>
            </a:r>
            <a:r>
              <a:rPr lang="en-US" altLang="zh-CN" sz="1800" dirty="0" smtClean="0"/>
              <a:t>in Polar to guarantee the CRC error detection performance than TBCC. </a:t>
            </a:r>
            <a:endParaRPr lang="en-US" altLang="zh-CN" sz="1800" dirty="0" smtClean="0"/>
          </a:p>
          <a:p>
            <a:pPr marL="742950" lvl="1" indent="-285750"/>
            <a:endParaRPr lang="en-US" altLang="zh-CN" sz="1800" dirty="0" smtClean="0"/>
          </a:p>
          <a:p>
            <a:pPr marL="285750" indent="-285750"/>
            <a:r>
              <a:rPr lang="en-US" altLang="zh-CN" dirty="0" smtClean="0"/>
              <a:t>Under these settings:</a:t>
            </a:r>
          </a:p>
          <a:p>
            <a:pPr marL="742950" lvl="1" indent="-285750"/>
            <a:r>
              <a:rPr lang="en-US" altLang="zh-CN" sz="1800" dirty="0" smtClean="0"/>
              <a:t>TBCC 64-LVA 32 vs. Polar List64, the complexity of TBCC is about 34 times of Polar[3].</a:t>
            </a:r>
          </a:p>
          <a:p>
            <a:pPr marL="742950" lvl="1" indent="-285750"/>
            <a:r>
              <a:rPr lang="en-US" altLang="zh-CN" sz="1800" dirty="0" smtClean="0"/>
              <a:t>TBCC 64-LVA 32 vs. Polar List2048, the complexity of TBCC is about 1.4 times of Polar[3].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4716" y="543088"/>
            <a:ext cx="8584441" cy="6370975"/>
          </a:xfrm>
          <a:prstGeom prst="rect">
            <a:avLst/>
          </a:prstGeom>
        </p:spPr>
        <p:txBody>
          <a:bodyPr wrap="square">
            <a:spAutoFit/>
          </a:bodyPr>
          <a:lstStyle/>
          <a:p>
            <a:pPr marL="457200" indent="-457200">
              <a:buFont typeface="Arial" pitchFamily="34" charset="0"/>
              <a:buChar char="•"/>
            </a:pPr>
            <a:r>
              <a:rPr lang="en-US" altLang="zh-CN" sz="2400" dirty="0" smtClean="0"/>
              <a:t>In Fig. 5a, the BLER for dash curves are calculated by raw info. bits checking result divide total packets, and the BLER for solid curves is calculated by the CRC checking result divide total packets</a:t>
            </a:r>
            <a:r>
              <a:rPr lang="en-US" altLang="zh-CN" sz="2400" dirty="0" smtClean="0"/>
              <a:t>.</a:t>
            </a:r>
            <a:endParaRPr lang="en-US" altLang="zh-CN" sz="2400" dirty="0" smtClean="0"/>
          </a:p>
          <a:p>
            <a:pPr marL="457200" indent="-457200">
              <a:buFont typeface="Arial" pitchFamily="34" charset="0"/>
              <a:buChar char="•"/>
            </a:pPr>
            <a:r>
              <a:rPr lang="en-US" altLang="zh-CN" sz="2400" dirty="0" smtClean="0"/>
              <a:t>In </a:t>
            </a:r>
            <a:r>
              <a:rPr lang="en-US" altLang="zh-CN" sz="2400" dirty="0" smtClean="0"/>
              <a:t>Fig. 5a we can see that there is almost no miss detection issue for Polar CA-SCL 64, and even for Polar CA-SCL 2048, the miss detection issue is very </a:t>
            </a:r>
            <a:r>
              <a:rPr lang="en-US" altLang="zh-CN" sz="2400" dirty="0" smtClean="0"/>
              <a:t>small. </a:t>
            </a:r>
          </a:p>
          <a:p>
            <a:pPr marL="457200" indent="-457200">
              <a:buFont typeface="Arial" pitchFamily="34" charset="0"/>
              <a:buChar char="•"/>
            </a:pPr>
            <a:r>
              <a:rPr lang="en-US" altLang="zh-CN" sz="2400" dirty="0" smtClean="0"/>
              <a:t>For </a:t>
            </a:r>
            <a:r>
              <a:rPr lang="en-US" altLang="zh-CN" sz="2400" dirty="0" smtClean="0"/>
              <a:t>miss detection caused by CRC-Aid list decoding, Polar is better than TBCC with the same number of possible path. </a:t>
            </a:r>
          </a:p>
          <a:p>
            <a:pPr marL="457200" indent="-457200">
              <a:buFont typeface="Arial" pitchFamily="34" charset="0"/>
              <a:buChar char="•"/>
            </a:pPr>
            <a:r>
              <a:rPr lang="en-US" altLang="zh-CN" sz="2400" dirty="0" smtClean="0"/>
              <a:t>Note that (both with ~2048 list), the complexity of polar LVA is ~0.7 of that of TBCC, while the gain is ~1.0 dB at BLER=10e-4.</a:t>
            </a:r>
          </a:p>
          <a:p>
            <a:pPr marL="457200" indent="-457200">
              <a:buFont typeface="Arial" pitchFamily="34" charset="0"/>
              <a:buChar char="•"/>
            </a:pPr>
            <a:endParaRPr lang="en-US" altLang="zh-CN" sz="2400" dirty="0" smtClean="0"/>
          </a:p>
          <a:p>
            <a:pPr marL="457200" indent="-457200">
              <a:buFont typeface="Arial" pitchFamily="34" charset="0"/>
              <a:buChar char="•"/>
            </a:pPr>
            <a:r>
              <a:rPr lang="en-US" altLang="zh-CN" sz="2400" dirty="0" smtClean="0"/>
              <a:t>Fig. 5b shows that for Polar code, the output decoded info. bits sequence can be selected out </a:t>
            </a:r>
            <a:r>
              <a:rPr lang="en-US" altLang="zh-CN" sz="2400" b="1" dirty="0" smtClean="0"/>
              <a:t>within 1~3 CRC checks </a:t>
            </a:r>
            <a:r>
              <a:rPr lang="en-US" altLang="zh-CN" sz="2400" dirty="0" smtClean="0"/>
              <a:t>rather than going through </a:t>
            </a:r>
            <a:r>
              <a:rPr lang="en-US" altLang="zh-CN" sz="2400" i="1" u="sng" dirty="0" smtClean="0"/>
              <a:t>all</a:t>
            </a:r>
            <a:r>
              <a:rPr lang="en-US" altLang="zh-CN" sz="2400" dirty="0" smtClean="0"/>
              <a:t> the candidate paths(2048 in this example), and the corresponding </a:t>
            </a:r>
            <a:r>
              <a:rPr lang="en-US" altLang="zh-CN" sz="2400" b="1" dirty="0" smtClean="0"/>
              <a:t>miss detection degradation is negligible</a:t>
            </a:r>
            <a:r>
              <a:rPr lang="en-US" altLang="zh-CN" sz="2400" dirty="0" smtClean="0"/>
              <a:t> as shown in Fig.5a.</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2"/>
          <p:cNvSpPr txBox="1"/>
          <p:nvPr/>
        </p:nvSpPr>
        <p:spPr>
          <a:xfrm>
            <a:off x="111272" y="572207"/>
            <a:ext cx="8964487" cy="3970318"/>
          </a:xfrm>
          <a:prstGeom prst="rect">
            <a:avLst/>
          </a:prstGeom>
          <a:noFill/>
        </p:spPr>
        <p:txBody>
          <a:bodyPr wrap="square" rtlCol="0">
            <a:spAutoFit/>
          </a:bodyPr>
          <a:lstStyle/>
          <a:p>
            <a:r>
              <a:rPr lang="en-US" altLang="zh-CN" sz="3600" b="1" dirty="0" smtClean="0"/>
              <a:t>Conclusion</a:t>
            </a:r>
          </a:p>
          <a:p>
            <a:r>
              <a:rPr lang="en-US" altLang="zh-CN" sz="2400" i="1" u="sng" dirty="0" smtClean="0"/>
              <a:t>Observation 1: </a:t>
            </a:r>
            <a:r>
              <a:rPr lang="en-US" altLang="zh-CN" sz="2400" dirty="0" smtClean="0"/>
              <a:t> Polar code outperforms LTE TBCC and Enhanced TBCC(R1-164356,proposal 4.).</a:t>
            </a:r>
          </a:p>
          <a:p>
            <a:endParaRPr lang="en-US" altLang="zh-CN" sz="2400" dirty="0" smtClean="0"/>
          </a:p>
          <a:p>
            <a:r>
              <a:rPr lang="en-US" altLang="zh-CN" sz="2400" i="1" u="sng" dirty="0" smtClean="0"/>
              <a:t>Observation 2:</a:t>
            </a:r>
            <a:r>
              <a:rPr lang="en-US" altLang="zh-CN" sz="2400" dirty="0" smtClean="0"/>
              <a:t> There is no</a:t>
            </a:r>
            <a:r>
              <a:rPr lang="en-US" altLang="zh-CN" sz="2400" b="1" dirty="0" smtClean="0"/>
              <a:t> </a:t>
            </a:r>
            <a:r>
              <a:rPr lang="en-US" altLang="zh-CN" sz="2400" dirty="0" smtClean="0"/>
              <a:t>severe miss detection issue for Polar CA-SCL decoding.</a:t>
            </a:r>
          </a:p>
          <a:p>
            <a:endParaRPr lang="en-US" altLang="zh-CN" sz="2400" dirty="0" smtClean="0"/>
          </a:p>
          <a:p>
            <a:r>
              <a:rPr lang="en-US" altLang="zh-CN" sz="2400" i="1" u="sng" dirty="0" smtClean="0"/>
              <a:t>Proposal 1:</a:t>
            </a:r>
            <a:r>
              <a:rPr lang="en-US" altLang="zh-CN" sz="2400" dirty="0" smtClean="0"/>
              <a:t> To achieve high performance and high reliability, Polar code should be employed in control channel, </a:t>
            </a:r>
            <a:r>
              <a:rPr lang="en-US" altLang="zh-CN" sz="2400" dirty="0" err="1" smtClean="0"/>
              <a:t>mMTC</a:t>
            </a:r>
            <a:r>
              <a:rPr lang="en-US" altLang="zh-CN" sz="2400" dirty="0" smtClean="0"/>
              <a:t> and </a:t>
            </a:r>
            <a:r>
              <a:rPr lang="en-US" altLang="zh-CN" sz="2400" dirty="0" err="1" smtClean="0"/>
              <a:t>uRLLC</a:t>
            </a:r>
            <a:r>
              <a:rPr lang="en-US" altLang="zh-CN" sz="2400" dirty="0" smtClean="0"/>
              <a:t> scenario.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2"/>
          <p:cNvSpPr txBox="1"/>
          <p:nvPr/>
        </p:nvSpPr>
        <p:spPr>
          <a:xfrm>
            <a:off x="111272" y="572207"/>
            <a:ext cx="8964487" cy="2739211"/>
          </a:xfrm>
          <a:prstGeom prst="rect">
            <a:avLst/>
          </a:prstGeom>
          <a:noFill/>
        </p:spPr>
        <p:txBody>
          <a:bodyPr wrap="square" rtlCol="0">
            <a:spAutoFit/>
          </a:bodyPr>
          <a:lstStyle/>
          <a:p>
            <a:r>
              <a:rPr lang="en-US" altLang="zh-CN" sz="3600" b="1" dirty="0" smtClean="0"/>
              <a:t>Reference:</a:t>
            </a:r>
          </a:p>
          <a:p>
            <a:pPr marL="457200" indent="-457200">
              <a:buFont typeface="+mj-lt"/>
              <a:buAutoNum type="arabicPeriod"/>
            </a:pPr>
            <a:r>
              <a:rPr lang="en-US" altLang="zh-CN" sz="2000" dirty="0" smtClean="0"/>
              <a:t>K. </a:t>
            </a:r>
            <a:r>
              <a:rPr lang="en-US" altLang="zh-CN" sz="2000" dirty="0" err="1" smtClean="0"/>
              <a:t>Niu</a:t>
            </a:r>
            <a:r>
              <a:rPr lang="en-US" altLang="zh-CN" sz="2000" dirty="0" smtClean="0"/>
              <a:t> and K. Chen, "Beyond turbo codes: Rate-Compatible punctured polar codes," in Proc. of IEEE ICC'13, Budapest, Hungary, June 2013.</a:t>
            </a:r>
            <a:endParaRPr lang="zh-CN" altLang="zh-CN" sz="2000" dirty="0" smtClean="0"/>
          </a:p>
          <a:p>
            <a:pPr marL="457200" indent="-457200">
              <a:buFont typeface="+mj-lt"/>
              <a:buAutoNum type="arabicPeriod"/>
            </a:pPr>
            <a:r>
              <a:rPr lang="en-US" altLang="zh-CN" sz="2000" dirty="0" smtClean="0"/>
              <a:t>R1-164039, “Polar Codes: Encoding and Decoding”, </a:t>
            </a:r>
            <a:r>
              <a:rPr lang="en-US" altLang="zh-CN" sz="2000" dirty="0" err="1" smtClean="0"/>
              <a:t>Huawei</a:t>
            </a:r>
            <a:r>
              <a:rPr lang="en-US" altLang="zh-CN" sz="2000" dirty="0" smtClean="0"/>
              <a:t>, </a:t>
            </a:r>
            <a:r>
              <a:rPr lang="en-US" altLang="zh-CN" sz="2000" dirty="0" err="1" smtClean="0"/>
              <a:t>HiSilicon</a:t>
            </a:r>
            <a:endParaRPr lang="zh-CN" altLang="zh-CN" sz="2000" dirty="0" smtClean="0"/>
          </a:p>
          <a:p>
            <a:pPr marL="457200" indent="-457200">
              <a:buFont typeface="+mj-lt"/>
              <a:buAutoNum type="arabicPeriod"/>
            </a:pPr>
            <a:r>
              <a:rPr lang="en-US" altLang="zh-CN" sz="2000" dirty="0" smtClean="0"/>
              <a:t>R1-164040,  “On latency and complexity of Polar Codes”, </a:t>
            </a:r>
            <a:r>
              <a:rPr lang="en-US" altLang="zh-CN" sz="2000" dirty="0" err="1" smtClean="0"/>
              <a:t>Huawei</a:t>
            </a:r>
            <a:r>
              <a:rPr lang="en-US" altLang="zh-CN" sz="2000" dirty="0" smtClean="0"/>
              <a:t>, </a:t>
            </a:r>
            <a:r>
              <a:rPr lang="en-US" altLang="zh-CN" sz="2000" dirty="0" err="1" smtClean="0"/>
              <a:t>HiSilicon</a:t>
            </a:r>
            <a:endParaRPr lang="en-US" altLang="zh-CN" sz="2000" dirty="0" smtClean="0"/>
          </a:p>
          <a:p>
            <a:pPr marL="457200" indent="-457200">
              <a:buFont typeface="+mj-lt"/>
              <a:buAutoNum type="arabicPeriod"/>
            </a:pPr>
            <a:r>
              <a:rPr lang="en-US" altLang="zh-CN" sz="2000" dirty="0" smtClean="0"/>
              <a:t>R1-164356, “Performance Evaluation of TBCC and Polar Codes”, Ericsson</a:t>
            </a:r>
            <a:endParaRPr lang="zh-CN" altLang="zh-CN" sz="2000" dirty="0" smtClean="0"/>
          </a:p>
          <a:p>
            <a:endParaRPr lang="en-US" altLang="zh-CN" sz="3600" b="1" dirty="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47415" y="2961564"/>
            <a:ext cx="4817660" cy="707886"/>
          </a:xfrm>
          <a:prstGeom prst="rect">
            <a:avLst/>
          </a:prstGeom>
          <a:noFill/>
        </p:spPr>
        <p:txBody>
          <a:bodyPr wrap="square" rtlCol="0">
            <a:spAutoFit/>
          </a:bodyPr>
          <a:lstStyle/>
          <a:p>
            <a:pPr algn="ctr"/>
            <a:r>
              <a:rPr lang="en-US" altLang="zh-CN" sz="4000" b="1" dirty="0" smtClean="0"/>
              <a:t>Appendix</a:t>
            </a:r>
            <a:endParaRPr lang="zh-CN" altLang="en-US" sz="4000" b="1"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182444" y="339085"/>
            <a:ext cx="8388350" cy="871537"/>
          </a:xfrm>
        </p:spPr>
        <p:txBody>
          <a:bodyPr>
            <a:normAutofit/>
          </a:bodyPr>
          <a:lstStyle/>
          <a:p>
            <a:r>
              <a:rPr lang="en-US" altLang="zh-CN" dirty="0" smtClean="0"/>
              <a:t>The complexity computation[3]</a:t>
            </a:r>
            <a:endParaRPr lang="zh-CN" altLang="en-US" dirty="0"/>
          </a:p>
        </p:txBody>
      </p:sp>
      <p:sp>
        <p:nvSpPr>
          <p:cNvPr id="5" name="内容占位符 2"/>
          <p:cNvSpPr>
            <a:spLocks noGrp="1"/>
          </p:cNvSpPr>
          <p:nvPr>
            <p:ph idx="1"/>
          </p:nvPr>
        </p:nvSpPr>
        <p:spPr>
          <a:xfrm>
            <a:off x="223387" y="1437705"/>
            <a:ext cx="8729545" cy="3680205"/>
          </a:xfrm>
        </p:spPr>
        <p:txBody>
          <a:bodyPr>
            <a:noAutofit/>
          </a:bodyPr>
          <a:lstStyle/>
          <a:p>
            <a:r>
              <a:rPr lang="en-US" altLang="zh-CN" b="1" dirty="0" smtClean="0"/>
              <a:t>Polar</a:t>
            </a:r>
          </a:p>
          <a:p>
            <a:pPr lvl="1"/>
            <a:r>
              <a:rPr lang="pt-BR" altLang="zh-CN" dirty="0" smtClean="0"/>
              <a:t>A SCL decoder has a total computational complexity of O(L*N*log2(N)) + O(L*(N-1) ) + K* O(2*L*log2(2*L))</a:t>
            </a:r>
          </a:p>
          <a:p>
            <a:pPr lvl="1"/>
            <a:r>
              <a:rPr lang="pt-BR" altLang="zh-CN" dirty="0" smtClean="0"/>
              <a:t>With </a:t>
            </a:r>
            <a:r>
              <a:rPr lang="pt-BR" altLang="zh-CN" b="1" dirty="0" smtClean="0">
                <a:solidFill>
                  <a:srgbClr val="FF0000"/>
                </a:solidFill>
              </a:rPr>
              <a:t>L=64, N=512, K=45</a:t>
            </a:r>
            <a:r>
              <a:rPr lang="pt-BR" altLang="zh-CN" dirty="0" smtClean="0"/>
              <a:t>, the complexity is about </a:t>
            </a:r>
            <a:r>
              <a:rPr lang="pt-BR" altLang="zh-CN" b="1" dirty="0" smtClean="0">
                <a:solidFill>
                  <a:srgbClr val="FF0000"/>
                </a:solidFill>
              </a:rPr>
              <a:t>367936</a:t>
            </a:r>
            <a:endParaRPr lang="pt-BR" altLang="zh-CN" dirty="0" smtClean="0"/>
          </a:p>
          <a:p>
            <a:pPr lvl="1"/>
            <a:r>
              <a:rPr lang="pt-BR" altLang="zh-CN" dirty="0" smtClean="0"/>
              <a:t>With </a:t>
            </a:r>
            <a:r>
              <a:rPr lang="pt-BR" altLang="zh-CN" b="1" dirty="0" smtClean="0">
                <a:solidFill>
                  <a:srgbClr val="FF0000"/>
                </a:solidFill>
              </a:rPr>
              <a:t>L=2048, N=512, K=45</a:t>
            </a:r>
            <a:r>
              <a:rPr lang="pt-BR" altLang="zh-CN" dirty="0" smtClean="0"/>
              <a:t>, the complexity is about </a:t>
            </a:r>
            <a:r>
              <a:rPr lang="pt-BR" altLang="zh-CN" b="1" dirty="0" smtClean="0">
                <a:solidFill>
                  <a:srgbClr val="FF0000"/>
                </a:solidFill>
              </a:rPr>
              <a:t>12695552</a:t>
            </a:r>
          </a:p>
          <a:p>
            <a:pPr lvl="1">
              <a:buNone/>
            </a:pPr>
            <a:r>
              <a:rPr lang="pt-BR" altLang="zh-CN" b="1" dirty="0" smtClean="0">
                <a:solidFill>
                  <a:srgbClr val="FF0000"/>
                </a:solidFill>
              </a:rPr>
              <a:t> </a:t>
            </a:r>
          </a:p>
          <a:p>
            <a:r>
              <a:rPr lang="pt-BR" altLang="zh-CN" b="1" dirty="0" smtClean="0"/>
              <a:t>TBCC</a:t>
            </a:r>
          </a:p>
          <a:p>
            <a:pPr lvl="1"/>
            <a:r>
              <a:rPr lang="pt-BR" altLang="zh-CN" dirty="0" smtClean="0"/>
              <a:t>A LVA decoder with all intial states search has a computational complexity of S*(K*O(2*S*L+16) + K*S*L)</a:t>
            </a:r>
          </a:p>
          <a:p>
            <a:pPr lvl="1"/>
            <a:r>
              <a:rPr lang="pt-BR" altLang="zh-CN" dirty="0" smtClean="0"/>
              <a:t>With </a:t>
            </a:r>
            <a:r>
              <a:rPr lang="pt-BR" altLang="zh-CN" b="1" dirty="0" smtClean="0">
                <a:solidFill>
                  <a:srgbClr val="FF0000"/>
                </a:solidFill>
              </a:rPr>
              <a:t>S=64,K=45,L=32</a:t>
            </a:r>
            <a:r>
              <a:rPr lang="pt-BR" altLang="zh-CN" dirty="0" smtClean="0"/>
              <a:t>, the complexity is about </a:t>
            </a:r>
            <a:r>
              <a:rPr lang="pt-BR" altLang="zh-CN" b="1" dirty="0" smtClean="0">
                <a:solidFill>
                  <a:srgbClr val="FF0000"/>
                </a:solidFill>
              </a:rPr>
              <a:t>17740800</a:t>
            </a:r>
            <a:endParaRPr lang="zh-CN" altLang="en-US" b="1" dirty="0" smtClean="0">
              <a:solidFill>
                <a:srgbClr val="FF0000"/>
              </a:solidFill>
            </a:endParaRPr>
          </a:p>
          <a:p>
            <a:pPr lvl="1"/>
            <a:endParaRPr lang="zh-CN" altLang="en-US" b="1" dirty="0">
              <a:solidFill>
                <a:srgbClr val="FF0000"/>
              </a:solidFill>
            </a:endParaRPr>
          </a:p>
        </p:txBody>
      </p:sp>
      <p:sp>
        <p:nvSpPr>
          <p:cNvPr id="7" name="文本框 3"/>
          <p:cNvSpPr txBox="1"/>
          <p:nvPr/>
        </p:nvSpPr>
        <p:spPr>
          <a:xfrm>
            <a:off x="963103" y="5795766"/>
            <a:ext cx="6536405" cy="707886"/>
          </a:xfrm>
          <a:prstGeom prst="rect">
            <a:avLst/>
          </a:prstGeom>
          <a:noFill/>
        </p:spPr>
        <p:txBody>
          <a:bodyPr wrap="none" rtlCol="0">
            <a:spAutoFit/>
          </a:bodyPr>
          <a:lstStyle/>
          <a:p>
            <a:r>
              <a:rPr lang="en-US" altLang="zh-CN" sz="2000" b="1" dirty="0" smtClean="0">
                <a:solidFill>
                  <a:srgbClr val="FF0000"/>
                </a:solidFill>
              </a:rPr>
              <a:t>TBCC 64-LVA 32 / Polar L64  ~</a:t>
            </a:r>
            <a:r>
              <a:rPr lang="en-US" altLang="zh-CN" sz="2000" dirty="0" smtClean="0">
                <a:solidFill>
                  <a:srgbClr val="FF0000"/>
                </a:solidFill>
              </a:rPr>
              <a:t>= 17740800/</a:t>
            </a:r>
            <a:r>
              <a:rPr lang="pt-BR" altLang="zh-CN" sz="2000" b="1" dirty="0" smtClean="0">
                <a:solidFill>
                  <a:srgbClr val="FF0000"/>
                </a:solidFill>
              </a:rPr>
              <a:t> </a:t>
            </a:r>
            <a:r>
              <a:rPr lang="pt-BR" altLang="zh-CN" sz="2000" dirty="0" smtClean="0">
                <a:solidFill>
                  <a:srgbClr val="FF0000"/>
                </a:solidFill>
              </a:rPr>
              <a:t>367936</a:t>
            </a:r>
            <a:r>
              <a:rPr lang="en-US" altLang="zh-CN" sz="2000" dirty="0" smtClean="0">
                <a:solidFill>
                  <a:srgbClr val="FF0000"/>
                </a:solidFill>
              </a:rPr>
              <a:t> ~= </a:t>
            </a:r>
            <a:r>
              <a:rPr lang="en-US" altLang="zh-CN" sz="2000" b="1" dirty="0" smtClean="0">
                <a:solidFill>
                  <a:srgbClr val="FF0000"/>
                </a:solidFill>
              </a:rPr>
              <a:t>34</a:t>
            </a:r>
          </a:p>
          <a:p>
            <a:r>
              <a:rPr lang="en-US" altLang="zh-CN" sz="2000" b="1" dirty="0" smtClean="0">
                <a:solidFill>
                  <a:srgbClr val="FF0000"/>
                </a:solidFill>
              </a:rPr>
              <a:t>TBCC 64-LVA 32 / Polar L2048  ~</a:t>
            </a:r>
            <a:r>
              <a:rPr lang="en-US" altLang="zh-CN" sz="2000" dirty="0" smtClean="0">
                <a:solidFill>
                  <a:srgbClr val="FF0000"/>
                </a:solidFill>
              </a:rPr>
              <a:t>= 17740800/12695552 ~= </a:t>
            </a:r>
            <a:r>
              <a:rPr lang="en-US" altLang="zh-CN" sz="2000" b="1" dirty="0" smtClean="0">
                <a:solidFill>
                  <a:srgbClr val="FF0000"/>
                </a:solidFill>
              </a:rPr>
              <a:t>1.4</a:t>
            </a:r>
            <a:endParaRPr lang="zh-CN" altLang="en-US" sz="2000" b="1" dirty="0">
              <a:solidFill>
                <a:srgbClr val="FF000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1027"/>
          <p:cNvSpPr>
            <a:spLocks noGrp="1"/>
          </p:cNvSpPr>
          <p:nvPr>
            <p:ph type="body" idx="1"/>
          </p:nvPr>
        </p:nvSpPr>
        <p:spPr>
          <a:xfrm>
            <a:off x="352583" y="2332318"/>
            <a:ext cx="8345607" cy="3810000"/>
          </a:xfrm>
        </p:spPr>
        <p:txBody>
          <a:bodyPr>
            <a:noAutofit/>
          </a:bodyPr>
          <a:lstStyle/>
          <a:p>
            <a:pPr>
              <a:buNone/>
            </a:pPr>
            <a:r>
              <a:rPr lang="en-US" altLang="zh-CN" dirty="0" smtClean="0"/>
              <a:t>- Performance Calibration</a:t>
            </a:r>
          </a:p>
          <a:p>
            <a:pPr lvl="1"/>
            <a:r>
              <a:rPr lang="en-US" altLang="zh-CN" i="1" dirty="0" smtClean="0"/>
              <a:t>Polar performance calibration</a:t>
            </a:r>
          </a:p>
          <a:p>
            <a:pPr marL="1257300" lvl="2" indent="-342900">
              <a:buFont typeface="+mj-lt"/>
              <a:buAutoNum type="arabicPeriod"/>
            </a:pPr>
            <a:r>
              <a:rPr lang="en-US" altLang="zh-CN" sz="1600" dirty="0" smtClean="0"/>
              <a:t>QUP[1,2] is used to calibrate the polar performance in R1- 164356.</a:t>
            </a:r>
          </a:p>
          <a:p>
            <a:pPr lvl="1"/>
            <a:r>
              <a:rPr lang="en-US" altLang="zh-CN" i="1" dirty="0" smtClean="0"/>
              <a:t>TBCC(R1-164356)  performance evaluation</a:t>
            </a:r>
          </a:p>
          <a:p>
            <a:pPr marL="1257300" lvl="2" indent="-342900">
              <a:buFont typeface="+mj-lt"/>
              <a:buAutoNum type="arabicPeriod"/>
            </a:pPr>
            <a:r>
              <a:rPr lang="en-US" altLang="zh-CN" sz="1600" dirty="0" smtClean="0"/>
              <a:t>Different numbers of initial states LVA for TBCC have been evaluated to find the performance bound.</a:t>
            </a:r>
          </a:p>
          <a:p>
            <a:pPr marL="1257300" lvl="2" indent="-342900">
              <a:buFont typeface="+mj-lt"/>
              <a:buAutoNum type="arabicPeriod"/>
            </a:pPr>
            <a:r>
              <a:rPr lang="en-US" altLang="zh-CN" sz="1600" dirty="0" smtClean="0"/>
              <a:t>Enhanced TBCC in R1-164356 has been evaluated</a:t>
            </a:r>
          </a:p>
          <a:p>
            <a:pPr>
              <a:buNone/>
            </a:pPr>
            <a:r>
              <a:rPr lang="en-US" altLang="zh-CN" dirty="0" smtClean="0"/>
              <a:t>- CRC error detection for list decoding</a:t>
            </a:r>
          </a:p>
          <a:p>
            <a:pPr lvl="1"/>
            <a:r>
              <a:rPr lang="en-US" altLang="zh-CN" i="1" dirty="0" smtClean="0"/>
              <a:t>Miss detection issue of CRC-Aid list decoding for Polar and TBCC has been investigated</a:t>
            </a:r>
          </a:p>
        </p:txBody>
      </p:sp>
      <p:sp>
        <p:nvSpPr>
          <p:cNvPr id="5" name="矩形 4"/>
          <p:cNvSpPr/>
          <p:nvPr/>
        </p:nvSpPr>
        <p:spPr>
          <a:xfrm>
            <a:off x="107378" y="191069"/>
            <a:ext cx="8929048" cy="1384995"/>
          </a:xfrm>
          <a:prstGeom prst="rect">
            <a:avLst/>
          </a:prstGeom>
        </p:spPr>
        <p:txBody>
          <a:bodyPr wrap="square">
            <a:spAutoFit/>
          </a:bodyPr>
          <a:lstStyle/>
          <a:p>
            <a:pPr>
              <a:buNone/>
            </a:pPr>
            <a:r>
              <a:rPr lang="en-US" altLang="zh-CN" sz="2800" dirty="0" smtClean="0"/>
              <a:t>In this contribution, we evaluate the performance for Polar code and TBCC for </a:t>
            </a:r>
            <a:r>
              <a:rPr lang="en-US" altLang="zh-CN" sz="2800" dirty="0" err="1" smtClean="0"/>
              <a:t>mMTC</a:t>
            </a:r>
            <a:r>
              <a:rPr lang="en-US" altLang="zh-CN" sz="2800" dirty="0" smtClean="0"/>
              <a:t>/URLLC and compare with results in R1-164356.  The two aspects below are addressed.</a:t>
            </a:r>
          </a:p>
        </p:txBody>
      </p:sp>
    </p:spTree>
    <p:extLst>
      <p:ext uri="{BB962C8B-B14F-4D97-AF65-F5344CB8AC3E}">
        <p14:creationId xmlns:p14="http://schemas.microsoft.com/office/powerpoint/2010/main" xmlns="" val="11696298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61709" y="2671127"/>
            <a:ext cx="4846198" cy="646331"/>
          </a:xfrm>
          <a:prstGeom prst="rect">
            <a:avLst/>
          </a:prstGeom>
        </p:spPr>
        <p:txBody>
          <a:bodyPr wrap="none">
            <a:spAutoFit/>
          </a:bodyPr>
          <a:lstStyle/>
          <a:p>
            <a:r>
              <a:rPr lang="en-US" altLang="zh-CN" sz="3600" b="1" dirty="0" smtClean="0"/>
              <a:t>Performance Calibration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print"/>
          <a:srcRect/>
          <a:stretch>
            <a:fillRect/>
          </a:stretch>
        </p:blipFill>
        <p:spPr bwMode="auto">
          <a:xfrm>
            <a:off x="1348532" y="635579"/>
            <a:ext cx="6457987" cy="4968247"/>
          </a:xfrm>
          <a:prstGeom prst="rect">
            <a:avLst/>
          </a:prstGeom>
          <a:noFill/>
          <a:ln w="9525">
            <a:noFill/>
            <a:miter lim="800000"/>
            <a:headEnd/>
            <a:tailEnd/>
          </a:ln>
        </p:spPr>
      </p:pic>
      <p:sp>
        <p:nvSpPr>
          <p:cNvPr id="5" name="矩形 4"/>
          <p:cNvSpPr/>
          <p:nvPr/>
        </p:nvSpPr>
        <p:spPr>
          <a:xfrm>
            <a:off x="385658" y="223474"/>
            <a:ext cx="8064896" cy="369332"/>
          </a:xfrm>
          <a:prstGeom prst="rect">
            <a:avLst/>
          </a:prstGeom>
        </p:spPr>
        <p:txBody>
          <a:bodyPr wrap="square">
            <a:spAutoFit/>
          </a:bodyPr>
          <a:lstStyle/>
          <a:p>
            <a:pPr algn="ctr"/>
            <a:r>
              <a:rPr lang="en-US" altLang="zh-CN" b="1" dirty="0" smtClean="0"/>
              <a:t>Calibration of R1- 164356 “Performance Evaluation of TBCC and Polar Codes Fig. 1”, </a:t>
            </a:r>
            <a:endParaRPr lang="zh-CN" altLang="en-US" b="1" dirty="0"/>
          </a:p>
        </p:txBody>
      </p:sp>
      <p:sp>
        <p:nvSpPr>
          <p:cNvPr id="6" name="TextBox 5"/>
          <p:cNvSpPr txBox="1"/>
          <p:nvPr/>
        </p:nvSpPr>
        <p:spPr>
          <a:xfrm>
            <a:off x="1241947" y="6043888"/>
            <a:ext cx="7096836" cy="584775"/>
          </a:xfrm>
          <a:prstGeom prst="rect">
            <a:avLst/>
          </a:prstGeom>
          <a:noFill/>
        </p:spPr>
        <p:txBody>
          <a:bodyPr wrap="square" rtlCol="0">
            <a:spAutoFit/>
          </a:bodyPr>
          <a:lstStyle/>
          <a:p>
            <a:r>
              <a:rPr lang="en-US" altLang="zh-CN" sz="1600" dirty="0" smtClean="0"/>
              <a:t>LTE TBCC:     K = 29 info. bits +16 CRC bits, N = 288, native R=1/3, QPSK</a:t>
            </a:r>
          </a:p>
          <a:p>
            <a:pPr marL="0" lvl="1"/>
            <a:r>
              <a:rPr lang="en-US" altLang="zh-CN" sz="1600" dirty="0" smtClean="0"/>
              <a:t>HW Polar QUP:   K = 29 info. bits +16 CRC bits, N = 288, </a:t>
            </a:r>
            <a:r>
              <a:rPr lang="en-US" altLang="zh-CN" sz="1600" dirty="0" err="1" smtClean="0"/>
              <a:t>cSNR</a:t>
            </a:r>
            <a:r>
              <a:rPr lang="en-US" altLang="zh-CN" sz="1600" dirty="0" smtClean="0"/>
              <a:t> = 2 dB, QPSK, L=32</a:t>
            </a:r>
            <a:endParaRPr lang="zh-CN" altLang="en-US" sz="1600" dirty="0" smtClean="0"/>
          </a:p>
        </p:txBody>
      </p:sp>
      <p:sp>
        <p:nvSpPr>
          <p:cNvPr id="8" name="矩形 7"/>
          <p:cNvSpPr/>
          <p:nvPr/>
        </p:nvSpPr>
        <p:spPr>
          <a:xfrm>
            <a:off x="4474457" y="5619045"/>
            <a:ext cx="686406" cy="369332"/>
          </a:xfrm>
          <a:prstGeom prst="rect">
            <a:avLst/>
          </a:prstGeom>
        </p:spPr>
        <p:txBody>
          <a:bodyPr wrap="none">
            <a:spAutoFit/>
          </a:bodyPr>
          <a:lstStyle/>
          <a:p>
            <a:r>
              <a:rPr lang="en-US" altLang="zh-CN" b="1" dirty="0" smtClean="0"/>
              <a:t>Fig. 1</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3" cstate="print"/>
          <a:srcRect/>
          <a:stretch>
            <a:fillRect/>
          </a:stretch>
        </p:blipFill>
        <p:spPr bwMode="auto">
          <a:xfrm>
            <a:off x="1056943" y="856674"/>
            <a:ext cx="6776872" cy="4736443"/>
          </a:xfrm>
          <a:prstGeom prst="rect">
            <a:avLst/>
          </a:prstGeom>
          <a:noFill/>
          <a:ln w="9525">
            <a:noFill/>
            <a:miter lim="800000"/>
            <a:headEnd/>
            <a:tailEnd/>
          </a:ln>
        </p:spPr>
      </p:pic>
      <p:sp>
        <p:nvSpPr>
          <p:cNvPr id="10" name="矩形 9"/>
          <p:cNvSpPr/>
          <p:nvPr/>
        </p:nvSpPr>
        <p:spPr>
          <a:xfrm>
            <a:off x="467544" y="332656"/>
            <a:ext cx="8064896" cy="369332"/>
          </a:xfrm>
          <a:prstGeom prst="rect">
            <a:avLst/>
          </a:prstGeom>
        </p:spPr>
        <p:txBody>
          <a:bodyPr wrap="square">
            <a:spAutoFit/>
          </a:bodyPr>
          <a:lstStyle/>
          <a:p>
            <a:pPr algn="ctr"/>
            <a:r>
              <a:rPr lang="en-US" altLang="zh-CN" b="1" dirty="0" smtClean="0"/>
              <a:t>Calibration of R1- 164356 “Performance Evaluation of TBCC and Polar Codes Fig. 4”, </a:t>
            </a:r>
            <a:endParaRPr lang="zh-CN" altLang="en-US" b="1" dirty="0"/>
          </a:p>
        </p:txBody>
      </p:sp>
      <p:sp>
        <p:nvSpPr>
          <p:cNvPr id="11" name="矩形 10"/>
          <p:cNvSpPr/>
          <p:nvPr/>
        </p:nvSpPr>
        <p:spPr>
          <a:xfrm>
            <a:off x="502124" y="6040120"/>
            <a:ext cx="8150556" cy="584775"/>
          </a:xfrm>
          <a:prstGeom prst="rect">
            <a:avLst/>
          </a:prstGeom>
          <a:solidFill>
            <a:schemeClr val="bg1"/>
          </a:solidFill>
        </p:spPr>
        <p:txBody>
          <a:bodyPr wrap="square">
            <a:spAutoFit/>
          </a:bodyPr>
          <a:lstStyle/>
          <a:p>
            <a:r>
              <a:rPr lang="en-US" altLang="zh-CN" sz="1600" dirty="0" smtClean="0"/>
              <a:t>LTE TBCC:     R=1/3, info. bits = 20,40,200,600,1000 ; 16 CRC bits, m-LVA32(m ≈ 16 initial states)</a:t>
            </a:r>
          </a:p>
          <a:p>
            <a:pPr marL="0" lvl="1"/>
            <a:r>
              <a:rPr lang="en-US" altLang="zh-CN" sz="1600" dirty="0" smtClean="0"/>
              <a:t>HW Polar QUP:   R= 1/3, info. bits = 20,40,200,600,1000; 16 CRC bits, L=32</a:t>
            </a:r>
            <a:endParaRPr lang="zh-CN" altLang="en-US" sz="1600" dirty="0"/>
          </a:p>
        </p:txBody>
      </p:sp>
      <p:sp>
        <p:nvSpPr>
          <p:cNvPr id="12" name="矩形 11"/>
          <p:cNvSpPr/>
          <p:nvPr/>
        </p:nvSpPr>
        <p:spPr>
          <a:xfrm>
            <a:off x="4215150" y="5619045"/>
            <a:ext cx="686406" cy="369332"/>
          </a:xfrm>
          <a:prstGeom prst="rect">
            <a:avLst/>
          </a:prstGeom>
        </p:spPr>
        <p:txBody>
          <a:bodyPr wrap="none">
            <a:spAutoFit/>
          </a:bodyPr>
          <a:lstStyle/>
          <a:p>
            <a:r>
              <a:rPr lang="en-US" altLang="zh-CN" b="1" dirty="0" smtClean="0"/>
              <a:t>Fig. 2</a:t>
            </a:r>
            <a:endParaRPr lang="zh-CN" altLang="en-US" dirty="0"/>
          </a:p>
        </p:txBody>
      </p:sp>
    </p:spTree>
    <p:extLst>
      <p:ext uri="{BB962C8B-B14F-4D97-AF65-F5344CB8AC3E}">
        <p14:creationId xmlns:p14="http://schemas.microsoft.com/office/powerpoint/2010/main" xmlns="" val="11696298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1719618" y="1046237"/>
            <a:ext cx="5486400" cy="4400485"/>
          </a:xfrm>
          <a:prstGeom prst="rect">
            <a:avLst/>
          </a:prstGeom>
          <a:noFill/>
          <a:ln w="9525">
            <a:noFill/>
            <a:miter lim="800000"/>
            <a:headEnd/>
            <a:tailEnd/>
          </a:ln>
        </p:spPr>
      </p:pic>
      <p:sp>
        <p:nvSpPr>
          <p:cNvPr id="8" name="矩形 7"/>
          <p:cNvSpPr/>
          <p:nvPr/>
        </p:nvSpPr>
        <p:spPr>
          <a:xfrm>
            <a:off x="467544" y="180256"/>
            <a:ext cx="8064896" cy="369332"/>
          </a:xfrm>
          <a:prstGeom prst="rect">
            <a:avLst/>
          </a:prstGeom>
        </p:spPr>
        <p:txBody>
          <a:bodyPr wrap="square">
            <a:spAutoFit/>
          </a:bodyPr>
          <a:lstStyle/>
          <a:p>
            <a:pPr algn="ctr"/>
            <a:r>
              <a:rPr lang="en-US" altLang="zh-CN" b="1" dirty="0" smtClean="0"/>
              <a:t>Calibration of R1- 164356 “Performance Evaluation of TBCC and Polar Codes Fig. 4”</a:t>
            </a:r>
            <a:endParaRPr lang="zh-CN" altLang="en-US" b="1" dirty="0"/>
          </a:p>
        </p:txBody>
      </p:sp>
      <p:sp>
        <p:nvSpPr>
          <p:cNvPr id="9" name="矩形 8"/>
          <p:cNvSpPr/>
          <p:nvPr/>
        </p:nvSpPr>
        <p:spPr>
          <a:xfrm>
            <a:off x="1744069" y="5507858"/>
            <a:ext cx="6157984" cy="523220"/>
          </a:xfrm>
          <a:prstGeom prst="rect">
            <a:avLst/>
          </a:prstGeom>
          <a:solidFill>
            <a:schemeClr val="bg1"/>
          </a:solidFill>
        </p:spPr>
        <p:txBody>
          <a:bodyPr wrap="square">
            <a:spAutoFit/>
          </a:bodyPr>
          <a:lstStyle/>
          <a:p>
            <a:r>
              <a:rPr lang="en-US" altLang="zh-CN" sz="1400" b="1" dirty="0" smtClean="0"/>
              <a:t>LTE TBCC:     R=1/3, info. bits = 40; 16 CRC bits, m-LVA32(m =1,16,64 initial states)</a:t>
            </a:r>
          </a:p>
          <a:p>
            <a:pPr marL="0" lvl="1"/>
            <a:r>
              <a:rPr lang="en-US" altLang="zh-CN" sz="1400" b="1" dirty="0" smtClean="0"/>
              <a:t>HW Polar QUP:   R= 1/3, info. bits = 40 ;16 CRC bits, L=32,256,2048</a:t>
            </a:r>
            <a:endParaRPr lang="zh-CN" altLang="en-US" sz="14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Observations </a:t>
            </a:r>
            <a:endParaRPr lang="en-US" dirty="0"/>
          </a:p>
        </p:txBody>
      </p:sp>
      <p:sp>
        <p:nvSpPr>
          <p:cNvPr id="4" name="Content Placeholder 3"/>
          <p:cNvSpPr txBox="1">
            <a:spLocks noGrp="1"/>
          </p:cNvSpPr>
          <p:nvPr>
            <p:ph idx="1"/>
          </p:nvPr>
        </p:nvSpPr>
        <p:spPr>
          <a:xfrm>
            <a:off x="628650" y="1825625"/>
            <a:ext cx="8258496" cy="3034164"/>
          </a:xfrm>
          <a:prstGeom prst="rect">
            <a:avLst/>
          </a:prstGeom>
          <a:noFill/>
        </p:spPr>
        <p:txBody>
          <a:bodyPr wrap="square" rtlCol="0">
            <a:spAutoFit/>
          </a:bodyPr>
          <a:lstStyle/>
          <a:p>
            <a:r>
              <a:rPr lang="en-US" altLang="zh-CN" dirty="0" smtClean="0"/>
              <a:t>m-LVA was used in R1-164356 (m~16)</a:t>
            </a:r>
          </a:p>
          <a:p>
            <a:r>
              <a:rPr lang="en-US" altLang="zh-CN" dirty="0" smtClean="0"/>
              <a:t>Performance bound comparison</a:t>
            </a:r>
          </a:p>
          <a:p>
            <a:pPr lvl="1"/>
            <a:r>
              <a:rPr lang="en-US" altLang="zh-CN" dirty="0" smtClean="0"/>
              <a:t>Bound of TBCC LVA32 is the 64-LVA32, when all the initial states of TBCC have been used </a:t>
            </a:r>
          </a:p>
          <a:p>
            <a:pPr lvl="1"/>
            <a:r>
              <a:rPr lang="en-US" altLang="zh-CN" dirty="0" smtClean="0"/>
              <a:t>the actual list size is 64*32 = 2048, </a:t>
            </a:r>
          </a:p>
          <a:p>
            <a:pPr lvl="1"/>
            <a:r>
              <a:rPr lang="en-US" altLang="zh-CN" dirty="0" smtClean="0"/>
              <a:t>Complexity will be </a:t>
            </a:r>
            <a:r>
              <a:rPr lang="en-US" altLang="zh-CN" b="1" dirty="0" smtClean="0">
                <a:solidFill>
                  <a:srgbClr val="FF0000"/>
                </a:solidFill>
              </a:rPr>
              <a:t>~1.4 </a:t>
            </a:r>
            <a:r>
              <a:rPr lang="en-US" altLang="zh-CN" dirty="0" smtClean="0"/>
              <a:t>times compared to Polar L2048[3]</a:t>
            </a:r>
          </a:p>
          <a:p>
            <a:r>
              <a:rPr lang="en-US" altLang="zh-CN" dirty="0" smtClean="0"/>
              <a:t>Polar outperforms TBCC</a:t>
            </a:r>
            <a:endParaRPr lang="zh-CN"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1520" y="188640"/>
            <a:ext cx="8352928" cy="369332"/>
          </a:xfrm>
          <a:prstGeom prst="rect">
            <a:avLst/>
          </a:prstGeom>
        </p:spPr>
        <p:txBody>
          <a:bodyPr wrap="square">
            <a:spAutoFit/>
          </a:bodyPr>
          <a:lstStyle/>
          <a:p>
            <a:r>
              <a:rPr lang="en-US" altLang="zh-CN" b="1" dirty="0" smtClean="0"/>
              <a:t>Calibration R1- 164356 “Performance Evaluation of TBCC and Polar Codes Fig. 5”</a:t>
            </a:r>
            <a:endParaRPr lang="zh-CN" altLang="en-US" dirty="0"/>
          </a:p>
        </p:txBody>
      </p:sp>
      <p:pic>
        <p:nvPicPr>
          <p:cNvPr id="5122" name="Picture 2"/>
          <p:cNvPicPr>
            <a:picLocks noChangeAspect="1" noChangeArrowheads="1"/>
          </p:cNvPicPr>
          <p:nvPr/>
        </p:nvPicPr>
        <p:blipFill>
          <a:blip r:embed="rId2" cstate="print"/>
          <a:srcRect/>
          <a:stretch>
            <a:fillRect/>
          </a:stretch>
        </p:blipFill>
        <p:spPr bwMode="auto">
          <a:xfrm>
            <a:off x="1261060" y="697537"/>
            <a:ext cx="6286152" cy="4533649"/>
          </a:xfrm>
          <a:prstGeom prst="rect">
            <a:avLst/>
          </a:prstGeom>
          <a:noFill/>
          <a:ln w="9525">
            <a:noFill/>
            <a:miter lim="800000"/>
            <a:headEnd/>
            <a:tailEnd/>
          </a:ln>
        </p:spPr>
      </p:pic>
      <p:sp>
        <p:nvSpPr>
          <p:cNvPr id="9" name="TextBox 8"/>
          <p:cNvSpPr txBox="1"/>
          <p:nvPr/>
        </p:nvSpPr>
        <p:spPr>
          <a:xfrm>
            <a:off x="1401927" y="5184080"/>
            <a:ext cx="7114276" cy="523220"/>
          </a:xfrm>
          <a:prstGeom prst="rect">
            <a:avLst/>
          </a:prstGeom>
          <a:noFill/>
        </p:spPr>
        <p:txBody>
          <a:bodyPr wrap="square" rtlCol="0">
            <a:spAutoFit/>
          </a:bodyPr>
          <a:lstStyle/>
          <a:p>
            <a:r>
              <a:rPr lang="en-US" altLang="zh-CN" sz="1400" b="1" dirty="0" smtClean="0"/>
              <a:t>Enhanced TBCC:    K = 29 info. bits +16 CRC bits, N = 288, native R=1/3,1/6, QPSK</a:t>
            </a:r>
          </a:p>
          <a:p>
            <a:pPr marL="0" lvl="1"/>
            <a:r>
              <a:rPr lang="en-US" altLang="zh-CN" sz="1400" b="1" dirty="0" smtClean="0"/>
              <a:t>HW Polar QUP:      K = 29 info. bits +16 CRC bits, N = 288, </a:t>
            </a:r>
            <a:r>
              <a:rPr lang="en-US" altLang="zh-CN" sz="1400" b="1" dirty="0" err="1" smtClean="0"/>
              <a:t>cSNR</a:t>
            </a:r>
            <a:r>
              <a:rPr lang="en-US" altLang="zh-CN" sz="1400" b="1" dirty="0" smtClean="0"/>
              <a:t> = 2 dB, QPSK, L=32</a:t>
            </a:r>
            <a:endParaRPr lang="zh-CN" altLang="en-US" sz="1400" b="1" dirty="0" smtClean="0"/>
          </a:p>
        </p:txBody>
      </p:sp>
      <p:sp>
        <p:nvSpPr>
          <p:cNvPr id="11" name="矩形 10"/>
          <p:cNvSpPr/>
          <p:nvPr/>
        </p:nvSpPr>
        <p:spPr>
          <a:xfrm>
            <a:off x="694027" y="5236907"/>
            <a:ext cx="686406" cy="369332"/>
          </a:xfrm>
          <a:prstGeom prst="rect">
            <a:avLst/>
          </a:prstGeom>
        </p:spPr>
        <p:txBody>
          <a:bodyPr wrap="none">
            <a:spAutoFit/>
          </a:bodyPr>
          <a:lstStyle/>
          <a:p>
            <a:r>
              <a:rPr lang="en-US" altLang="zh-CN" b="1" dirty="0" smtClean="0"/>
              <a:t>Fig. 4</a:t>
            </a:r>
            <a:endParaRPr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Observations</a:t>
            </a:r>
            <a:endParaRPr lang="en-US" dirty="0"/>
          </a:p>
        </p:txBody>
      </p:sp>
      <p:sp>
        <p:nvSpPr>
          <p:cNvPr id="3" name="Content Placeholder 2"/>
          <p:cNvSpPr>
            <a:spLocks noGrp="1"/>
          </p:cNvSpPr>
          <p:nvPr>
            <p:ph idx="1"/>
          </p:nvPr>
        </p:nvSpPr>
        <p:spPr/>
        <p:txBody>
          <a:bodyPr/>
          <a:lstStyle/>
          <a:p>
            <a:r>
              <a:rPr lang="en-US" altLang="zh-CN" dirty="0" smtClean="0"/>
              <a:t>The complexity of the  TBCC (1/6,16-LVA32) is ~2*16*1.4 = </a:t>
            </a:r>
            <a:r>
              <a:rPr lang="en-US" altLang="zh-CN" b="1" dirty="0" smtClean="0">
                <a:solidFill>
                  <a:srgbClr val="FF0000"/>
                </a:solidFill>
              </a:rPr>
              <a:t>45 times of Polar L=32[6]</a:t>
            </a:r>
            <a:r>
              <a:rPr lang="en-US" altLang="zh-CN" dirty="0" smtClean="0"/>
              <a:t>, </a:t>
            </a:r>
          </a:p>
          <a:p>
            <a:pPr lvl="1"/>
            <a:r>
              <a:rPr lang="en-US" altLang="zh-CN" dirty="0" smtClean="0"/>
              <a:t>performance is almost the same with polar with LVA32 </a:t>
            </a:r>
          </a:p>
          <a:p>
            <a:r>
              <a:rPr lang="en-US" altLang="zh-CN" dirty="0" smtClean="0"/>
              <a:t>With similar complexity (Polar uses a larger list), there will be </a:t>
            </a:r>
            <a:r>
              <a:rPr lang="en-US" altLang="zh-CN" b="1" dirty="0" smtClean="0">
                <a:solidFill>
                  <a:srgbClr val="FF0000"/>
                </a:solidFill>
              </a:rPr>
              <a:t>~0.9 dB gain </a:t>
            </a:r>
            <a:r>
              <a:rPr lang="en-US" altLang="zh-CN" dirty="0" smtClean="0"/>
              <a:t>for Polar Code compared to TBCC VAL[3]. </a:t>
            </a:r>
          </a:p>
          <a:p>
            <a:pPr lvl="1"/>
            <a:r>
              <a:rPr lang="en-US" altLang="zh-CN" dirty="0" smtClean="0"/>
              <a:t>TBCC has R= ((29+16)/ 288) </a:t>
            </a:r>
            <a:r>
              <a:rPr lang="en-US" altLang="zh-CN" b="1" dirty="0" smtClean="0"/>
              <a:t>≈ 1/6, </a:t>
            </a:r>
            <a:endParaRPr lang="en-US" altLang="zh-CN" dirty="0" smtClean="0"/>
          </a:p>
          <a:p>
            <a:pPr lvl="1"/>
            <a:r>
              <a:rPr lang="en-US" altLang="zh-CN" dirty="0" smtClean="0"/>
              <a:t>This is the best performance for the enhanced TBCC(</a:t>
            </a:r>
            <a:r>
              <a:rPr lang="en-US" altLang="zh-CN" b="1" dirty="0" smtClean="0"/>
              <a:t>R1- 164356 ,proposal 4</a:t>
            </a:r>
            <a:r>
              <a:rPr lang="en-US" altLang="zh-CN" dirty="0" smtClean="0"/>
              <a:t>).</a:t>
            </a:r>
            <a:endParaRPr lang="zh-CN" altLang="en-US" dirty="0" smtClean="0"/>
          </a:p>
          <a:p>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테마">
  <a:themeElements>
    <a:clrScheme name="Office 테마">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테마">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테마">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2281</TotalTime>
  <Words>1102</Words>
  <Application>Microsoft Office PowerPoint</Application>
  <PresentationFormat>On-screen Show (4:3)</PresentationFormat>
  <Paragraphs>107</Paragraphs>
  <Slides>18</Slides>
  <Notes>2</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테마</vt:lpstr>
      <vt:lpstr>Evaluation of TBCC and Polar Codes for Small Block Lengths</vt:lpstr>
      <vt:lpstr>Slide 2</vt:lpstr>
      <vt:lpstr>Slide 3</vt:lpstr>
      <vt:lpstr>Slide 4</vt:lpstr>
      <vt:lpstr>Slide 5</vt:lpstr>
      <vt:lpstr>Slide 6</vt:lpstr>
      <vt:lpstr>Observations </vt:lpstr>
      <vt:lpstr>Slide 8</vt:lpstr>
      <vt:lpstr>Observations</vt:lpstr>
      <vt:lpstr>Slide 10</vt:lpstr>
      <vt:lpstr>Slide 11</vt:lpstr>
      <vt:lpstr>Slide 12</vt:lpstr>
      <vt:lpstr>Observations </vt:lpstr>
      <vt:lpstr>Slide 14</vt:lpstr>
      <vt:lpstr>Slide 15</vt:lpstr>
      <vt:lpstr>Slide 16</vt:lpstr>
      <vt:lpstr>Slide 17</vt:lpstr>
      <vt:lpstr>The complexity computation[3]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Channel Coding Scheme for 5G New Radio</dc:title>
  <dc:creator>Younsun Kim</dc:creator>
  <cp:lastModifiedBy>Huawei, HiSilicon</cp:lastModifiedBy>
  <cp:revision>655</cp:revision>
  <dcterms:created xsi:type="dcterms:W3CDTF">2016-04-08T06:00:47Z</dcterms:created>
  <dcterms:modified xsi:type="dcterms:W3CDTF">2016-05-24T01:12:00Z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(3)Pls0erp/93NMeJktwg7tHblODiPV7+lUCqk3s5dH7ckv2GIEY0AhU2w9Y56sXsdv4DosnRZ5
5VH/qV6jZuac3tA/hj3e1QGTU8c6CeyePIQ7XCIBcSYTlxoqq6PJxX0X6P92oZJazgmm8kbt
CEx2ZkEW+CvqUDfJwoVN+Q+qYfZ8V1G/112lhLXjGb5DnXUL1pfrv3y8CQEC+ym7H1QzN38L
xKRL72qCBtUwjuksxY</vt:lpwstr>
  </property>
  <property fmtid="{D5CDD505-2E9C-101B-9397-08002B2CF9AE}" pid="3" name="_2015_ms_pID_7253431">
    <vt:lpwstr>dN4YBE1JXFr8ClmgiyHtFv4og4t1UVGhGwk9cuo/6fc9uKoYtA0lH/
8BIvcEjjNIMeDKZZkjc5zJjolob0ntoSHVNQgr8ipKDYLc/jv9o4MKocnx0erTJbCDHCHeEe
3mfeH2E8eZsSUi74OW3nOmCIkHrAScqbpTa+Y10Ynje/51gaR15T7rWin1SPIqSjsesBohJN
/TaWU0gtHh/tRlZMUQzxrPIkiWFeecvbsS7O</vt:lpwstr>
  </property>
  <property fmtid="{D5CDD505-2E9C-101B-9397-08002B2CF9AE}" pid="4" name="_2015_ms_pID_7253432">
    <vt:lpwstr>Rv8+BVB1EwDtM//CARBjUVpeug1S907xpEaA
nM1GYvJ0</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1464051749</vt:lpwstr>
  </property>
</Properties>
</file>