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94" y="-1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5/24/2016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Categorization for Multiple Access Schemes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929066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 ZTE Microelectronics</a:t>
            </a:r>
            <a:r>
              <a:rPr lang="en-US" altLang="zh-CN" sz="2800" smtClean="0">
                <a:solidFill>
                  <a:schemeClr val="tx1"/>
                </a:solidFill>
              </a:rPr>
              <a:t>, Qualcomm Inc. 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smtClean="0">
                <a:latin typeface="Calibri" pitchFamily="34" charset="0"/>
                <a:ea typeface="ＭＳ Ｐゴシック" pitchFamily="34" charset="-128"/>
              </a:rPr>
              <a:t>R1-165596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14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#85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>
                <a:latin typeface="+mn-lt"/>
              </a:rPr>
              <a:t>Nanjing, China, 23</a:t>
            </a:r>
            <a:r>
              <a:rPr lang="en-US" altLang="zh-CN" sz="2400" baseline="30000" dirty="0" smtClean="0">
                <a:latin typeface="+mn-lt"/>
              </a:rPr>
              <a:t>rd</a:t>
            </a:r>
            <a:r>
              <a:rPr lang="en-US" altLang="zh-CN" sz="2400" dirty="0" smtClean="0">
                <a:latin typeface="+mn-lt"/>
              </a:rPr>
              <a:t> – 27</a:t>
            </a:r>
            <a:r>
              <a:rPr lang="en-US" altLang="zh-CN" sz="2400" baseline="30000" dirty="0" smtClean="0">
                <a:latin typeface="+mn-lt"/>
              </a:rPr>
              <a:t>th</a:t>
            </a:r>
            <a:r>
              <a:rPr lang="en-US" altLang="zh-CN" sz="2400" dirty="0" smtClean="0">
                <a:latin typeface="+mn-lt"/>
              </a:rPr>
              <a:t> May 2016</a:t>
            </a:r>
            <a:endParaRPr lang="zh-CN" altLang="zh-CN" sz="2400" dirty="0" smtClean="0">
              <a:latin typeface="+mn-lt"/>
            </a:endParaRPr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7.1.3.2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Examples of non-orthogonal schemes observed in RAN1#84bis include (but not limited to):</a:t>
            </a:r>
          </a:p>
          <a:p>
            <a:pPr lvl="1"/>
            <a:r>
              <a:rPr lang="en-US" altLang="zh-CN" sz="2000" dirty="0" smtClean="0"/>
              <a:t>Multi-user shared access (MUSA) (e.g., R1-162226)</a:t>
            </a:r>
          </a:p>
          <a:p>
            <a:pPr lvl="1"/>
            <a:r>
              <a:rPr lang="en-US" sz="2000" dirty="0" smtClean="0"/>
              <a:t>Resource spread multiple access (RSMA) (e.g., R1-163510)</a:t>
            </a:r>
          </a:p>
          <a:p>
            <a:pPr lvl="1"/>
            <a:r>
              <a:rPr lang="en-US" sz="2000" dirty="0" smtClean="0"/>
              <a:t>Sparse code multiple access (SCMA) (e.g., R1-162153)</a:t>
            </a:r>
          </a:p>
          <a:p>
            <a:pPr lvl="1"/>
            <a:r>
              <a:rPr lang="en-US" sz="2000" dirty="0" smtClean="0"/>
              <a:t>Pattern defined multiple access (PDMA) (e.g., R1-163383)</a:t>
            </a:r>
          </a:p>
          <a:p>
            <a:pPr lvl="1"/>
            <a:r>
              <a:rPr lang="en-US" sz="2000" dirty="0" smtClean="0"/>
              <a:t>Non-orthogonal coded multiple access (NCMA) (e.g., R1-162517)</a:t>
            </a:r>
          </a:p>
          <a:p>
            <a:pPr lvl="1"/>
            <a:r>
              <a:rPr lang="en-US" sz="2000" dirty="0" smtClean="0"/>
              <a:t>Low code rate spreading (e.g., R1-162385)</a:t>
            </a:r>
          </a:p>
          <a:p>
            <a:pPr lvl="1"/>
            <a:r>
              <a:rPr lang="en-US" sz="2000" dirty="0" smtClean="0"/>
              <a:t>Frequency domain spreading (e.g., R1-162385)</a:t>
            </a:r>
          </a:p>
          <a:p>
            <a:pPr lvl="1"/>
            <a:r>
              <a:rPr lang="en-US" sz="2000" dirty="0" smtClean="0"/>
              <a:t>Non-orthogonal multiple access (NOMA) (e.g., R1-163111)</a:t>
            </a:r>
          </a:p>
          <a:p>
            <a:r>
              <a:rPr lang="en-US" altLang="zh-CN" sz="2400" dirty="0" smtClean="0"/>
              <a:t>More are proposed in this meeting</a:t>
            </a:r>
          </a:p>
          <a:p>
            <a:pPr lvl="1"/>
            <a:r>
              <a:rPr lang="en-US" altLang="zh-CN" sz="2000" dirty="0" smtClean="0"/>
              <a:t>Interleave-grid multiple access (IGMA) (e.g., R1-163992)</a:t>
            </a:r>
          </a:p>
          <a:p>
            <a:pPr lvl="1"/>
            <a:r>
              <a:rPr lang="en-US" altLang="zh-CN" sz="2000" dirty="0" smtClean="0"/>
              <a:t>Non-orthogonal coded access (NOCA) (e.g., R1-165019)</a:t>
            </a:r>
          </a:p>
          <a:p>
            <a:pPr lvl="1"/>
            <a:r>
              <a:rPr lang="en-US" sz="2000" dirty="0" err="1" smtClean="0"/>
              <a:t>Interleaver</a:t>
            </a:r>
            <a:r>
              <a:rPr lang="en-US" sz="2000" dirty="0" smtClean="0"/>
              <a:t> division multiple access (IDMA) (e.g., R1-165021)</a:t>
            </a:r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en-US" altLang="zh-CN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r>
              <a:rPr lang="en-US" altLang="zh-CN" sz="2400" dirty="0" smtClean="0"/>
              <a:t>For uplink </a:t>
            </a:r>
            <a:r>
              <a:rPr lang="en-US" altLang="zh-CN" sz="2400" dirty="0" err="1" smtClean="0"/>
              <a:t>mMTC</a:t>
            </a:r>
            <a:r>
              <a:rPr lang="en-US" altLang="zh-CN" sz="2400" dirty="0" smtClean="0"/>
              <a:t> scenario, the scheme categorization can be based on the way UEs’ data are separated</a:t>
            </a:r>
          </a:p>
          <a:p>
            <a:pPr lvl="1"/>
            <a:r>
              <a:rPr lang="en-US" altLang="zh-CN" sz="2000" dirty="0" smtClean="0"/>
              <a:t>Category 1: Spreading using random-like </a:t>
            </a:r>
            <a:r>
              <a:rPr lang="en-US" altLang="zh-CN" sz="2000" dirty="0" smtClean="0"/>
              <a:t>sequences or </a:t>
            </a:r>
            <a:r>
              <a:rPr lang="en-US" altLang="zh-CN" sz="2000" dirty="0" smtClean="0"/>
              <a:t>patterns</a:t>
            </a:r>
          </a:p>
          <a:p>
            <a:pPr lvl="2"/>
            <a:r>
              <a:rPr lang="en-US" altLang="zh-CN" sz="1600" dirty="0" smtClean="0"/>
              <a:t>Examples as MUSA</a:t>
            </a:r>
            <a:r>
              <a:rPr lang="en-US" altLang="zh-CN" sz="1600" dirty="0" smtClean="0"/>
              <a:t>, RSMA, NCMA, NOCA, low code rate spreading </a:t>
            </a:r>
          </a:p>
          <a:p>
            <a:pPr lvl="1"/>
            <a:r>
              <a:rPr lang="en-US" altLang="zh-CN" sz="2000" dirty="0" smtClean="0"/>
              <a:t>Category </a:t>
            </a:r>
            <a:r>
              <a:rPr lang="en-US" altLang="zh-CN" sz="2000" dirty="0" smtClean="0"/>
              <a:t>2: Structured-codebook based</a:t>
            </a:r>
          </a:p>
          <a:p>
            <a:pPr lvl="2"/>
            <a:r>
              <a:rPr lang="en-US" altLang="zh-CN" sz="1600" dirty="0" smtClean="0"/>
              <a:t>Examples as SCMA, PDMA</a:t>
            </a:r>
          </a:p>
          <a:p>
            <a:pPr lvl="1"/>
            <a:r>
              <a:rPr lang="en-US" altLang="zh-CN" sz="2000" dirty="0" smtClean="0"/>
              <a:t>Category </a:t>
            </a:r>
            <a:r>
              <a:rPr lang="en-US" altLang="zh-CN" sz="2000" dirty="0" smtClean="0"/>
              <a:t>3: Interleaving </a:t>
            </a:r>
            <a:r>
              <a:rPr lang="en-US" altLang="zh-CN" sz="2000" dirty="0" smtClean="0"/>
              <a:t>based</a:t>
            </a:r>
          </a:p>
          <a:p>
            <a:pPr lvl="2"/>
            <a:r>
              <a:rPr lang="en-US" altLang="zh-CN" sz="1600" dirty="0" smtClean="0"/>
              <a:t>Examples </a:t>
            </a:r>
            <a:r>
              <a:rPr lang="en-US" altLang="zh-CN" sz="1600" dirty="0" smtClean="0"/>
              <a:t>as </a:t>
            </a:r>
            <a:r>
              <a:rPr lang="en-US" altLang="zh-CN" sz="1600" dirty="0" smtClean="0"/>
              <a:t>IGMA, IDMA</a:t>
            </a:r>
          </a:p>
          <a:p>
            <a:pPr lvl="1"/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8244</TotalTime>
  <Words>240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Categorization for Multiple Access Schemes</vt:lpstr>
      <vt:lpstr>Background 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Yifei Yuan</cp:lastModifiedBy>
  <cp:revision>561</cp:revision>
  <dcterms:created xsi:type="dcterms:W3CDTF">2014-10-08T06:45:16Z</dcterms:created>
  <dcterms:modified xsi:type="dcterms:W3CDTF">2016-05-24T04:18:37Z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-848673989</vt:i4>
  </property>
  <property fmtid="{D5CDD505-2E9C-101B-9397-08002B2CF9AE}" pid="3" name="_NewReviewCycle">
    <vt:lpwstr/>
  </property>
  <property fmtid="{D5CDD505-2E9C-101B-9397-08002B2CF9AE}" pid="4" name="_EmailSubject">
    <vt:lpwstr>On multiple access for NR</vt:lpwstr>
  </property>
  <property fmtid="{D5CDD505-2E9C-101B-9397-08002B2CF9AE}" pid="5" name="_AuthorEmail">
    <vt:lpwstr>weizeng@qti.qualcomm.com</vt:lpwstr>
  </property>
  <property fmtid="{D5CDD505-2E9C-101B-9397-08002B2CF9AE}" pid="6" name="_AuthorEmailDisplayName">
    <vt:lpwstr>Zeng, Wei</vt:lpwstr>
  </property>
</Properties>
</file>