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-1694" y="-8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6585" y="2130425"/>
            <a:ext cx="7613677" cy="1470025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err="1" smtClean="0"/>
              <a:t>ZoD</a:t>
            </a:r>
            <a:r>
              <a:rPr lang="en-US" altLang="ja-JP" dirty="0" smtClean="0"/>
              <a:t> offset for Indoor office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6635" y="3879050"/>
            <a:ext cx="6763732" cy="954107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HiSilicon, </a:t>
            </a:r>
            <a:r>
              <a:rPr lang="en-US" altLang="ja-JP" dirty="0"/>
              <a:t>AT&amp;T, Ericsson</a:t>
            </a:r>
            <a:r>
              <a:rPr lang="en-US" altLang="ja-JP" dirty="0" smtClean="0"/>
              <a:t>, </a:t>
            </a:r>
            <a:r>
              <a:rPr lang="en-US" altLang="ja-JP" dirty="0"/>
              <a:t>Intel, Nokia</a:t>
            </a:r>
            <a:r>
              <a:rPr lang="en-US" altLang="ja-JP" dirty="0" smtClean="0"/>
              <a:t>, </a:t>
            </a:r>
            <a:r>
              <a:rPr lang="en-US" altLang="ja-JP" dirty="0"/>
              <a:t>NTT DOCOMO, </a:t>
            </a:r>
            <a:r>
              <a:rPr lang="en-US" altLang="ja-JP" dirty="0" smtClean="0"/>
              <a:t>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R1-165569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3707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#85</a:t>
            </a: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Nanjing, China, 23 - 27 May,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7.2.2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1014522"/>
            <a:ext cx="8505945" cy="3785652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In current TP in  R1-164609. The </a:t>
            </a:r>
            <a:r>
              <a:rPr lang="en-US" altLang="zh-CN" sz="2400" dirty="0" err="1" smtClean="0"/>
              <a:t>ZoD</a:t>
            </a:r>
            <a:r>
              <a:rPr lang="en-US" altLang="zh-CN" sz="2400" dirty="0" smtClean="0"/>
              <a:t> offset value for indoor office is still N/A. </a:t>
            </a:r>
          </a:p>
          <a:p>
            <a:pPr fontAlgn="auto" hangingPunct="1"/>
            <a:r>
              <a:rPr lang="en-US" altLang="zh-CN" sz="2400" dirty="0" smtClean="0"/>
              <a:t>To facilitate the channel model calibration and future key technologies evaluation, it is necessary to provide the parameterization results for </a:t>
            </a:r>
            <a:r>
              <a:rPr lang="en-US" altLang="zh-CN" sz="2400" dirty="0" err="1" smtClean="0"/>
              <a:t>ZoD</a:t>
            </a:r>
            <a:r>
              <a:rPr lang="en-US" altLang="zh-CN" sz="2400" dirty="0" smtClean="0"/>
              <a:t> offset for indoor office.</a:t>
            </a:r>
          </a:p>
          <a:p>
            <a:pPr fontAlgn="auto" hangingPunct="1"/>
            <a:r>
              <a:rPr lang="en-US" altLang="zh-CN" sz="2400" dirty="0" smtClean="0"/>
              <a:t>Considering the influence of </a:t>
            </a:r>
            <a:r>
              <a:rPr lang="en-US" altLang="zh-CN" sz="2400" dirty="0" err="1" smtClean="0"/>
              <a:t>ZoD</a:t>
            </a:r>
            <a:r>
              <a:rPr lang="en-US" altLang="zh-CN" sz="2400" dirty="0" smtClean="0"/>
              <a:t> offset on indoor office scenario can be ignored, it can be treated as 0 for both LOS and NLOS cases.</a:t>
            </a:r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14304" y="1043735"/>
            <a:ext cx="90296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The </a:t>
            </a:r>
            <a:r>
              <a:rPr lang="en-US" sz="2000" kern="0" dirty="0" err="1" smtClean="0">
                <a:latin typeface="Calibri" panose="020F0502020204030204" pitchFamily="34" charset="0"/>
                <a:ea typeface="+mn-ea"/>
              </a:rPr>
              <a:t>ZoD</a:t>
            </a: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 offset for indoor office can be set as 0 for both LOS and NLOS cases</a:t>
            </a: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endParaRPr lang="en-US" sz="2000" kern="0" dirty="0"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51620" y="1673805"/>
            <a:ext cx="65512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Table 7.</a:t>
            </a: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5-9: ZSD and </a:t>
            </a:r>
            <a:r>
              <a:rPr kumimoji="0" lang="en-GB" altLang="ko-KR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ZoD</a:t>
            </a: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 offset parameters for </a:t>
            </a:r>
            <a:r>
              <a:rPr kumimoji="0" lang="en-GB" altLang="ko-KR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RMa</a:t>
            </a: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Times New Roman" pitchFamily="18" charset="0"/>
              </a:rPr>
              <a:t> and Indoor-office (part)</a:t>
            </a:r>
            <a:endParaRPr kumimoji="0" lang="en-GB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321750" y="2213865"/>
          <a:ext cx="4545505" cy="1744529"/>
        </p:xfrm>
        <a:graphic>
          <a:graphicData uri="http://schemas.openxmlformats.org/drawingml/2006/table">
            <a:tbl>
              <a:tblPr/>
              <a:tblGrid>
                <a:gridCol w="956955"/>
                <a:gridCol w="753235"/>
                <a:gridCol w="1755195"/>
                <a:gridCol w="1080120"/>
              </a:tblGrid>
              <a:tr h="304369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latin typeface="Arial"/>
                          <a:ea typeface="Malgun Gothic"/>
                          <a:cs typeface="Times New Roman"/>
                        </a:rPr>
                        <a:t>Scenarios</a:t>
                      </a:r>
                      <a:endParaRPr lang="zh-CN" sz="1200" b="1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latin typeface="Arial"/>
                          <a:ea typeface="Malgun Gothic"/>
                          <a:cs typeface="Times New Roman"/>
                        </a:rPr>
                        <a:t>Indoor-Office</a:t>
                      </a:r>
                      <a:endParaRPr lang="zh-CN" sz="1200" b="1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4369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latin typeface="Arial"/>
                          <a:ea typeface="Malgun Gothic"/>
                          <a:cs typeface="Times New Roman"/>
                        </a:rPr>
                        <a:t>LOS</a:t>
                      </a:r>
                      <a:endParaRPr lang="zh-CN" sz="1200" b="1" kern="1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latin typeface="Arial"/>
                          <a:ea typeface="Malgun Gothic"/>
                          <a:cs typeface="Times New Roman"/>
                        </a:rPr>
                        <a:t>NLOS</a:t>
                      </a:r>
                      <a:endParaRPr lang="zh-CN" sz="1200" b="1" kern="1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89281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ZoD spread (</a:t>
                      </a:r>
                      <a:r>
                        <a:rPr lang="en-GB" sz="1200" i="1" kern="100">
                          <a:latin typeface="Times New Roman"/>
                          <a:ea typeface="Malgun Gothic"/>
                          <a:cs typeface="Times New Roman"/>
                        </a:rPr>
                        <a:t>σ</a:t>
                      </a:r>
                      <a:r>
                        <a:rPr lang="en-GB" sz="1200" i="1" kern="100" baseline="-25000">
                          <a:latin typeface="Times New Roman"/>
                          <a:ea typeface="Malgun Gothic"/>
                          <a:cs typeface="Times New Roman"/>
                        </a:rPr>
                        <a:t>ZSD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) log</a:t>
                      </a:r>
                      <a:r>
                        <a:rPr lang="en-GB" sz="1200" kern="100" baseline="-25000">
                          <a:latin typeface="Times New Roman"/>
                          <a:ea typeface="Malgun Gothic"/>
                          <a:cs typeface="Times New Roman"/>
                        </a:rPr>
                        <a:t>10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([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  <a:sym typeface="Symbol"/>
                        </a:rPr>
                        <a:t>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])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i="1" kern="100">
                          <a:latin typeface="Times New Roman"/>
                          <a:ea typeface="Malgun Gothic"/>
                          <a:cs typeface="Times New Roman"/>
                        </a:rPr>
                        <a:t>µ</a:t>
                      </a:r>
                      <a:r>
                        <a:rPr lang="en-GB" sz="1200" i="1" kern="100" baseline="-25000">
                          <a:latin typeface="Times New Roman"/>
                          <a:ea typeface="Malgun Gothic"/>
                          <a:cs typeface="Times New Roman"/>
                        </a:rPr>
                        <a:t>ZSD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  <a:cs typeface="Times New Roman"/>
                        </a:rPr>
                        <a:t>[-1.43*log10(1+f)+2.25]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1.37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9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i="1" kern="100">
                          <a:latin typeface="Times New Roman"/>
                          <a:ea typeface="Malgun Gothic"/>
                          <a:cs typeface="Times New Roman"/>
                          <a:sym typeface="Symbol"/>
                        </a:rPr>
                        <a:t></a:t>
                      </a:r>
                      <a:r>
                        <a:rPr lang="en-GB" sz="1200" i="1" kern="100" baseline="-25000">
                          <a:latin typeface="Times New Roman"/>
                          <a:ea typeface="Malgun Gothic"/>
                          <a:cs typeface="Times New Roman"/>
                        </a:rPr>
                        <a:t>ZSD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  <a:cs typeface="Times New Roman"/>
                        </a:rPr>
                        <a:t>[0.13*log10(1+f)+0.15]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Times New Roman"/>
                          <a:ea typeface="微软雅黑"/>
                          <a:cs typeface="Times New Roman"/>
                        </a:rPr>
                        <a:t>0.38</a:t>
                      </a:r>
                      <a:endParaRPr lang="zh-CN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8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ZoD offset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i="1" kern="100">
                          <a:latin typeface="Times New Roman"/>
                          <a:ea typeface="Malgun Gothic"/>
                          <a:cs typeface="Times New Roman"/>
                        </a:rPr>
                        <a:t>µ</a:t>
                      </a:r>
                      <a:r>
                        <a:rPr lang="en-GB" sz="1200" i="1" kern="100" baseline="-25000">
                          <a:latin typeface="Times New Roman"/>
                          <a:ea typeface="Malgun Gothic"/>
                          <a:cs typeface="Times New Roman"/>
                        </a:rPr>
                        <a:t>offset,ZOD</a:t>
                      </a:r>
                      <a:endParaRPr lang="zh-CN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0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0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369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i="1" kern="100" dirty="0">
                          <a:latin typeface="Arial"/>
                          <a:ea typeface="Malgun Gothic"/>
                          <a:cs typeface="Times New Roman"/>
                        </a:rPr>
                        <a:t>f</a:t>
                      </a:r>
                      <a:r>
                        <a:rPr lang="en-GB" sz="1200" kern="100" dirty="0">
                          <a:latin typeface="Arial"/>
                          <a:ea typeface="Malgun Gothic"/>
                          <a:cs typeface="Times New Roman"/>
                        </a:rPr>
                        <a:t> is carrier frequency in GHz; </a:t>
                      </a:r>
                      <a:r>
                        <a:rPr lang="en-GB" sz="1200" i="1" kern="100" dirty="0">
                          <a:latin typeface="Arial"/>
                          <a:ea typeface="Malgun Gothic"/>
                          <a:cs typeface="Times New Roman"/>
                        </a:rPr>
                        <a:t>d</a:t>
                      </a:r>
                      <a:r>
                        <a:rPr lang="en-GB" sz="1200" kern="100" baseline="-25000" dirty="0">
                          <a:latin typeface="Arial"/>
                          <a:ea typeface="Malgun Gothic"/>
                          <a:cs typeface="Times New Roman"/>
                        </a:rPr>
                        <a:t>2D</a:t>
                      </a:r>
                      <a:r>
                        <a:rPr lang="en-GB" sz="1200" kern="100" dirty="0">
                          <a:latin typeface="Arial"/>
                          <a:ea typeface="Malgun Gothic"/>
                          <a:cs typeface="Times New Roman"/>
                        </a:rPr>
                        <a:t> is MS-BS distance in m.</a:t>
                      </a:r>
                      <a:endParaRPr lang="zh-CN" sz="12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56122" marR="561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9699</TotalTime>
  <Words>197</Words>
  <Application>Microsoft Office PowerPoint</Application>
  <PresentationFormat>全屏显示(4:3)</PresentationFormat>
  <Paragraphs>29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ZoD offset for Indoor office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578</cp:revision>
  <cp:lastPrinted>2016-02-02T02:05:25Z</cp:lastPrinted>
  <dcterms:created xsi:type="dcterms:W3CDTF">2008-05-20T02:15:22Z</dcterms:created>
  <dcterms:modified xsi:type="dcterms:W3CDTF">2016-05-23T10:21:16Z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(3)fb+kiLcOGna/xCjKToKnAsAJeGEQ6X+uRTK6LiCA7HypaSKVw9CC1T71NoJuQBrhFBEAd8mP
a94V/zbO8EHgJLx8sJhsUzGs7LPN4ihXkh6gmhPkF5yo8usi/pwCujS+AL1JQO84+Gd/GIvB
tSeNQGlrd6y5EMItYM9lMiqUenjDf13htPTiULGb3I9KI9xoEAnjdXYFlAS1k5S+bcJ/r/4F
9PFGXSGORZAaupaTHw</vt:lpwstr>
  </property>
  <property fmtid="{D5CDD505-2E9C-101B-9397-08002B2CF9AE}" pid="6" name="_2015_ms_pID_7253431">
    <vt:lpwstr>Zkh3MdBWnkanpzxizRTg+YUAu716nk880YD1zIL6sMvH1cN7jUfVG+
hLdJdjaPj5dEz6Pu0WnPRJ7VVYdw7tQoylPheZFwIFIIikBiHCuGQLZ+EkvMLV/pHURM2hGb
I70dF4MzpzineePVTf/m81nnE+wAW3ZbIA/a4cRKgq1a8GXJcvx7t/oFzi+o2TJuSePVtD5v
ZRo/wK8m1wZ8UcK0+I7rnZ/Pn1KzEenVMnpL</vt:lpwstr>
  </property>
  <property fmtid="{D5CDD505-2E9C-101B-9397-08002B2CF9AE}" pid="7" name="_2015_ms_pID_7253432">
    <vt:lpwstr>XTP2fw0ZtAWzE/FfjvaSXqa2+w0ESmWhy8QI
FFeUZIzuQ8v9e+/TesGxTAJUGcHVkzPf0nixrJ/wazjWKtjCF245WZfJsotVxou3kOWN+c0d
/UWL6YdFv9fZBl/AYbYK8g==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1463998865</vt:lpwstr>
  </property>
</Properties>
</file>