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74" r:id="rId2"/>
    <p:sldId id="278" r:id="rId3"/>
  </p:sldIdLst>
  <p:sldSz cx="9144000" cy="6858000" type="screen4x3"/>
  <p:notesSz cx="6858000" cy="9144000"/>
  <p:defaultTextStyle>
    <a:defPPr>
      <a:defRPr lang="ja-JP"/>
    </a:defPPr>
    <a:lvl1pPr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914400" rtl="0" eaLnBrk="1" latinLnBrk="1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6pPr>
    <a:lvl7pPr marL="2743200" algn="l" defTabSz="914400" rtl="0" eaLnBrk="1" latinLnBrk="1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7pPr>
    <a:lvl8pPr marL="3200400" algn="l" defTabSz="914400" rtl="0" eaLnBrk="1" latinLnBrk="1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8pPr>
    <a:lvl9pPr marL="3657600" algn="l" defTabSz="914400" rtl="0" eaLnBrk="1" latinLnBrk="1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3478" autoAdjust="0"/>
  </p:normalViewPr>
  <p:slideViewPr>
    <p:cSldViewPr>
      <p:cViewPr varScale="1">
        <p:scale>
          <a:sx n="91" d="100"/>
          <a:sy n="91" d="100"/>
        </p:scale>
        <p:origin x="-137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  <a:ea typeface="ＭＳ Ｐゴシック" pitchFamily="34" charset="-128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  <a:ea typeface="ＭＳ Ｐゴシック" pitchFamily="34" charset="-128"/>
              </a:defRPr>
            </a:lvl1pPr>
          </a:lstStyle>
          <a:p>
            <a:pPr>
              <a:defRPr/>
            </a:pPr>
            <a:fld id="{8D0EA2A4-E825-4248-B9D9-EBCE7FD86830}" type="datetimeFigureOut">
              <a:rPr lang="ja-JP" altLang="en-US"/>
              <a:pPr>
                <a:defRPr/>
              </a:pPr>
              <a:t>2016/5/23</a:t>
            </a:fld>
            <a:endParaRPr lang="ja-JP" altLang="en-US"/>
          </a:p>
        </p:txBody>
      </p:sp>
      <p:sp>
        <p:nvSpPr>
          <p:cNvPr id="4" name="スライド イメージ プレースホル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ja-JP" altLang="en-US" noProof="0"/>
          </a:p>
        </p:txBody>
      </p:sp>
      <p:sp>
        <p:nvSpPr>
          <p:cNvPr id="5" name="ノー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ja-JP" altLang="en-US" noProof="0" smtClean="0"/>
              <a:t>マスタ テキストの書式設定</a:t>
            </a:r>
          </a:p>
          <a:p>
            <a:pPr lvl="1"/>
            <a:r>
              <a:rPr lang="ja-JP" altLang="en-US" noProof="0" smtClean="0"/>
              <a:t>第 </a:t>
            </a:r>
            <a:r>
              <a:rPr lang="en-US" altLang="ja-JP" noProof="0" smtClean="0"/>
              <a:t>2 </a:t>
            </a:r>
            <a:r>
              <a:rPr lang="ja-JP" altLang="en-US" noProof="0" smtClean="0"/>
              <a:t>レベル</a:t>
            </a:r>
          </a:p>
          <a:p>
            <a:pPr lvl="2"/>
            <a:r>
              <a:rPr lang="ja-JP" altLang="en-US" noProof="0" smtClean="0"/>
              <a:t>第 </a:t>
            </a:r>
            <a:r>
              <a:rPr lang="en-US" altLang="ja-JP" noProof="0" smtClean="0"/>
              <a:t>3 </a:t>
            </a:r>
            <a:r>
              <a:rPr lang="ja-JP" altLang="en-US" noProof="0" smtClean="0"/>
              <a:t>レベル</a:t>
            </a:r>
          </a:p>
          <a:p>
            <a:pPr lvl="3"/>
            <a:r>
              <a:rPr lang="ja-JP" altLang="en-US" noProof="0" smtClean="0"/>
              <a:t>第 </a:t>
            </a:r>
            <a:r>
              <a:rPr lang="en-US" altLang="ja-JP" noProof="0" smtClean="0"/>
              <a:t>4 </a:t>
            </a:r>
            <a:r>
              <a:rPr lang="ja-JP" altLang="en-US" noProof="0" smtClean="0"/>
              <a:t>レベル</a:t>
            </a:r>
          </a:p>
          <a:p>
            <a:pPr lvl="4"/>
            <a:r>
              <a:rPr lang="ja-JP" altLang="en-US" noProof="0" smtClean="0"/>
              <a:t>第 </a:t>
            </a:r>
            <a:r>
              <a:rPr lang="en-US" altLang="ja-JP" noProof="0" smtClean="0"/>
              <a:t>5 </a:t>
            </a:r>
            <a:r>
              <a:rPr lang="ja-JP" altLang="en-US" noProof="0" smtClean="0"/>
              <a:t>レベル</a:t>
            </a:r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  <a:ea typeface="ＭＳ Ｐゴシック" pitchFamily="34" charset="-128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  <a:ea typeface="ＭＳ Ｐゴシック" pitchFamily="34" charset="-128"/>
              </a:defRPr>
            </a:lvl1pPr>
          </a:lstStyle>
          <a:p>
            <a:pPr>
              <a:defRPr/>
            </a:pPr>
            <a:fld id="{CAFF5B35-5E4D-4834-9BC4-C797ACA9B163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19700554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ＭＳ Ｐゴシック" pitchFamily="50" charset="-128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ＭＳ Ｐゴシック" pitchFamily="50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ＭＳ Ｐゴシック" pitchFamily="50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ＭＳ Ｐゴシック" pitchFamily="50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ＭＳ Ｐゴシック" pitchFamily="50" charset="-128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7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>
              <a:ea typeface="ＭＳ Ｐゴシック" charset="-128"/>
            </a:endParaRPr>
          </a:p>
        </p:txBody>
      </p:sp>
      <p:sp>
        <p:nvSpPr>
          <p:cNvPr id="717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fld id="{2417414C-9246-450A-8C1B-8C57FA732B5C}" type="slidenum">
              <a:rPr lang="ja-JP" altLang="en-US" smtClean="0">
                <a:latin typeface="Calibri" pitchFamily="34" charset="0"/>
              </a:rPr>
              <a:pPr/>
              <a:t>2</a:t>
            </a:fld>
            <a:endParaRPr lang="ja-JP" altLang="en-US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 smtClean="0"/>
              <a:t>マスタ サブタイトルの書式設定</a:t>
            </a:r>
            <a:endParaRPr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A5A7BD-E9D1-487A-B201-65D626BE80BA}" type="datetimeFigureOut">
              <a:rPr lang="ja-JP" altLang="en-US"/>
              <a:pPr>
                <a:defRPr/>
              </a:pPr>
              <a:t>2016/5/23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B6BC43-2D7C-4977-82FB-6D93F1A9FB77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5139841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ED287B-E7C0-4FBA-9695-19276C9E9F5A}" type="datetimeFigureOut">
              <a:rPr lang="ja-JP" altLang="en-US"/>
              <a:pPr>
                <a:defRPr/>
              </a:pPr>
              <a:t>2016/5/23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DC36C1-728A-441D-9714-4EE10DC4C167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05618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03AEEE-A0B7-4260-AE9B-1176B5E92FA1}" type="datetimeFigureOut">
              <a:rPr lang="ja-JP" altLang="en-US"/>
              <a:pPr>
                <a:defRPr/>
              </a:pPr>
              <a:t>2016/5/23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365AEB-4C67-4F7B-8B60-E1CFF2872088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1928316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014C46-4066-473B-AA91-4E3A51CE3A70}" type="datetimeFigureOut">
              <a:rPr lang="ja-JP" altLang="en-US"/>
              <a:pPr>
                <a:defRPr/>
              </a:pPr>
              <a:t>2016/5/23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BD6ACD-21FD-4104-B13E-FD05AAAC6504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972432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47EF5C-DBC3-4E84-B537-DD5A4E0AAC3B}" type="datetimeFigureOut">
              <a:rPr lang="ja-JP" altLang="en-US"/>
              <a:pPr>
                <a:defRPr/>
              </a:pPr>
              <a:t>2016/5/23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DFED86-9020-4978-8E15-47A7B83DBB0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7734581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8FF4B2-B0FA-411B-897B-755DF8914095}" type="datetimeFigureOut">
              <a:rPr lang="ja-JP" altLang="en-US"/>
              <a:pPr>
                <a:defRPr/>
              </a:pPr>
              <a:t>2016/5/23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84273E-00FA-4416-A07A-1B5164E2583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135726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3C7B6D-E033-40DF-827F-9E013AE2A0EF}" type="datetimeFigureOut">
              <a:rPr lang="ja-JP" altLang="en-US"/>
              <a:pPr>
                <a:defRPr/>
              </a:pPr>
              <a:t>2016/5/23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8F1F5A-4322-42CD-BA3B-936E1D296AB3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162236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95D489-8061-4B95-A70C-A7A36EE5580A}" type="datetimeFigureOut">
              <a:rPr lang="ja-JP" altLang="en-US"/>
              <a:pPr>
                <a:defRPr/>
              </a:pPr>
              <a:t>2016/5/23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7DCC5F-F233-410E-859E-0EE6A9C62C17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5582073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573F84-8A2A-4F99-ADB0-689074527A47}" type="datetimeFigureOut">
              <a:rPr lang="ja-JP" altLang="en-US"/>
              <a:pPr>
                <a:defRPr/>
              </a:pPr>
              <a:t>2016/5/23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11901E-BDB8-4D34-86AC-25B0EBBA57B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4858884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E2BB9E-AD6B-4DCD-AC36-69A2648CE8CD}" type="datetimeFigureOut">
              <a:rPr lang="ja-JP" altLang="en-US"/>
              <a:pPr>
                <a:defRPr/>
              </a:pPr>
              <a:t>2016/5/23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9BAD24-D767-4C19-A1B2-2C9B5DBD34A8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8550780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35608E-20CB-4B90-9005-D8E45225320C}" type="datetimeFigureOut">
              <a:rPr lang="ja-JP" altLang="en-US"/>
              <a:pPr>
                <a:defRPr/>
              </a:pPr>
              <a:t>2016/5/23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B75788-6F91-4D12-8B0C-B1381E234C1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666234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latin typeface="Calibri" pitchFamily="34" charset="0"/>
                <a:ea typeface="ＭＳ Ｐゴシック" pitchFamily="34" charset="-128"/>
              </a:defRPr>
            </a:lvl1pPr>
          </a:lstStyle>
          <a:p>
            <a:pPr>
              <a:defRPr/>
            </a:pPr>
            <a:fld id="{2E51C010-2C1D-4D7F-A673-062617AC9199}" type="datetimeFigureOut">
              <a:rPr lang="ja-JP" altLang="en-US"/>
              <a:pPr>
                <a:defRPr/>
              </a:pPr>
              <a:t>2016/5/23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latin typeface="Calibri" pitchFamily="34" charset="0"/>
                <a:ea typeface="ＭＳ Ｐゴシック" pitchFamily="34" charset="-128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itchFamily="34" charset="0"/>
                <a:ea typeface="ＭＳ Ｐゴシック" pitchFamily="34" charset="-128"/>
              </a:defRPr>
            </a:lvl1pPr>
          </a:lstStyle>
          <a:p>
            <a:pPr>
              <a:defRPr/>
            </a:pPr>
            <a:fld id="{CA0E8526-AEEC-4C11-A7BC-F5B3A65546B8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 kern="1200">
          <a:solidFill>
            <a:schemeClr val="tx1"/>
          </a:solidFill>
          <a:latin typeface="+mj-lt"/>
          <a:ea typeface="ＭＳ Ｐゴシック" pitchFamily="50" charset="-128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50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50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50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50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kumimoji="1" sz="3200" kern="1200">
          <a:solidFill>
            <a:schemeClr val="tx1"/>
          </a:solidFill>
          <a:latin typeface="+mn-lt"/>
          <a:ea typeface="ＭＳ Ｐゴシック" pitchFamily="50" charset="-128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kumimoji="1" sz="2800" kern="1200">
          <a:solidFill>
            <a:schemeClr val="tx1"/>
          </a:solidFill>
          <a:latin typeface="+mn-lt"/>
          <a:ea typeface="ＭＳ Ｐゴシック" pitchFamily="50" charset="-128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kumimoji="1" sz="2400" kern="1200">
          <a:solidFill>
            <a:schemeClr val="tx1"/>
          </a:solidFill>
          <a:latin typeface="+mn-lt"/>
          <a:ea typeface="ＭＳ Ｐゴシック" pitchFamily="50" charset="-128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kumimoji="1" sz="2000" kern="1200">
          <a:solidFill>
            <a:schemeClr val="tx1"/>
          </a:solidFill>
          <a:latin typeface="+mn-lt"/>
          <a:ea typeface="ＭＳ Ｐゴシック" pitchFamily="50" charset="-128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kumimoji="1" sz="2000" kern="1200">
          <a:solidFill>
            <a:schemeClr val="tx1"/>
          </a:solidFill>
          <a:latin typeface="+mn-lt"/>
          <a:ea typeface="ＭＳ Ｐゴシック" pitchFamily="50" charset="-128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タイトル 1"/>
          <p:cNvSpPr>
            <a:spLocks noGrp="1"/>
          </p:cNvSpPr>
          <p:nvPr/>
        </p:nvSpPr>
        <p:spPr bwMode="auto">
          <a:xfrm>
            <a:off x="611188" y="2644775"/>
            <a:ext cx="7921625" cy="147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r>
              <a:rPr lang="en-US" altLang="ja-JP" sz="4000" dirty="0">
                <a:latin typeface="Calibri" pitchFamily="34" charset="0"/>
              </a:rPr>
              <a:t>Way Forward on </a:t>
            </a:r>
            <a:r>
              <a:rPr lang="en-US" altLang="ja-JP" sz="4000" dirty="0" err="1" smtClean="0">
                <a:latin typeface="Calibri" pitchFamily="34" charset="0"/>
              </a:rPr>
              <a:t>sPUCCH</a:t>
            </a:r>
            <a:r>
              <a:rPr lang="en-US" altLang="ja-JP" sz="4000" dirty="0" smtClean="0">
                <a:latin typeface="Calibri" pitchFamily="34" charset="0"/>
              </a:rPr>
              <a:t> design</a:t>
            </a:r>
            <a:endParaRPr lang="ja-JP" altLang="en-US" sz="4000" dirty="0">
              <a:latin typeface="Calibri" pitchFamily="34" charset="0"/>
            </a:endParaRPr>
          </a:p>
        </p:txBody>
      </p:sp>
      <p:sp>
        <p:nvSpPr>
          <p:cNvPr id="2051" name="サブタイトル 2"/>
          <p:cNvSpPr>
            <a:spLocks noGrp="1"/>
          </p:cNvSpPr>
          <p:nvPr/>
        </p:nvSpPr>
        <p:spPr bwMode="auto">
          <a:xfrm>
            <a:off x="640706" y="4832350"/>
            <a:ext cx="7819726" cy="1404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 eaLnBrk="1" hangingPunct="1">
              <a:spcBef>
                <a:spcPct val="20000"/>
              </a:spcBef>
              <a:buFont typeface="Arial" charset="0"/>
              <a:buNone/>
            </a:pPr>
            <a:r>
              <a:rPr lang="en-US" altLang="ko-KR" sz="2400" dirty="0" smtClean="0"/>
              <a:t>LG Electronics, </a:t>
            </a:r>
            <a:r>
              <a:rPr lang="en-US" altLang="ko-KR" sz="2400" dirty="0"/>
              <a:t>Ericsson , Panasonic, </a:t>
            </a:r>
            <a:r>
              <a:rPr lang="en-US" altLang="ko-KR" sz="2400" dirty="0" smtClean="0"/>
              <a:t>NTT DOCOMO</a:t>
            </a:r>
            <a:r>
              <a:rPr lang="en-US" altLang="ko-KR" sz="2400" dirty="0"/>
              <a:t>, Sharp, </a:t>
            </a:r>
            <a:r>
              <a:rPr lang="en-US" altLang="ko-KR" sz="2400" dirty="0" err="1" smtClean="0"/>
              <a:t>KDDI</a:t>
            </a:r>
            <a:endParaRPr lang="ja-JP" altLang="en-US" sz="2400" dirty="0"/>
          </a:p>
        </p:txBody>
      </p:sp>
      <p:sp>
        <p:nvSpPr>
          <p:cNvPr id="2052" name="テキスト ボックス 3"/>
          <p:cNvSpPr txBox="1">
            <a:spLocks noChangeArrowheads="1"/>
          </p:cNvSpPr>
          <p:nvPr/>
        </p:nvSpPr>
        <p:spPr bwMode="auto">
          <a:xfrm>
            <a:off x="7308850" y="703263"/>
            <a:ext cx="15343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ja-JP" sz="2400" dirty="0" err="1" smtClean="0"/>
              <a:t>R1</a:t>
            </a:r>
            <a:r>
              <a:rPr lang="en-US" altLang="ja-JP" sz="2400" dirty="0" smtClean="0"/>
              <a:t>-165544</a:t>
            </a:r>
            <a:endParaRPr lang="ja-JP" altLang="en-US" sz="2400" dirty="0"/>
          </a:p>
        </p:txBody>
      </p:sp>
      <p:sp>
        <p:nvSpPr>
          <p:cNvPr id="2053" name="テキスト ボックス 4"/>
          <p:cNvSpPr txBox="1">
            <a:spLocks noChangeArrowheads="1"/>
          </p:cNvSpPr>
          <p:nvPr/>
        </p:nvSpPr>
        <p:spPr bwMode="auto">
          <a:xfrm>
            <a:off x="323850" y="703263"/>
            <a:ext cx="5724644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r>
              <a:rPr lang="en-US" sz="2400" dirty="0"/>
              <a:t>3GPP TSG RAN WG1 Meeting #85		</a:t>
            </a:r>
          </a:p>
          <a:p>
            <a:r>
              <a:rPr lang="en-US" sz="2400" dirty="0"/>
              <a:t>Nanjing, China 23rd - 27th May 2016</a:t>
            </a:r>
          </a:p>
          <a:p>
            <a:pPr eaLnBrk="1" hangingPunct="1"/>
            <a:r>
              <a:rPr lang="en-US" altLang="ja-JP" sz="2400" dirty="0" smtClean="0"/>
              <a:t>Agenda item 6.2.10.1</a:t>
            </a:r>
            <a:endParaRPr lang="ja-JP" alt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내용 개체 틀 2"/>
          <p:cNvSpPr>
            <a:spLocks noGrp="1"/>
          </p:cNvSpPr>
          <p:nvPr>
            <p:ph idx="1"/>
          </p:nvPr>
        </p:nvSpPr>
        <p:spPr>
          <a:xfrm>
            <a:off x="395536" y="1484784"/>
            <a:ext cx="8137525" cy="4665662"/>
          </a:xfrm>
        </p:spPr>
        <p:txBody>
          <a:bodyPr>
            <a:normAutofit fontScale="92500" lnSpcReduction="10000"/>
          </a:bodyPr>
          <a:lstStyle/>
          <a:p>
            <a:pPr>
              <a:spcBef>
                <a:spcPts val="700"/>
              </a:spcBef>
            </a:pPr>
            <a:r>
              <a:rPr lang="en-GB" altLang="ko-KR" sz="2400" dirty="0" smtClean="0">
                <a:ea typeface="ＭＳ Ｐゴシック" charset="-128"/>
              </a:rPr>
              <a:t>The following  </a:t>
            </a:r>
            <a:r>
              <a:rPr lang="en-GB" altLang="ko-KR" sz="2400" dirty="0" err="1" smtClean="0">
                <a:ea typeface="ＭＳ Ｐゴシック" charset="-128"/>
              </a:rPr>
              <a:t>sPUCCH</a:t>
            </a:r>
            <a:r>
              <a:rPr lang="en-GB" altLang="ko-KR" sz="2400" dirty="0" smtClean="0">
                <a:ea typeface="ＭＳ Ｐゴシック" charset="-128"/>
              </a:rPr>
              <a:t> formats are recommended to be supported </a:t>
            </a:r>
            <a:endParaRPr lang="en-GB" altLang="ko-KR" sz="2800" dirty="0" smtClean="0">
              <a:ea typeface="ＭＳ Ｐゴシック" charset="-128"/>
            </a:endParaRPr>
          </a:p>
          <a:p>
            <a:pPr lvl="1">
              <a:spcBef>
                <a:spcPts val="700"/>
              </a:spcBef>
            </a:pPr>
            <a:r>
              <a:rPr lang="en-GB" altLang="ko-KR" sz="2200" dirty="0" smtClean="0">
                <a:ea typeface="ＭＳ Ｐゴシック" charset="-128"/>
              </a:rPr>
              <a:t>One </a:t>
            </a:r>
            <a:r>
              <a:rPr lang="en-GB" altLang="ko-KR" sz="2200" dirty="0" err="1" smtClean="0">
                <a:ea typeface="ＭＳ Ｐゴシック" charset="-128"/>
              </a:rPr>
              <a:t>sPUCCH</a:t>
            </a:r>
            <a:r>
              <a:rPr lang="en-GB" altLang="ko-KR" sz="2200" dirty="0" smtClean="0">
                <a:ea typeface="ＭＳ Ｐゴシック" charset="-128"/>
              </a:rPr>
              <a:t> format for </a:t>
            </a:r>
            <a:r>
              <a:rPr lang="en-GB" altLang="ko-KR" sz="2200" dirty="0" err="1" smtClean="0">
                <a:ea typeface="ＭＳ Ｐゴシック" charset="-128"/>
              </a:rPr>
              <a:t>HARQ-ACK</a:t>
            </a:r>
            <a:r>
              <a:rPr lang="en-GB" altLang="ko-KR" sz="2200" dirty="0" smtClean="0">
                <a:ea typeface="ＭＳ Ｐゴシック" charset="-128"/>
              </a:rPr>
              <a:t> and/or SR feedback for a serving cell</a:t>
            </a:r>
          </a:p>
          <a:p>
            <a:pPr lvl="1">
              <a:spcBef>
                <a:spcPts val="700"/>
              </a:spcBef>
            </a:pPr>
            <a:r>
              <a:rPr lang="en-GB" altLang="ko-KR" sz="2200" dirty="0" err="1" smtClean="0">
                <a:ea typeface="ＭＳ Ｐゴシック" charset="-128"/>
              </a:rPr>
              <a:t>sPUCCH</a:t>
            </a:r>
            <a:r>
              <a:rPr lang="en-GB" altLang="ko-KR" sz="2200" dirty="0" smtClean="0">
                <a:ea typeface="ＭＳ Ｐゴシック" charset="-128"/>
              </a:rPr>
              <a:t> format(s)</a:t>
            </a:r>
            <a:r>
              <a:rPr lang="en-GB" altLang="ko-KR" sz="2200" dirty="0" smtClean="0">
                <a:solidFill>
                  <a:srgbClr val="FF0000"/>
                </a:solidFill>
                <a:ea typeface="ＭＳ Ｐゴシック" charset="-128"/>
              </a:rPr>
              <a:t> </a:t>
            </a:r>
            <a:r>
              <a:rPr lang="en-GB" altLang="ko-KR" sz="2200" dirty="0" smtClean="0">
                <a:ea typeface="ＭＳ Ｐゴシック" charset="-128"/>
              </a:rPr>
              <a:t>for </a:t>
            </a:r>
            <a:r>
              <a:rPr lang="en-US" altLang="ko-KR" sz="2200" dirty="0" smtClean="0">
                <a:ea typeface="ＭＳ Ｐゴシック" charset="-128"/>
              </a:rPr>
              <a:t>multiple </a:t>
            </a:r>
            <a:r>
              <a:rPr lang="en-US" altLang="ko-KR" sz="2200" dirty="0" err="1" smtClean="0">
                <a:ea typeface="ＭＳ Ｐゴシック" charset="-128"/>
              </a:rPr>
              <a:t>HARQ-ACK</a:t>
            </a:r>
            <a:r>
              <a:rPr lang="en-US" altLang="ko-KR" sz="2200" dirty="0" smtClean="0">
                <a:ea typeface="ＭＳ Ｐゴシック" charset="-128"/>
              </a:rPr>
              <a:t> bits, e.g. as in CA and frame structure type 2</a:t>
            </a:r>
          </a:p>
          <a:p>
            <a:pPr lvl="2">
              <a:spcBef>
                <a:spcPts val="700"/>
              </a:spcBef>
            </a:pPr>
            <a:r>
              <a:rPr lang="en-US" altLang="ko-KR" sz="2000" dirty="0" smtClean="0">
                <a:ea typeface="ＭＳ Ｐゴシック" charset="-128"/>
              </a:rPr>
              <a:t>The amount of </a:t>
            </a:r>
            <a:r>
              <a:rPr lang="en-US" altLang="ko-KR" sz="2000" dirty="0" err="1" smtClean="0">
                <a:ea typeface="ＭＳ Ｐゴシック" charset="-128"/>
              </a:rPr>
              <a:t>sPUCCH</a:t>
            </a:r>
            <a:r>
              <a:rPr lang="en-US" altLang="ko-KR" sz="2000" dirty="0" smtClean="0">
                <a:ea typeface="ＭＳ Ｐゴシック" charset="-128"/>
              </a:rPr>
              <a:t> formats to support is depending on the maximum identified payload size to support</a:t>
            </a:r>
          </a:p>
          <a:p>
            <a:pPr lvl="2">
              <a:spcBef>
                <a:spcPts val="700"/>
              </a:spcBef>
            </a:pPr>
            <a:r>
              <a:rPr lang="en-GB" altLang="ko-KR" sz="2000" dirty="0" err="1" smtClean="0">
                <a:ea typeface="ＭＳ Ｐゴシック" charset="-128"/>
              </a:rPr>
              <a:t>sPUCCH</a:t>
            </a:r>
            <a:r>
              <a:rPr lang="en-GB" altLang="ko-KR" sz="2000" dirty="0" smtClean="0">
                <a:ea typeface="ＭＳ Ｐゴシック" charset="-128"/>
              </a:rPr>
              <a:t> format allows for multiplexing of HARQ-ACK and SR</a:t>
            </a:r>
          </a:p>
          <a:p>
            <a:pPr lvl="2">
              <a:spcBef>
                <a:spcPts val="700"/>
              </a:spcBef>
            </a:pPr>
            <a:r>
              <a:rPr lang="en-GB" altLang="ko-KR" sz="2000" dirty="0" err="1" smtClean="0">
                <a:ea typeface="ＭＳ Ｐゴシック" charset="-128"/>
              </a:rPr>
              <a:t>FFS</a:t>
            </a:r>
            <a:r>
              <a:rPr lang="en-GB" altLang="ko-KR" sz="2000" dirty="0" smtClean="0">
                <a:ea typeface="ＭＳ Ｐゴシック" charset="-128"/>
              </a:rPr>
              <a:t>: </a:t>
            </a:r>
            <a:r>
              <a:rPr lang="en-GB" altLang="ko-KR" sz="2000" dirty="0" err="1" smtClean="0">
                <a:ea typeface="ＭＳ Ｐゴシック" charset="-128"/>
              </a:rPr>
              <a:t>sPUCCH</a:t>
            </a:r>
            <a:r>
              <a:rPr lang="en-GB" altLang="ko-KR" sz="2000" dirty="0" smtClean="0">
                <a:ea typeface="ＭＳ Ｐゴシック" charset="-128"/>
              </a:rPr>
              <a:t> format supports C</a:t>
            </a:r>
            <a:r>
              <a:rPr lang="en-US" altLang="ko-KR" sz="2000" dirty="0" smtClean="0">
                <a:ea typeface="ＭＳ Ｐゴシック" charset="-128"/>
              </a:rPr>
              <a:t>SI feedback</a:t>
            </a:r>
            <a:endParaRPr lang="en-GB" altLang="ko-KR" sz="2000" dirty="0" smtClean="0">
              <a:ea typeface="ＭＳ Ｐゴシック" charset="-128"/>
            </a:endParaRPr>
          </a:p>
          <a:p>
            <a:pPr lvl="1">
              <a:spcBef>
                <a:spcPts val="700"/>
              </a:spcBef>
            </a:pPr>
            <a:r>
              <a:rPr lang="en-GB" altLang="ko-KR" sz="2200" dirty="0" smtClean="0">
                <a:ea typeface="ＭＳ Ｐゴシック" charset="-128"/>
              </a:rPr>
              <a:t>Design </a:t>
            </a:r>
            <a:r>
              <a:rPr lang="en-GB" altLang="ko-KR" sz="2200" dirty="0">
                <a:ea typeface="ＭＳ Ｐゴシック" charset="-128"/>
              </a:rPr>
              <a:t>principles for </a:t>
            </a:r>
            <a:r>
              <a:rPr lang="en-GB" altLang="ko-KR" sz="2200" dirty="0" err="1">
                <a:ea typeface="ＭＳ Ｐゴシック" charset="-128"/>
              </a:rPr>
              <a:t>sPUCCH</a:t>
            </a:r>
            <a:endParaRPr lang="en-GB" altLang="ko-KR" sz="2200" dirty="0">
              <a:ea typeface="ＭＳ Ｐゴシック" charset="-128"/>
            </a:endParaRPr>
          </a:p>
          <a:p>
            <a:pPr lvl="2">
              <a:spcBef>
                <a:spcPts val="700"/>
              </a:spcBef>
            </a:pPr>
            <a:r>
              <a:rPr lang="en-GB" altLang="ko-KR" sz="2200" dirty="0">
                <a:ea typeface="ＭＳ Ｐゴシック" charset="-128"/>
              </a:rPr>
              <a:t>Intra-TTI frequency hopping is recommended to be </a:t>
            </a:r>
            <a:r>
              <a:rPr lang="en-GB" altLang="ko-KR" sz="2200" dirty="0" smtClean="0">
                <a:ea typeface="ＭＳ Ｐゴシック" charset="-128"/>
              </a:rPr>
              <a:t>supported</a:t>
            </a:r>
          </a:p>
          <a:p>
            <a:pPr lvl="3">
              <a:spcBef>
                <a:spcPts val="700"/>
              </a:spcBef>
            </a:pPr>
            <a:r>
              <a:rPr lang="en-GB" altLang="ko-KR" sz="1800" dirty="0" err="1" smtClean="0">
                <a:ea typeface="ＭＳ Ｐゴシック" charset="-128"/>
              </a:rPr>
              <a:t>FFS</a:t>
            </a:r>
            <a:r>
              <a:rPr lang="en-GB" altLang="ko-KR" sz="1800" dirty="0" smtClean="0">
                <a:ea typeface="ＭＳ Ｐゴシック" charset="-128"/>
              </a:rPr>
              <a:t>: </a:t>
            </a:r>
            <a:r>
              <a:rPr lang="en-GB" altLang="ko-KR" sz="1800" dirty="0" err="1" smtClean="0">
                <a:ea typeface="ＭＳ Ｐゴシック" charset="-128"/>
              </a:rPr>
              <a:t>2OS</a:t>
            </a:r>
            <a:r>
              <a:rPr lang="en-GB" altLang="ko-KR" sz="1800" dirty="0" smtClean="0">
                <a:ea typeface="ＭＳ Ｐゴシック" charset="-128"/>
              </a:rPr>
              <a:t> or </a:t>
            </a:r>
            <a:r>
              <a:rPr lang="en-GB" altLang="ko-KR" sz="1800" dirty="0" err="1" smtClean="0">
                <a:ea typeface="ＭＳ Ｐゴシック" charset="-128"/>
              </a:rPr>
              <a:t>3OS</a:t>
            </a:r>
            <a:r>
              <a:rPr lang="en-GB" altLang="ko-KR" sz="1800" dirty="0" smtClean="0">
                <a:ea typeface="ＭＳ Ｐゴシック" charset="-128"/>
              </a:rPr>
              <a:t> </a:t>
            </a:r>
            <a:r>
              <a:rPr lang="en-GB" altLang="ko-KR" sz="1800" dirty="0" err="1" smtClean="0">
                <a:ea typeface="ＭＳ Ｐゴシック" charset="-128"/>
              </a:rPr>
              <a:t>sPUCCH</a:t>
            </a:r>
            <a:r>
              <a:rPr lang="en-GB" altLang="ko-KR" sz="1800" dirty="0" smtClean="0">
                <a:ea typeface="ＭＳ Ｐゴシック" charset="-128"/>
              </a:rPr>
              <a:t> depending on feasibility to support intra-</a:t>
            </a:r>
            <a:r>
              <a:rPr lang="en-GB" altLang="ko-KR" sz="1800" dirty="0" err="1" smtClean="0">
                <a:ea typeface="ＭＳ Ｐゴシック" charset="-128"/>
              </a:rPr>
              <a:t>TTI</a:t>
            </a:r>
            <a:r>
              <a:rPr lang="en-GB" altLang="ko-KR" sz="1800" dirty="0" smtClean="0">
                <a:ea typeface="ＭＳ Ｐゴシック" charset="-128"/>
              </a:rPr>
              <a:t> frequency hopping</a:t>
            </a:r>
            <a:endParaRPr lang="en-GB" altLang="ko-KR" sz="1800" dirty="0">
              <a:ea typeface="ＭＳ Ｐゴシック" charset="-128"/>
            </a:endParaRPr>
          </a:p>
          <a:p>
            <a:pPr lvl="2">
              <a:spcBef>
                <a:spcPts val="700"/>
              </a:spcBef>
            </a:pPr>
            <a:r>
              <a:rPr lang="en-GB" altLang="ko-KR" sz="2200" dirty="0">
                <a:ea typeface="ＭＳ Ｐゴシック" charset="-128"/>
              </a:rPr>
              <a:t>Aim to reuse aspects of existing PUCCH formats in the design</a:t>
            </a:r>
          </a:p>
          <a:p>
            <a:pPr lvl="2">
              <a:spcBef>
                <a:spcPts val="700"/>
              </a:spcBef>
            </a:pPr>
            <a:endParaRPr lang="en-GB" altLang="ko-KR" dirty="0">
              <a:ea typeface="ＭＳ Ｐゴシック" charset="-128"/>
            </a:endParaRPr>
          </a:p>
        </p:txBody>
      </p:sp>
      <p:sp>
        <p:nvSpPr>
          <p:cNvPr id="4099" name="サブタイトル 2"/>
          <p:cNvSpPr txBox="1">
            <a:spLocks/>
          </p:cNvSpPr>
          <p:nvPr/>
        </p:nvSpPr>
        <p:spPr bwMode="auto">
          <a:xfrm>
            <a:off x="1357313" y="500063"/>
            <a:ext cx="6400800" cy="642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marL="342900" indent="-342900" algn="ctr" eaLnBrk="1" hangingPunct="1">
              <a:spcBef>
                <a:spcPct val="20000"/>
              </a:spcBef>
            </a:pPr>
            <a:r>
              <a:rPr lang="en-US" altLang="ja-JP" sz="3600" b="1" dirty="0"/>
              <a:t>Proposal</a:t>
            </a:r>
            <a:endParaRPr lang="ja-JP" alt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2737173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21857</TotalTime>
  <Words>138</Words>
  <Application>Microsoft Office PowerPoint</Application>
  <PresentationFormat>화면 슬라이드 쇼(4:3)</PresentationFormat>
  <Paragraphs>18</Paragraphs>
  <Slides>2</Slides>
  <Notes>1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3" baseType="lpstr">
      <vt:lpstr>Office テーマ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[Draft] Way Forward on Small Cell Discovery</dc:title>
  <dc:creator>LG</dc:creator>
  <cp:lastModifiedBy>LG</cp:lastModifiedBy>
  <cp:revision>357</cp:revision>
  <dcterms:created xsi:type="dcterms:W3CDTF">2013-04-12T08:09:08Z</dcterms:created>
  <dcterms:modified xsi:type="dcterms:W3CDTF">2016-05-23T09:45:09Z</dcterms:modified>
</cp:coreProperties>
</file>