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467DCB-1246-4383-8D73-2B1B6F015C75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52EC6F-67DD-4208-9DC1-0FF24BFB11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91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52EC6F-67DD-4208-9DC1-0FF24BFB119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044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60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013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65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646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779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29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19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359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34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096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95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E7E6C5-D56E-4E49-BE8C-22D3BAE14DAA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F45BE-3587-4755-AD4D-CA1F080EE3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35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for TRP Antenna Modeling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375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en-US" b="1" dirty="0"/>
              <a:t>3GPP TSG RAN WG1 Meeting #85 				   </a:t>
            </a:r>
            <a:r>
              <a:rPr lang="en-GB" altLang="en-US" b="1" dirty="0" smtClean="0"/>
              <a:t>                          </a:t>
            </a:r>
            <a:r>
              <a:rPr lang="en-GB" altLang="en-US" b="1" dirty="0" smtClean="0"/>
              <a:t>R1-165488</a:t>
            </a:r>
            <a:endParaRPr lang="en-GB" altLang="en-US" b="1" dirty="0"/>
          </a:p>
          <a:p>
            <a:r>
              <a:rPr lang="en-GB" altLang="ja-JP" b="1" dirty="0"/>
              <a:t>Nanjing, China, May 23 – 28, 2016</a:t>
            </a:r>
            <a:endParaRPr lang="en-US" altLang="ja-JP" b="1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Samsung, Intel, Ericsson</a:t>
            </a:r>
            <a:endParaRPr lang="en-US" altLang="zh-CN" sz="2800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0" y="725488"/>
            <a:ext cx="289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ja-JP" sz="1800" dirty="0"/>
              <a:t>Agenda item </a:t>
            </a:r>
            <a:r>
              <a:rPr lang="en-US" altLang="ja-JP" sz="1800" dirty="0" smtClean="0"/>
              <a:t>7</a:t>
            </a:r>
            <a:r>
              <a:rPr lang="en-US" altLang="en-US" sz="1800" dirty="0" smtClean="0"/>
              <a:t>.1.2</a:t>
            </a: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4514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" y="990600"/>
            <a:ext cx="8465779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700MHz: Up to 64 </a:t>
            </a:r>
            <a:r>
              <a:rPr kumimoji="0" lang="en-US" altLang="ko-K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Tx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/Rx antenna elements </a:t>
            </a:r>
            <a:endParaRPr kumimoji="0" lang="en-US" altLang="ko-K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4GHz: Up to 256 </a:t>
            </a:r>
            <a:r>
              <a:rPr kumimoji="0" lang="en-US" altLang="ko-K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Tx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/Rx antenna elements </a:t>
            </a:r>
            <a:endParaRPr kumimoji="0" lang="en-US" altLang="ko-K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30GHz: Up to 256 </a:t>
            </a:r>
            <a:r>
              <a:rPr kumimoji="0" lang="en-US" altLang="ko-K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Tx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/Rx antenna elements; </a:t>
            </a:r>
            <a:endParaRPr kumimoji="0" lang="en-US" altLang="ko-K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en-US" altLang="ko-K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[84b-13 agreement] Continue discussion whether to increase the number of antenna elements.</a:t>
            </a:r>
            <a:endParaRPr kumimoji="0" lang="en-US" altLang="ko-KR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70GHz: Up to 256 </a:t>
            </a:r>
            <a:r>
              <a:rPr kumimoji="0" lang="en-US" altLang="ko-K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Tx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/Rx antenna elements</a:t>
            </a:r>
            <a:endParaRPr kumimoji="0" lang="en-US" altLang="ko-K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Symbol" pitchFamily="18" charset="2"/>
              <a:buChar char=""/>
              <a:tabLst/>
            </a:pP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[84b-13 agreement] Up to 1024 </a:t>
            </a:r>
            <a:r>
              <a:rPr kumimoji="0" lang="en-US" altLang="ko-KR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Tx</a:t>
            </a:r>
            <a:r>
              <a:rPr kumimoji="0" lang="en-US" altLang="ko-K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 /Rx antenna elements</a:t>
            </a:r>
            <a:endParaRPr kumimoji="0" lang="en-US" altLang="ko-K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3426120"/>
              </p:ext>
            </p:extLst>
          </p:nvPr>
        </p:nvGraphicFramePr>
        <p:xfrm>
          <a:off x="4267200" y="2825248"/>
          <a:ext cx="4740275" cy="186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0" name="Visio" r:id="rId3" imgW="4742454" imgH="1877256" progId="Visio.Drawing.11">
                  <p:embed/>
                </p:oleObj>
              </mc:Choice>
              <mc:Fallback>
                <p:oleObj name="Visio" r:id="rId3" imgW="4742454" imgH="1877256" progId="Visio.Drawing.11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825248"/>
                        <a:ext cx="4740275" cy="1866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0478172"/>
                  </p:ext>
                </p:extLst>
              </p:nvPr>
            </p:nvGraphicFramePr>
            <p:xfrm>
              <a:off x="1905000" y="4953000"/>
              <a:ext cx="5868670" cy="156114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97380"/>
                    <a:gridCol w="3971290"/>
                  </a:tblGrid>
                  <a:tr h="0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 dirty="0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Parameter</a:t>
                          </a:r>
                          <a:endParaRPr lang="en-US" sz="1000" dirty="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Values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Antenna element vertical radiation pattern (dB)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𝐸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,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𝑉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𝜃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′′</m:t>
                                    </m:r>
                                  </m:e>
                                </m:d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=−</m:t>
                                </m:r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𝑚𝑖𝑛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1000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Calibri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sSup>
                                                  <m:sSupPr>
                                                    <m:ctrlP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𝜃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′′</m:t>
                                                    </m:r>
                                                  </m:sup>
                                                </m:sSup>
                                                <m:r>
                                                  <a:rPr lang="en-US" sz="1000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Calibri"/>
                                                  </a:rPr>
                                                  <m:t>−</m:t>
                                                </m:r>
                                                <m:sSup>
                                                  <m:sSupPr>
                                                    <m:ctrlP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90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0</m:t>
                                                    </m:r>
                                                  </m:sup>
                                                </m:sSup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𝜃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  <m:t>𝑆𝐿𝐴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  <m:t>𝑉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𝜃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3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65</m:t>
                                    </m:r>
                                  </m:e>
                                  <m:sup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0</m:t>
                                    </m:r>
                                  </m:sup>
                                </m:sSup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𝑆𝐿𝐴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𝑉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=30</m:t>
                                </m:r>
                              </m:oMath>
                            </m:oMathPara>
                          </a14:m>
                          <a:endParaRPr lang="en-US" sz="1000" dirty="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Antenna element horizontal radiation pattern (dB)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𝐸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,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𝐻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𝜑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′′</m:t>
                                    </m:r>
                                  </m:e>
                                </m:d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=−</m:t>
                                </m:r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𝑚𝑖𝑛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12</m:t>
                                    </m:r>
                                    <m:sSup>
                                      <m:sSupPr>
                                        <m:ctrlP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US" sz="1000" i="1">
                                                    <a:effectLst/>
                                                    <a:latin typeface="Cambria Math"/>
                                                    <a:ea typeface="Calibri"/>
                                                    <a:cs typeface="Calibri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sSup>
                                                  <m:sSupPr>
                                                    <m:ctrlP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𝜑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′′</m:t>
                                                    </m:r>
                                                  </m:sup>
                                                </m:sSup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𝜑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3</m:t>
                                                    </m:r>
                                                    <m:r>
                                                      <a:rPr lang="en-US" sz="1000" i="1">
                                                        <a:effectLst/>
                                                        <a:latin typeface="Cambria Math"/>
                                                        <a:ea typeface="Calibri"/>
                                                        <a:cs typeface="Calibri"/>
                                                      </a:rPr>
                                                      <m:t>𝑑𝐵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3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𝑑𝐵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65</m:t>
                                    </m:r>
                                  </m:e>
                                  <m:sup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0</m:t>
                                    </m:r>
                                  </m:sup>
                                </m:sSup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, </m:t>
                                </m:r>
                                <m:sSub>
                                  <m:sSub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𝐴</m:t>
                                    </m:r>
                                  </m:e>
                                  <m:sub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𝑚</m:t>
                                    </m:r>
                                  </m:sub>
                                </m:sSub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=30</m:t>
                                </m:r>
                              </m:oMath>
                            </m:oMathPara>
                          </a14:m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Combining method for 3D antenna element pattern (dB)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𝐴</m:t>
                                </m:r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′′</m:t>
                                </m:r>
                                <m:d>
                                  <m:dPr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𝜃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′′,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𝜑</m:t>
                                    </m:r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′′</m:t>
                                    </m:r>
                                  </m:e>
                                </m:d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=−</m:t>
                                </m:r>
                                <m:r>
                                  <a:rPr lang="en-US" sz="1000" i="1">
                                    <a:effectLst/>
                                    <a:latin typeface="Cambria Math"/>
                                    <a:ea typeface="Calibri"/>
                                    <a:cs typeface="Calibri"/>
                                  </a:rPr>
                                  <m:t>𝑚𝑖𝑛</m:t>
                                </m:r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["/>
                                        <m:endChr m:val="]"/>
                                        <m:ctrlP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𝑉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𝜃</m:t>
                                            </m:r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′′</m:t>
                                            </m:r>
                                          </m:e>
                                        </m:d>
                                        <m: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𝐴</m:t>
                                            </m:r>
                                          </m:e>
                                          <m:sub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𝐸</m:t>
                                            </m:r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𝐻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𝜑</m:t>
                                            </m:r>
                                            <m:r>
                                              <a:rPr lang="en-US" sz="1000" i="1">
                                                <a:effectLst/>
                                                <a:latin typeface="Cambria Math"/>
                                                <a:ea typeface="Calibri"/>
                                                <a:cs typeface="Calibri"/>
                                              </a:rPr>
                                              <m:t>′′</m:t>
                                            </m:r>
                                          </m:e>
                                        </m:d>
                                      </m:e>
                                    </m:d>
                                    <m:r>
                                      <a:rPr lang="en-US" sz="1000" i="1">
                                        <a:effectLst/>
                                        <a:latin typeface="Cambria Math"/>
                                        <a:ea typeface="Calibri"/>
                                        <a:cs typeface="Calibri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  <m:t>𝐴</m:t>
                                        </m:r>
                                      </m:e>
                                      <m:sub>
                                        <m:r>
                                          <a:rPr lang="en-US" sz="1000" i="1">
                                            <a:effectLst/>
                                            <a:latin typeface="Cambria Math"/>
                                            <a:ea typeface="Calibri"/>
                                            <a:cs typeface="Calibri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0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Maximum directional gain of an antenna element </a:t>
                          </a:r>
                          <a:r>
                            <a:rPr lang="en-US" sz="900" b="1" i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G</a:t>
                          </a:r>
                          <a:r>
                            <a:rPr lang="en-US" sz="900" b="1" i="1" baseline="-25000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E,max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/>
                              <a:ea typeface="Malgun Gothic"/>
                              <a:cs typeface="Calibri"/>
                            </a:rPr>
                            <a:t>9</a:t>
                          </a:r>
                          <a:r>
                            <a:rPr lang="en-US" sz="900" dirty="0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 </a:t>
                          </a:r>
                          <a:r>
                            <a:rPr lang="en-US" sz="900" dirty="0" err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dBi</a:t>
                          </a:r>
                          <a:endParaRPr lang="en-US" sz="1000" dirty="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960478172"/>
                  </p:ext>
                </p:extLst>
              </p:nvPr>
            </p:nvGraphicFramePr>
            <p:xfrm>
              <a:off x="1905000" y="4953000"/>
              <a:ext cx="5868670" cy="156114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897380"/>
                    <a:gridCol w="3971290"/>
                  </a:tblGrid>
                  <a:tr h="144018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 dirty="0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Parameter</a:t>
                          </a:r>
                          <a:endParaRPr lang="en-US" sz="1000" dirty="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Values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</a:tr>
                  <a:tr h="422148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Antenna element vertical radiation pattern (dB)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47926" t="-44928" r="-154" b="-249275"/>
                          </a:stretch>
                        </a:blipFill>
                      </a:tcPr>
                    </a:tc>
                  </a:tr>
                  <a:tr h="418910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Antenna element horizontal radiation pattern (dB)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47926" t="-144928" r="-154" b="-149275"/>
                          </a:stretch>
                        </a:blipFill>
                      </a:tcPr>
                    </a:tc>
                  </a:tr>
                  <a:tr h="288036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Combining method for 3D antenna element pattern (dB)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47926" t="-359574" r="-154" b="-119149"/>
                          </a:stretch>
                        </a:blipFill>
                      </a:tcPr>
                    </a:tc>
                  </a:tr>
                  <a:tr h="288036">
                    <a:tc>
                      <a:txBody>
                        <a:bodyPr/>
                        <a:lstStyle/>
                        <a:p>
                          <a:pPr marL="0" marR="0" algn="l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b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Maximum directional gain of an antenna element </a:t>
                          </a:r>
                          <a:r>
                            <a:rPr lang="en-US" sz="900" b="1" i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G</a:t>
                          </a:r>
                          <a:r>
                            <a:rPr lang="en-US" sz="900" b="1" i="1" baseline="-25000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E,max</a:t>
                          </a:r>
                          <a:endParaRPr lang="en-US" sz="100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C9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 eaLnBrk="0" latinLnBrk="0" hangingPunct="0">
                            <a:lnSpc>
                              <a:spcPct val="10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US" sz="900" dirty="0">
                              <a:effectLst/>
                              <a:latin typeface="Arial"/>
                              <a:ea typeface="Malgun Gothic"/>
                              <a:cs typeface="Calibri"/>
                            </a:rPr>
                            <a:t>9</a:t>
                          </a:r>
                          <a:r>
                            <a:rPr lang="en-US" sz="900" dirty="0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 </a:t>
                          </a:r>
                          <a:r>
                            <a:rPr lang="en-US" sz="900" dirty="0" err="1">
                              <a:effectLst/>
                              <a:latin typeface="Arial"/>
                              <a:ea typeface="SimSun"/>
                              <a:cs typeface="Calibri"/>
                            </a:rPr>
                            <a:t>dBi</a:t>
                          </a:r>
                          <a:endParaRPr lang="en-US" sz="1000" dirty="0">
                            <a:effectLst/>
                            <a:latin typeface="Calibri"/>
                            <a:ea typeface="Calibri"/>
                            <a:cs typeface="Calibri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" name="Rectangle 9"/>
          <p:cNvSpPr/>
          <p:nvPr/>
        </p:nvSpPr>
        <p:spPr>
          <a:xfrm>
            <a:off x="131275" y="2819400"/>
            <a:ext cx="390732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600" u="sng" dirty="0">
                <a:latin typeface="Times New Roman" pitchFamily="18" charset="0"/>
                <a:cs typeface="Times New Roman" pitchFamily="18" charset="0"/>
              </a:rPr>
              <a:t>TRP </a:t>
            </a:r>
            <a:r>
              <a:rPr lang="en-US" sz="1600" u="sng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sz="16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u="sng" dirty="0" smtClean="0">
                <a:latin typeface="Times New Roman" pitchFamily="18" charset="0"/>
                <a:cs typeface="Times New Roman" pitchFamily="18" charset="0"/>
              </a:rPr>
              <a:t>power:</a:t>
            </a:r>
          </a:p>
          <a:p>
            <a:pPr eaLnBrk="0" hangingPunct="0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100 MHz BW @ 30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GHz: </a:t>
            </a:r>
          </a:p>
          <a:p>
            <a:pPr eaLnBrk="0" hangingPunct="0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Indoor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: 23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dBm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 </a:t>
            </a: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Dense-urban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: Macro [40]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dBm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/ Micro 35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dBm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eaLnBrk="0" hangingPunct="0"/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UMa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: 43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dBm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For 100 MHz BW @ 70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GHz: </a:t>
            </a:r>
          </a:p>
          <a:p>
            <a:pPr lvl="0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Indoor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: 23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dBm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sz="1600" u="sng" dirty="0" smtClean="0">
                <a:latin typeface="Times New Roman" pitchFamily="18" charset="0"/>
                <a:cs typeface="Times New Roman" pitchFamily="18" charset="0"/>
              </a:rPr>
              <a:t>TRP </a:t>
            </a:r>
            <a:r>
              <a:rPr lang="en-US" sz="1600" u="sng" dirty="0">
                <a:latin typeface="Times New Roman" pitchFamily="18" charset="0"/>
                <a:cs typeface="Times New Roman" pitchFamily="18" charset="0"/>
              </a:rPr>
              <a:t>noise figure: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7 dB for the above 6GHz</a:t>
            </a:r>
          </a:p>
        </p:txBody>
      </p:sp>
    </p:spTree>
    <p:extLst>
      <p:ext uri="{BB962C8B-B14F-4D97-AF65-F5344CB8AC3E}">
        <p14:creationId xmlns:p14="http://schemas.microsoft.com/office/powerpoint/2010/main" val="28790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28600" y="838200"/>
            <a:ext cx="9406550" cy="5562600"/>
          </a:xfrm>
        </p:spPr>
        <p:txBody>
          <a:bodyPr>
            <a:noAutofit/>
          </a:bodyPr>
          <a:lstStyle/>
          <a:p>
            <a:pPr marL="457200" marR="0" indent="-228600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a typeface="SimSun"/>
              </a:rPr>
              <a:t>Proposal 1</a:t>
            </a:r>
            <a:r>
              <a:rPr lang="en-US" sz="1800" dirty="0">
                <a:ea typeface="SimSun"/>
              </a:rPr>
              <a:t>: For evaluation, consider the following antenna configurations: </a:t>
            </a:r>
            <a:endParaRPr lang="en-US" sz="2400" dirty="0">
              <a:latin typeface="Times New Roman"/>
              <a:ea typeface="SimSun"/>
            </a:endParaRPr>
          </a:p>
          <a:p>
            <a:pPr marL="914400" marR="0" indent="-228600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ea typeface="SimSun"/>
              </a:rPr>
              <a:t>At </a:t>
            </a:r>
            <a:r>
              <a:rPr lang="en-US" sz="1600" b="1" dirty="0">
                <a:ea typeface="SimSun"/>
              </a:rPr>
              <a:t>4GHz</a:t>
            </a:r>
            <a:r>
              <a:rPr lang="en-GB" sz="1600" dirty="0">
                <a:ea typeface="SimSun"/>
              </a:rPr>
              <a:t>:</a:t>
            </a:r>
            <a:endParaRPr lang="en-US" sz="2000" dirty="0">
              <a:latin typeface="Times New Roman"/>
              <a:ea typeface="SimSun"/>
            </a:endParaRPr>
          </a:p>
          <a:p>
            <a:pPr marL="1371600" marR="0" indent="-228600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>
                <a:ea typeface="SimSun"/>
              </a:rPr>
              <a:t>Dense </a:t>
            </a:r>
            <a:r>
              <a:rPr lang="en-GB" sz="1600" dirty="0">
                <a:ea typeface="SimSun"/>
              </a:rPr>
              <a:t>urban and Urban macro</a:t>
            </a:r>
            <a:endParaRPr lang="en-US" sz="2000" dirty="0">
              <a:latin typeface="Times New Roman"/>
              <a:ea typeface="SimSun"/>
            </a:endParaRPr>
          </a:p>
          <a:p>
            <a:pPr marL="16002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latin typeface="Arial"/>
                <a:ea typeface="SimSun"/>
              </a:rPr>
              <a:t>–</a:t>
            </a:r>
            <a:r>
              <a:rPr lang="en-US" sz="600" dirty="0" smtClean="0">
                <a:latin typeface="Times New Roman"/>
                <a:ea typeface="SimSun"/>
              </a:rPr>
              <a:t>   </a:t>
            </a:r>
            <a:r>
              <a:rPr lang="en-US" sz="600" dirty="0">
                <a:latin typeface="Times New Roman"/>
                <a:ea typeface="SimSun"/>
              </a:rPr>
              <a:t>   </a:t>
            </a:r>
            <a:r>
              <a:rPr lang="en-GB" sz="1600" dirty="0">
                <a:ea typeface="SimSun"/>
              </a:rPr>
              <a:t>Baseline: (</a:t>
            </a:r>
            <a:r>
              <a:rPr lang="en-GB" sz="1600" dirty="0" err="1">
                <a:ea typeface="SimSun"/>
              </a:rPr>
              <a:t>M,N,P,Mg,Ng</a:t>
            </a:r>
            <a:r>
              <a:rPr lang="en-GB" sz="1600" dirty="0">
                <a:ea typeface="SimSun"/>
              </a:rPr>
              <a:t>) = (8,16,2,1,1), </a:t>
            </a:r>
            <a:r>
              <a:rPr lang="en-US" sz="1600" dirty="0">
                <a:ea typeface="SimSun"/>
              </a:rPr>
              <a:t>(</a:t>
            </a:r>
            <a:r>
              <a:rPr lang="en-US" sz="1600" dirty="0" err="1" smtClean="0">
                <a:ea typeface="SimSun"/>
              </a:rPr>
              <a:t>d</a:t>
            </a:r>
            <a:r>
              <a:rPr lang="en-US" sz="1600" baseline="-25000" dirty="0" err="1" smtClean="0">
                <a:ea typeface="SimSun"/>
              </a:rPr>
              <a:t>V</a:t>
            </a:r>
            <a:r>
              <a:rPr lang="en-US" sz="1600" dirty="0" err="1" smtClean="0">
                <a:ea typeface="SimSun"/>
              </a:rPr>
              <a:t>,d</a:t>
            </a:r>
            <a:r>
              <a:rPr lang="en-US" sz="1600" baseline="-25000" dirty="0" err="1" smtClean="0">
                <a:ea typeface="SimSun"/>
              </a:rPr>
              <a:t>H</a:t>
            </a:r>
            <a:r>
              <a:rPr lang="en-US" sz="1600" dirty="0" smtClean="0">
                <a:ea typeface="SimSun"/>
              </a:rPr>
              <a:t>) </a:t>
            </a:r>
            <a:r>
              <a:rPr lang="en-US" sz="1600" dirty="0">
                <a:ea typeface="SimSun"/>
              </a:rPr>
              <a:t>= (</a:t>
            </a:r>
            <a:r>
              <a:rPr lang="en-US" sz="1600" dirty="0" smtClean="0">
                <a:ea typeface="SimSun"/>
              </a:rPr>
              <a:t>0.8, 0.5)λ</a:t>
            </a:r>
            <a:r>
              <a:rPr lang="en-US" sz="1600" dirty="0">
                <a:ea typeface="SimSun"/>
              </a:rPr>
              <a:t>.</a:t>
            </a:r>
            <a:endParaRPr lang="en-US" sz="2000" dirty="0">
              <a:latin typeface="Times New Roman"/>
              <a:ea typeface="SimSun"/>
            </a:endParaRPr>
          </a:p>
          <a:p>
            <a:pPr marL="16002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–</a:t>
            </a:r>
            <a:r>
              <a:rPr lang="en-US" sz="600" dirty="0">
                <a:latin typeface="Times New Roman"/>
                <a:ea typeface="SimSun"/>
              </a:rPr>
              <a:t>      </a:t>
            </a:r>
            <a:r>
              <a:rPr lang="en-GB" sz="1600" dirty="0">
                <a:ea typeface="SimSun"/>
              </a:rPr>
              <a:t>Other configurations to be further discussed for each feature to be evaluated</a:t>
            </a:r>
            <a:endParaRPr lang="en-US" sz="2000" dirty="0">
              <a:latin typeface="Times New Roman"/>
              <a:ea typeface="SimSun"/>
            </a:endParaRPr>
          </a:p>
          <a:p>
            <a:pPr marL="11430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•</a:t>
            </a:r>
            <a:r>
              <a:rPr lang="en-US" sz="600" dirty="0">
                <a:latin typeface="Times New Roman"/>
                <a:ea typeface="SimSun"/>
              </a:rPr>
              <a:t>       </a:t>
            </a:r>
            <a:r>
              <a:rPr lang="en-GB" sz="1600" dirty="0">
                <a:ea typeface="SimSun"/>
              </a:rPr>
              <a:t>Indoor hotspot:</a:t>
            </a:r>
            <a:endParaRPr lang="en-US" sz="2000" dirty="0">
              <a:latin typeface="Times New Roman"/>
              <a:ea typeface="SimSun"/>
            </a:endParaRPr>
          </a:p>
          <a:p>
            <a:pPr marL="16002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–</a:t>
            </a:r>
            <a:r>
              <a:rPr lang="en-US" sz="600" dirty="0">
                <a:latin typeface="Times New Roman"/>
                <a:ea typeface="SimSun"/>
              </a:rPr>
              <a:t>      </a:t>
            </a:r>
            <a:r>
              <a:rPr lang="en-US" sz="1600" dirty="0">
                <a:ea typeface="SimSun"/>
              </a:rPr>
              <a:t>FFS</a:t>
            </a:r>
            <a:endParaRPr lang="en-US" sz="2000" dirty="0">
              <a:latin typeface="Times New Roman"/>
              <a:ea typeface="SimSun"/>
            </a:endParaRPr>
          </a:p>
          <a:p>
            <a:pPr marL="914400" indent="-228600">
              <a:spcBef>
                <a:spcPts val="0"/>
              </a:spcBef>
            </a:pPr>
            <a:r>
              <a:rPr lang="en-US" sz="1600" b="1" dirty="0" smtClean="0">
                <a:ea typeface="SimSun"/>
              </a:rPr>
              <a:t>At </a:t>
            </a:r>
            <a:r>
              <a:rPr lang="en-US" sz="1600" b="1" dirty="0">
                <a:ea typeface="SimSun"/>
              </a:rPr>
              <a:t>30GHz</a:t>
            </a:r>
            <a:r>
              <a:rPr lang="en-GB" sz="1600" b="1" dirty="0">
                <a:ea typeface="SimSun"/>
              </a:rPr>
              <a:t>:</a:t>
            </a:r>
            <a:endParaRPr lang="en-US" sz="1600" b="1" dirty="0">
              <a:ea typeface="SimSun"/>
            </a:endParaRPr>
          </a:p>
          <a:p>
            <a:pPr marL="11430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•</a:t>
            </a:r>
            <a:r>
              <a:rPr lang="en-US" sz="600" dirty="0">
                <a:latin typeface="Times New Roman"/>
                <a:ea typeface="SimSun"/>
              </a:rPr>
              <a:t>       </a:t>
            </a:r>
            <a:r>
              <a:rPr lang="en-GB" sz="1600" dirty="0">
                <a:ea typeface="SimSun"/>
              </a:rPr>
              <a:t>Dense urban and Urban macro:</a:t>
            </a:r>
            <a:endParaRPr lang="en-US" sz="2000" dirty="0">
              <a:latin typeface="Times New Roman"/>
              <a:ea typeface="SimSun"/>
            </a:endParaRPr>
          </a:p>
          <a:p>
            <a:pPr marL="16002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–</a:t>
            </a:r>
            <a:r>
              <a:rPr lang="en-US" sz="600" dirty="0">
                <a:latin typeface="Times New Roman"/>
                <a:ea typeface="SimSun"/>
              </a:rPr>
              <a:t>      </a:t>
            </a:r>
            <a:r>
              <a:rPr lang="en-GB" sz="1600" dirty="0">
                <a:ea typeface="SimSun"/>
              </a:rPr>
              <a:t>Baseline: (</a:t>
            </a:r>
            <a:r>
              <a:rPr lang="en-GB" sz="1600" dirty="0" err="1">
                <a:ea typeface="SimSun"/>
              </a:rPr>
              <a:t>M,N,P,Mg,Ng</a:t>
            </a:r>
            <a:r>
              <a:rPr lang="en-GB" sz="1600" dirty="0">
                <a:ea typeface="SimSun"/>
              </a:rPr>
              <a:t>) = </a:t>
            </a:r>
            <a:r>
              <a:rPr lang="en-US" sz="1600" dirty="0">
                <a:ea typeface="SimSun"/>
              </a:rPr>
              <a:t>(4,8,2,2,2). (</a:t>
            </a:r>
            <a:r>
              <a:rPr lang="en-US" sz="1600" dirty="0" err="1" smtClean="0">
                <a:ea typeface="SimSun"/>
              </a:rPr>
              <a:t>d</a:t>
            </a:r>
            <a:r>
              <a:rPr lang="en-US" sz="1600" baseline="-25000" dirty="0" err="1" smtClean="0">
                <a:ea typeface="SimSun"/>
              </a:rPr>
              <a:t>V</a:t>
            </a:r>
            <a:r>
              <a:rPr lang="en-US" sz="1600" dirty="0" err="1" smtClean="0">
                <a:ea typeface="SimSun"/>
              </a:rPr>
              <a:t>,d</a:t>
            </a:r>
            <a:r>
              <a:rPr lang="en-US" sz="1600" baseline="-25000" dirty="0" err="1" smtClean="0">
                <a:ea typeface="SimSun"/>
              </a:rPr>
              <a:t>H</a:t>
            </a:r>
            <a:r>
              <a:rPr lang="en-US" sz="1600" dirty="0" smtClean="0">
                <a:ea typeface="SimSun"/>
              </a:rPr>
              <a:t>) </a:t>
            </a:r>
            <a:r>
              <a:rPr lang="en-US" sz="1600" dirty="0">
                <a:ea typeface="SimSun"/>
              </a:rPr>
              <a:t>= (</a:t>
            </a:r>
            <a:r>
              <a:rPr lang="en-US" sz="1600" dirty="0" smtClean="0">
                <a:ea typeface="SimSun"/>
              </a:rPr>
              <a:t>0.8, 0.5)λ</a:t>
            </a:r>
            <a:r>
              <a:rPr lang="en-US" sz="1600" dirty="0">
                <a:ea typeface="SimSun"/>
              </a:rPr>
              <a:t>. (</a:t>
            </a:r>
            <a:r>
              <a:rPr lang="en-US" sz="1600" dirty="0" err="1" smtClean="0">
                <a:ea typeface="SimSun"/>
              </a:rPr>
              <a:t>d</a:t>
            </a:r>
            <a:r>
              <a:rPr lang="en-US" sz="1600" baseline="-25000" dirty="0" err="1" smtClean="0">
                <a:ea typeface="SimSun"/>
              </a:rPr>
              <a:t>g,V</a:t>
            </a:r>
            <a:r>
              <a:rPr lang="en-US" sz="1600" dirty="0" err="1" smtClean="0">
                <a:ea typeface="SimSun"/>
              </a:rPr>
              <a:t>,d</a:t>
            </a:r>
            <a:r>
              <a:rPr lang="en-US" sz="1600" baseline="-25000" dirty="0" err="1" smtClean="0">
                <a:ea typeface="SimSun"/>
              </a:rPr>
              <a:t>g,H</a:t>
            </a:r>
            <a:r>
              <a:rPr lang="en-US" sz="1600" dirty="0" smtClean="0">
                <a:ea typeface="SimSun"/>
              </a:rPr>
              <a:t>) </a:t>
            </a:r>
            <a:r>
              <a:rPr lang="en-US" sz="1600" dirty="0">
                <a:ea typeface="SimSun"/>
              </a:rPr>
              <a:t>= </a:t>
            </a:r>
            <a:r>
              <a:rPr lang="en-US" sz="1600" dirty="0" smtClean="0">
                <a:ea typeface="SimSun"/>
              </a:rPr>
              <a:t>([12.4], [4])λ</a:t>
            </a:r>
            <a:r>
              <a:rPr lang="en-US" sz="1600" dirty="0">
                <a:ea typeface="SimSun"/>
              </a:rPr>
              <a:t>.</a:t>
            </a:r>
            <a:endParaRPr lang="en-US" sz="2000" dirty="0">
              <a:latin typeface="Times New Roman"/>
              <a:ea typeface="SimSun"/>
            </a:endParaRPr>
          </a:p>
          <a:p>
            <a:pPr marL="16002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–</a:t>
            </a:r>
            <a:r>
              <a:rPr lang="en-US" sz="600" dirty="0">
                <a:latin typeface="Times New Roman"/>
                <a:ea typeface="SimSun"/>
              </a:rPr>
              <a:t>      </a:t>
            </a:r>
            <a:r>
              <a:rPr lang="en-GB" sz="1600" dirty="0">
                <a:ea typeface="SimSun"/>
              </a:rPr>
              <a:t>Other configurations to be further discussed for each feature to be evaluated</a:t>
            </a:r>
            <a:endParaRPr lang="en-US" sz="2000" dirty="0">
              <a:latin typeface="Times New Roman"/>
              <a:ea typeface="SimSun"/>
            </a:endParaRPr>
          </a:p>
          <a:p>
            <a:pPr marL="11430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•</a:t>
            </a:r>
            <a:r>
              <a:rPr lang="en-US" sz="600" dirty="0">
                <a:latin typeface="Times New Roman"/>
                <a:ea typeface="SimSun"/>
              </a:rPr>
              <a:t>  </a:t>
            </a:r>
            <a:r>
              <a:rPr lang="en-US" sz="600" dirty="0" smtClean="0">
                <a:latin typeface="Times New Roman"/>
                <a:ea typeface="SimSun"/>
              </a:rPr>
              <a:t> </a:t>
            </a:r>
            <a:r>
              <a:rPr lang="en-US" sz="600" dirty="0">
                <a:latin typeface="Times New Roman"/>
                <a:ea typeface="SimSun"/>
              </a:rPr>
              <a:t>    </a:t>
            </a:r>
            <a:r>
              <a:rPr lang="en-GB" sz="1600" dirty="0">
                <a:ea typeface="SimSun"/>
              </a:rPr>
              <a:t>Indoor hotspot:</a:t>
            </a:r>
            <a:endParaRPr lang="en-US" sz="2000" dirty="0">
              <a:latin typeface="Times New Roman"/>
              <a:ea typeface="SimSun"/>
            </a:endParaRPr>
          </a:p>
          <a:p>
            <a:pPr marL="16002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–</a:t>
            </a:r>
            <a:r>
              <a:rPr lang="en-US" sz="600" dirty="0">
                <a:latin typeface="Times New Roman"/>
                <a:ea typeface="SimSun"/>
              </a:rPr>
              <a:t>      </a:t>
            </a:r>
            <a:r>
              <a:rPr lang="en-US" sz="1600" dirty="0">
                <a:ea typeface="SimSun"/>
              </a:rPr>
              <a:t>FFS</a:t>
            </a:r>
            <a:endParaRPr lang="en-US" sz="2000" dirty="0">
              <a:latin typeface="Times New Roman"/>
              <a:ea typeface="SimSun"/>
            </a:endParaRPr>
          </a:p>
          <a:p>
            <a:pPr marL="914400" marR="0" indent="-228600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ea typeface="SimSun"/>
              </a:rPr>
              <a:t>At </a:t>
            </a:r>
            <a:r>
              <a:rPr lang="en-US" sz="1600" b="1" dirty="0">
                <a:ea typeface="SimSun"/>
              </a:rPr>
              <a:t>70GHz</a:t>
            </a:r>
            <a:r>
              <a:rPr lang="en-GB" sz="1600" b="1" dirty="0">
                <a:ea typeface="SimSun"/>
              </a:rPr>
              <a:t>:</a:t>
            </a:r>
            <a:endParaRPr lang="en-US" sz="1600" b="1" dirty="0">
              <a:ea typeface="SimSun"/>
            </a:endParaRPr>
          </a:p>
          <a:p>
            <a:pPr marL="11430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•</a:t>
            </a:r>
            <a:r>
              <a:rPr lang="en-US" sz="600" dirty="0">
                <a:latin typeface="Times New Roman"/>
                <a:ea typeface="SimSun"/>
              </a:rPr>
              <a:t>       </a:t>
            </a:r>
            <a:r>
              <a:rPr lang="en-GB" sz="1600" dirty="0">
                <a:ea typeface="SimSun"/>
              </a:rPr>
              <a:t>Dense urban:</a:t>
            </a:r>
            <a:endParaRPr lang="en-US" sz="2000" dirty="0">
              <a:latin typeface="Times New Roman"/>
              <a:ea typeface="SimSun"/>
            </a:endParaRPr>
          </a:p>
          <a:p>
            <a:pPr marL="16002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–</a:t>
            </a:r>
            <a:r>
              <a:rPr lang="en-US" sz="600" dirty="0">
                <a:latin typeface="Times New Roman"/>
                <a:ea typeface="SimSun"/>
              </a:rPr>
              <a:t>      </a:t>
            </a:r>
            <a:r>
              <a:rPr lang="en-GB" sz="1600" dirty="0">
                <a:ea typeface="SimSun"/>
              </a:rPr>
              <a:t>Baseline: </a:t>
            </a:r>
            <a:r>
              <a:rPr lang="en-US" sz="1600" dirty="0">
                <a:ea typeface="SimSun"/>
              </a:rPr>
              <a:t>(</a:t>
            </a:r>
            <a:r>
              <a:rPr lang="en-US" sz="1600" dirty="0" err="1">
                <a:ea typeface="SimSun"/>
              </a:rPr>
              <a:t>M,N,P,Mg,Ng</a:t>
            </a:r>
            <a:r>
              <a:rPr lang="en-US" sz="1600" dirty="0">
                <a:ea typeface="SimSun"/>
              </a:rPr>
              <a:t>) = (8,16,2,4,4). (</a:t>
            </a:r>
            <a:r>
              <a:rPr lang="en-US" sz="1600" dirty="0" err="1" smtClean="0">
                <a:ea typeface="SimSun"/>
              </a:rPr>
              <a:t>d</a:t>
            </a:r>
            <a:r>
              <a:rPr lang="en-US" sz="1600" baseline="-25000" dirty="0" err="1" smtClean="0">
                <a:ea typeface="SimSun"/>
              </a:rPr>
              <a:t>V</a:t>
            </a:r>
            <a:r>
              <a:rPr lang="en-US" sz="1600" dirty="0" err="1" smtClean="0">
                <a:ea typeface="SimSun"/>
              </a:rPr>
              <a:t>,d</a:t>
            </a:r>
            <a:r>
              <a:rPr lang="en-US" sz="1600" baseline="-25000" dirty="0" err="1" smtClean="0">
                <a:ea typeface="SimSun"/>
              </a:rPr>
              <a:t>H</a:t>
            </a:r>
            <a:r>
              <a:rPr lang="en-US" sz="1600" dirty="0" smtClean="0">
                <a:ea typeface="SimSun"/>
              </a:rPr>
              <a:t>) </a:t>
            </a:r>
            <a:r>
              <a:rPr lang="en-US" sz="1600" dirty="0">
                <a:ea typeface="SimSun"/>
              </a:rPr>
              <a:t>= (0.5, 0.5)λ. (</a:t>
            </a:r>
            <a:r>
              <a:rPr lang="en-US" sz="1600" dirty="0" err="1" smtClean="0">
                <a:ea typeface="SimSun"/>
              </a:rPr>
              <a:t>d</a:t>
            </a:r>
            <a:r>
              <a:rPr lang="en-US" sz="1600" baseline="-25000" dirty="0" err="1" smtClean="0">
                <a:ea typeface="SimSun"/>
              </a:rPr>
              <a:t>g,V</a:t>
            </a:r>
            <a:r>
              <a:rPr lang="en-US" sz="1600" dirty="0" err="1" smtClean="0">
                <a:ea typeface="SimSun"/>
              </a:rPr>
              <a:t>,d</a:t>
            </a:r>
            <a:r>
              <a:rPr lang="en-US" sz="1600" baseline="-25000" dirty="0" err="1" smtClean="0">
                <a:ea typeface="SimSun"/>
              </a:rPr>
              <a:t>g,H</a:t>
            </a:r>
            <a:r>
              <a:rPr lang="en-US" sz="1600" dirty="0" smtClean="0">
                <a:ea typeface="SimSun"/>
              </a:rPr>
              <a:t>) </a:t>
            </a:r>
            <a:r>
              <a:rPr lang="en-US" sz="1600" dirty="0">
                <a:ea typeface="SimSun"/>
              </a:rPr>
              <a:t>= </a:t>
            </a:r>
            <a:r>
              <a:rPr lang="en-US" sz="1600" dirty="0" smtClean="0">
                <a:ea typeface="SimSun"/>
              </a:rPr>
              <a:t>([4.0</a:t>
            </a:r>
            <a:r>
              <a:rPr lang="en-US" sz="1600" dirty="0">
                <a:ea typeface="SimSun"/>
              </a:rPr>
              <a:t>], </a:t>
            </a:r>
            <a:r>
              <a:rPr lang="en-US" sz="1600" dirty="0" smtClean="0">
                <a:ea typeface="SimSun"/>
              </a:rPr>
              <a:t>[8.0</a:t>
            </a:r>
            <a:r>
              <a:rPr lang="en-US" sz="1600" dirty="0">
                <a:ea typeface="SimSun"/>
              </a:rPr>
              <a:t>]) λ. </a:t>
            </a:r>
            <a:endParaRPr lang="en-US" sz="2000" dirty="0">
              <a:latin typeface="Times New Roman"/>
              <a:ea typeface="SimSun"/>
            </a:endParaRPr>
          </a:p>
          <a:p>
            <a:pPr marL="16002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–</a:t>
            </a:r>
            <a:r>
              <a:rPr lang="en-US" sz="600" dirty="0">
                <a:latin typeface="Times New Roman"/>
                <a:ea typeface="SimSun"/>
              </a:rPr>
              <a:t>      </a:t>
            </a:r>
            <a:r>
              <a:rPr lang="en-GB" sz="1600" dirty="0">
                <a:ea typeface="SimSun"/>
              </a:rPr>
              <a:t>Other configurations to be further discussed for each feature to be evaluated</a:t>
            </a:r>
            <a:endParaRPr lang="en-US" sz="2000" dirty="0">
              <a:latin typeface="Times New Roman"/>
              <a:ea typeface="SimSun"/>
            </a:endParaRPr>
          </a:p>
          <a:p>
            <a:pPr marL="11430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•</a:t>
            </a:r>
            <a:r>
              <a:rPr lang="en-US" sz="600" dirty="0">
                <a:latin typeface="Times New Roman"/>
                <a:ea typeface="SimSun"/>
              </a:rPr>
              <a:t>       </a:t>
            </a:r>
            <a:r>
              <a:rPr lang="en-GB" sz="1600" dirty="0">
                <a:ea typeface="SimSun"/>
              </a:rPr>
              <a:t>Indoor hotspot:</a:t>
            </a:r>
            <a:endParaRPr lang="en-US" sz="2000" dirty="0">
              <a:latin typeface="Times New Roman"/>
              <a:ea typeface="SimSun"/>
            </a:endParaRPr>
          </a:p>
          <a:p>
            <a:pPr marL="160020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Arial"/>
                <a:ea typeface="SimSun"/>
              </a:rPr>
              <a:t>–</a:t>
            </a:r>
            <a:r>
              <a:rPr lang="en-US" sz="600" dirty="0">
                <a:latin typeface="Times New Roman"/>
                <a:ea typeface="SimSun"/>
              </a:rPr>
              <a:t>      </a:t>
            </a:r>
            <a:r>
              <a:rPr lang="en-GB" sz="1600" dirty="0">
                <a:ea typeface="SimSun"/>
              </a:rPr>
              <a:t>FFS</a:t>
            </a:r>
            <a:endParaRPr lang="en-US" sz="2000" dirty="0">
              <a:effectLst/>
              <a:latin typeface="Times New Roman"/>
              <a:ea typeface="SimSun"/>
            </a:endParaRPr>
          </a:p>
        </p:txBody>
      </p:sp>
    </p:spTree>
    <p:extLst>
      <p:ext uri="{BB962C8B-B14F-4D97-AF65-F5344CB8AC3E}">
        <p14:creationId xmlns:p14="http://schemas.microsoft.com/office/powerpoint/2010/main" val="142191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50" y="838200"/>
            <a:ext cx="9144000" cy="5791200"/>
          </a:xfrm>
        </p:spPr>
        <p:txBody>
          <a:bodyPr>
            <a:normAutofit fontScale="70000" lnSpcReduction="20000"/>
          </a:bodyPr>
          <a:lstStyle/>
          <a:p>
            <a:pPr marL="914400" lvl="2" indent="0" eaLnBrk="0" hangingPunct="0">
              <a:buNone/>
            </a:pPr>
            <a:endParaRPr lang="en-US" sz="1800" dirty="0" smtClean="0"/>
          </a:p>
          <a:p>
            <a:pPr marL="342900" lvl="1" indent="-342900" eaLnBrk="0" hangingPunct="0">
              <a:buFont typeface="Arial" pitchFamily="34" charset="0"/>
              <a:buChar char="•"/>
            </a:pPr>
            <a:r>
              <a:rPr lang="en-US" sz="3200" b="1" dirty="0" smtClean="0"/>
              <a:t>Proposal 2: </a:t>
            </a:r>
            <a:r>
              <a:rPr lang="en-US" sz="3200" dirty="0" smtClean="0"/>
              <a:t>Consider the following a TXRU to antenna elements mapping as examples</a:t>
            </a:r>
            <a:endParaRPr lang="en-US" sz="2700" dirty="0" smtClean="0"/>
          </a:p>
          <a:p>
            <a:pPr lvl="1" eaLnBrk="0" hangingPunct="0"/>
            <a:r>
              <a:rPr lang="en-US" sz="2300" b="1" dirty="0" smtClean="0">
                <a:solidFill>
                  <a:prstClr val="black"/>
                </a:solidFill>
              </a:rPr>
              <a:t>At 4GHz</a:t>
            </a:r>
            <a:r>
              <a:rPr lang="en-US" sz="2300" dirty="0" smtClean="0">
                <a:solidFill>
                  <a:prstClr val="black"/>
                </a:solidFill>
              </a:rPr>
              <a:t>: the same as TR36.897</a:t>
            </a:r>
          </a:p>
          <a:p>
            <a:pPr lvl="1" eaLnBrk="0" hangingPunct="0"/>
            <a:endParaRPr lang="en-US" sz="2300" dirty="0" smtClean="0">
              <a:solidFill>
                <a:prstClr val="black"/>
              </a:solidFill>
            </a:endParaRPr>
          </a:p>
          <a:p>
            <a:pPr lvl="1" eaLnBrk="0" hangingPunct="0"/>
            <a:r>
              <a:rPr lang="en-US" sz="2300" b="1" dirty="0" smtClean="0">
                <a:solidFill>
                  <a:prstClr val="black"/>
                </a:solidFill>
              </a:rPr>
              <a:t>At 30GHz and 70GHz</a:t>
            </a:r>
            <a:r>
              <a:rPr lang="en-US" sz="2300" dirty="0" smtClean="0">
                <a:solidFill>
                  <a:prstClr val="black"/>
                </a:solidFill>
              </a:rPr>
              <a:t>: </a:t>
            </a:r>
          </a:p>
          <a:p>
            <a:pPr marL="1257300" lvl="2" indent="-457200" eaLnBrk="0" hangingPunct="0">
              <a:buFont typeface="Courier New" pitchFamily="49" charset="0"/>
              <a:buChar char="o"/>
            </a:pPr>
            <a:r>
              <a:rPr lang="en-US" sz="2200" b="1" dirty="0" smtClean="0"/>
              <a:t>Option 1</a:t>
            </a:r>
            <a:r>
              <a:rPr lang="en-US" sz="2200" b="1" dirty="0"/>
              <a:t>: </a:t>
            </a:r>
            <a:r>
              <a:rPr lang="en-US" sz="2200" dirty="0"/>
              <a:t>a single TXRU is mapped per panel per polarization.</a:t>
            </a:r>
          </a:p>
          <a:p>
            <a:pPr marL="1257300" lvl="2" indent="-457200" eaLnBrk="0" hangingPunct="0">
              <a:buFont typeface="Courier New" pitchFamily="49" charset="0"/>
              <a:buChar char="o"/>
            </a:pPr>
            <a:r>
              <a:rPr lang="en-US" sz="2100" b="1" dirty="0"/>
              <a:t>Option </a:t>
            </a:r>
            <a:r>
              <a:rPr lang="en-US" sz="2100" b="1" dirty="0" smtClean="0"/>
              <a:t>2</a:t>
            </a:r>
            <a:r>
              <a:rPr lang="en-US" sz="2100" dirty="0" smtClean="0"/>
              <a:t>: </a:t>
            </a:r>
            <a:r>
              <a:rPr lang="en-US" sz="2100" dirty="0"/>
              <a:t>a single TXRU is mapped per panel per </a:t>
            </a:r>
            <a:r>
              <a:rPr lang="en-US" sz="2100" dirty="0" err="1" smtClean="0"/>
              <a:t>subarray</a:t>
            </a:r>
            <a:r>
              <a:rPr lang="en-US" sz="2100" dirty="0" smtClean="0"/>
              <a:t> per polarization, </a:t>
            </a:r>
          </a:p>
          <a:p>
            <a:pPr marL="1714500" lvl="3" indent="-457200" eaLnBrk="0" hangingPunct="0">
              <a:buFont typeface="Courier New" pitchFamily="49" charset="0"/>
              <a:buChar char="o"/>
            </a:pPr>
            <a:r>
              <a:rPr lang="en-US" sz="1900" dirty="0" smtClean="0"/>
              <a:t>E.g., where </a:t>
            </a:r>
            <a:r>
              <a:rPr lang="en-US" sz="1900" dirty="0" smtClean="0"/>
              <a:t>a </a:t>
            </a:r>
            <a:r>
              <a:rPr lang="en-US" sz="1900" dirty="0" err="1" smtClean="0"/>
              <a:t>subarray</a:t>
            </a:r>
            <a:r>
              <a:rPr lang="en-US" sz="1900" dirty="0" smtClean="0"/>
              <a:t> consists of consecutive M/2 vertical antennas and N/2 horizontal antennas with the same polarization.</a:t>
            </a:r>
          </a:p>
          <a:p>
            <a:pPr marL="1714500" lvl="3" indent="-457200" eaLnBrk="0" hangingPunct="0">
              <a:buFont typeface="Courier New" pitchFamily="49" charset="0"/>
              <a:buChar char="o"/>
            </a:pPr>
            <a:r>
              <a:rPr lang="en-US" sz="1900" dirty="0" smtClean="0"/>
              <a:t>Other </a:t>
            </a:r>
            <a:r>
              <a:rPr lang="en-US" sz="1900" dirty="0" err="1" smtClean="0"/>
              <a:t>subarra</a:t>
            </a:r>
            <a:r>
              <a:rPr lang="en-US" sz="1900" dirty="0" err="1" smtClean="0"/>
              <a:t>y</a:t>
            </a:r>
            <a:r>
              <a:rPr lang="en-US" sz="1900" dirty="0" smtClean="0"/>
              <a:t> configurations are not precluded. </a:t>
            </a:r>
            <a:endParaRPr lang="en-US" sz="1900" dirty="0" smtClean="0"/>
          </a:p>
          <a:p>
            <a:pPr marL="1257300" lvl="2" indent="-457200" eaLnBrk="0" hangingPunct="0">
              <a:buFont typeface="Courier New" pitchFamily="49" charset="0"/>
              <a:buChar char="o"/>
            </a:pPr>
            <a:r>
              <a:rPr lang="en-US" sz="2100" dirty="0" smtClean="0"/>
              <a:t>Fully connected TXRU mapping is not precluded.  </a:t>
            </a:r>
            <a:endParaRPr lang="en-US" sz="2100" dirty="0"/>
          </a:p>
          <a:p>
            <a:pPr marL="800100" lvl="2" indent="0" eaLnBrk="0" hangingPunct="0">
              <a:buNone/>
            </a:pPr>
            <a:endParaRPr lang="en-US" sz="2300" dirty="0" smtClean="0">
              <a:solidFill>
                <a:srgbClr val="C00000"/>
              </a:solidFill>
            </a:endParaRPr>
          </a:p>
          <a:p>
            <a:pPr marL="342900" lvl="1" indent="-342900" eaLnBrk="0" hangingPunct="0">
              <a:buFont typeface="Arial" pitchFamily="34" charset="0"/>
              <a:buChar char="•"/>
            </a:pPr>
            <a:r>
              <a:rPr lang="en-US" sz="3200" b="1" dirty="0" smtClean="0"/>
              <a:t>Proposal </a:t>
            </a:r>
            <a:r>
              <a:rPr lang="en-US" sz="3200" b="1" dirty="0" smtClean="0"/>
              <a:t>3: </a:t>
            </a:r>
            <a:r>
              <a:rPr lang="en-US" sz="2700" dirty="0"/>
              <a:t>For multi beam based </a:t>
            </a:r>
            <a:r>
              <a:rPr lang="en-US" sz="2700" dirty="0" smtClean="0"/>
              <a:t>approaches evaluations for 30GHz and 70GHz, </a:t>
            </a:r>
            <a:r>
              <a:rPr lang="en-US" sz="2700" dirty="0"/>
              <a:t>consider the </a:t>
            </a:r>
            <a:r>
              <a:rPr lang="en-US" sz="2700" dirty="0" smtClean="0"/>
              <a:t>following:</a:t>
            </a:r>
            <a:endParaRPr lang="en-US" sz="2200" dirty="0" smtClean="0">
              <a:solidFill>
                <a:prstClr val="black"/>
              </a:solidFill>
            </a:endParaRPr>
          </a:p>
          <a:p>
            <a:pPr lvl="1" eaLnBrk="0" hangingPunct="0"/>
            <a:r>
              <a:rPr lang="en-US" sz="2100" dirty="0" smtClean="0">
                <a:solidFill>
                  <a:prstClr val="black"/>
                </a:solidFill>
              </a:rPr>
              <a:t>TXRU </a:t>
            </a:r>
            <a:r>
              <a:rPr lang="en-US" sz="2100" dirty="0">
                <a:solidFill>
                  <a:prstClr val="black"/>
                </a:solidFill>
              </a:rPr>
              <a:t>to antenna mapping weights are </a:t>
            </a:r>
            <a:r>
              <a:rPr lang="en-US" sz="2100" dirty="0"/>
              <a:t>adjustable </a:t>
            </a:r>
            <a:r>
              <a:rPr lang="en-US" sz="2100" dirty="0">
                <a:solidFill>
                  <a:prstClr val="black"/>
                </a:solidFill>
              </a:rPr>
              <a:t>and used to steer the panel beam direction in multi beam based </a:t>
            </a:r>
            <a:r>
              <a:rPr lang="en-US" sz="2100" dirty="0" smtClean="0">
                <a:solidFill>
                  <a:prstClr val="black"/>
                </a:solidFill>
              </a:rPr>
              <a:t>approaches </a:t>
            </a:r>
            <a:r>
              <a:rPr lang="en-US" sz="2100" dirty="0"/>
              <a:t>in time </a:t>
            </a:r>
            <a:r>
              <a:rPr lang="en-US" sz="2100" dirty="0" smtClean="0"/>
              <a:t>domain.</a:t>
            </a:r>
            <a:endParaRPr lang="en-US" sz="2100" dirty="0"/>
          </a:p>
          <a:p>
            <a:pPr lvl="1" eaLnBrk="0" hangingPunct="0"/>
            <a:r>
              <a:rPr lang="en-US" sz="2200" dirty="0" smtClean="0"/>
              <a:t>Companies </a:t>
            </a:r>
            <a:r>
              <a:rPr lang="en-US" sz="2200" dirty="0"/>
              <a:t>should </a:t>
            </a:r>
            <a:r>
              <a:rPr lang="en-US" sz="2200" dirty="0" smtClean="0"/>
              <a:t>describe TXRU mapping </a:t>
            </a:r>
            <a:r>
              <a:rPr lang="en-US" sz="2200" dirty="0" smtClean="0">
                <a:solidFill>
                  <a:prstClr val="black"/>
                </a:solidFill>
              </a:rPr>
              <a:t>weights for the panel beams</a:t>
            </a:r>
          </a:p>
          <a:p>
            <a:pPr lvl="1" eaLnBrk="0" hangingPunct="0"/>
            <a:r>
              <a:rPr lang="en-US" sz="2200" dirty="0">
                <a:solidFill>
                  <a:prstClr val="black"/>
                </a:solidFill>
              </a:rPr>
              <a:t>Consider the following as two examples for constructing mapping weights: </a:t>
            </a:r>
          </a:p>
          <a:p>
            <a:pPr lvl="2" eaLnBrk="0" hangingPunct="0"/>
            <a:r>
              <a:rPr lang="en-US" sz="2200" b="1" dirty="0"/>
              <a:t>Example 1</a:t>
            </a:r>
            <a:r>
              <a:rPr lang="en-US" sz="2200" dirty="0"/>
              <a:t>: </a:t>
            </a:r>
            <a:r>
              <a:rPr lang="en-US" sz="2200" dirty="0" err="1"/>
              <a:t>Kroneker</a:t>
            </a:r>
            <a:r>
              <a:rPr lang="en-US" sz="2200" dirty="0"/>
              <a:t> products of two oversampled DFT vectors, with O1 and O2 oversampling factors for the two dimensions.</a:t>
            </a:r>
          </a:p>
          <a:p>
            <a:pPr lvl="3" eaLnBrk="0" hangingPunct="0"/>
            <a:r>
              <a:rPr lang="en-US" sz="2200" dirty="0"/>
              <a:t>Companies can </a:t>
            </a:r>
            <a:r>
              <a:rPr lang="en-US" sz="2200" dirty="0" smtClean="0">
                <a:solidFill>
                  <a:srgbClr val="FF0000"/>
                </a:solidFill>
              </a:rPr>
              <a:t> </a:t>
            </a:r>
            <a:r>
              <a:rPr lang="en-US" sz="2200" dirty="0"/>
              <a:t>choose</a:t>
            </a:r>
            <a:r>
              <a:rPr lang="en-US" sz="2200" dirty="0">
                <a:solidFill>
                  <a:srgbClr val="FF0000"/>
                </a:solidFill>
              </a:rPr>
              <a:t> </a:t>
            </a:r>
            <a:r>
              <a:rPr lang="en-US" sz="2200" dirty="0"/>
              <a:t>O1, O2 and also beam scanning range reduction along with their results.</a:t>
            </a:r>
          </a:p>
          <a:p>
            <a:pPr lvl="2" eaLnBrk="0" hangingPunct="0"/>
            <a:r>
              <a:rPr lang="en-US" sz="2000" b="1" dirty="0"/>
              <a:t>Example 2</a:t>
            </a:r>
            <a:r>
              <a:rPr lang="en-US" sz="2000" dirty="0"/>
              <a:t>: Beam broadening weights </a:t>
            </a:r>
          </a:p>
          <a:p>
            <a:pPr lvl="2" eaLnBrk="0" hangingPunct="0"/>
            <a:r>
              <a:rPr lang="en-US" sz="2000" dirty="0"/>
              <a:t>Other weights are not precluded. </a:t>
            </a:r>
            <a:r>
              <a:rPr lang="en-US" sz="2000" dirty="0" err="1"/>
              <a:t>E.g</a:t>
            </a:r>
            <a:r>
              <a:rPr lang="en-US" sz="2000" dirty="0"/>
              <a:t>, weights with</a:t>
            </a:r>
            <a:r>
              <a:rPr lang="en-US" sz="2000" dirty="0">
                <a:solidFill>
                  <a:srgbClr val="FF0000"/>
                </a:solidFill>
              </a:rPr>
              <a:t> </a:t>
            </a:r>
            <a:r>
              <a:rPr lang="en-US" sz="2000" dirty="0"/>
              <a:t>finite resolution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522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</TotalTime>
  <Words>539</Words>
  <Application>Microsoft Office PowerPoint</Application>
  <PresentationFormat>On-screen Show (4:3)</PresentationFormat>
  <Paragraphs>72</Paragraphs>
  <Slides>4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for TRP Antenna Modeling</vt:lpstr>
      <vt:lpstr>Background</vt:lpstr>
      <vt:lpstr>Proposals</vt:lpstr>
      <vt:lpstr>Proposals</vt:lpstr>
    </vt:vector>
  </TitlesOfParts>
  <Company>SRA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TRP Antenna Modeling</dc:title>
  <dc:creator>Yang Li</dc:creator>
  <cp:lastModifiedBy>Yang Li</cp:lastModifiedBy>
  <cp:revision>99</cp:revision>
  <dcterms:created xsi:type="dcterms:W3CDTF">2016-05-19T19:45:43Z</dcterms:created>
  <dcterms:modified xsi:type="dcterms:W3CDTF">2016-05-24T13:28:48Z</dcterms:modified>
</cp:coreProperties>
</file>