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2" r:id="rId2"/>
    <p:sldId id="263" r:id="rId3"/>
    <p:sldId id="261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1306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00E909-1F3A-4E83-9491-482AD7402E2D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F6093E-100C-4521-AF5A-D2C2898F17D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051165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en-US" altLang="zh-CN" smtClean="0"/>
          </a:p>
        </p:txBody>
      </p:sp>
      <p:sp>
        <p:nvSpPr>
          <p:cNvPr id="5124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8050692A-AC7E-4438-90C4-69A885516469}" type="slidenum">
              <a:rPr lang="zh-CN" altLang="en-US">
                <a:latin typeface="Calibri" panose="020F0502020204030204" pitchFamily="34" charset="0"/>
              </a:rPr>
              <a:pPr eaLnBrk="1" hangingPunct="1"/>
              <a:t>1</a:t>
            </a:fld>
            <a:endParaRPr lang="en-US" altLang="zh-CN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45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7F6093E-100C-4521-AF5A-D2C2898F17D2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970347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762000" y="2286000"/>
            <a:ext cx="7848600" cy="1828800"/>
          </a:xfrm>
        </p:spPr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URLLC KPIs and Evaluation</a:t>
            </a:r>
            <a:endParaRPr lang="en-US" altLang="zh-CN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381000" y="4495800"/>
            <a:ext cx="8382000" cy="2057400"/>
          </a:xfrm>
        </p:spPr>
        <p:txBody>
          <a:bodyPr/>
          <a:lstStyle/>
          <a:p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Qualcomm </a:t>
            </a:r>
            <a:r>
              <a:rPr lang="en-US" altLang="zh-CN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Incorporated</a:t>
            </a:r>
            <a:endParaRPr lang="en-GB" altLang="zh-CN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0" y="76200"/>
            <a:ext cx="9144000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ko-KR" b="1" dirty="0">
                <a:cs typeface="Times New Roman" panose="02020603050405020304" pitchFamily="18" charset="0"/>
              </a:rPr>
              <a:t>3GPP TSG RAN WG1 #85	             			                           </a:t>
            </a:r>
            <a:r>
              <a:rPr lang="en-US" altLang="zh-CN" b="1" dirty="0" smtClean="0">
                <a:ea typeface="Malgun Gothic" panose="020B0503020000020004" pitchFamily="34" charset="-127"/>
                <a:cs typeface="Times New Roman" panose="02020603050405020304" pitchFamily="18" charset="0"/>
              </a:rPr>
              <a:t>R1-165487</a:t>
            </a:r>
            <a:endParaRPr lang="en-US" altLang="ko-KR" b="1" dirty="0">
              <a:solidFill>
                <a:srgbClr val="FF0000"/>
              </a:solidFill>
              <a:cs typeface="Times New Roman" panose="02020603050405020304" pitchFamily="18" charset="0"/>
            </a:endParaRPr>
          </a:p>
          <a:p>
            <a:r>
              <a:rPr lang="en-US" altLang="zh-CN" b="1" dirty="0">
                <a:ea typeface="Malgun Gothic" panose="020B0503020000020004" pitchFamily="34" charset="-127"/>
                <a:cs typeface="Times New Roman" panose="02020603050405020304" pitchFamily="18" charset="0"/>
              </a:rPr>
              <a:t>Nanjing, China, May 23 - 28, 2016</a:t>
            </a:r>
            <a:endParaRPr lang="en-GB" altLang="ko-KR" b="1" dirty="0">
              <a:cs typeface="Times New Roman" panose="02020603050405020304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76200" y="838200"/>
            <a:ext cx="2121093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dirty="0"/>
              <a:t>Agenda item: </a:t>
            </a:r>
            <a:r>
              <a:rPr lang="en-US" altLang="ko-KR" dirty="0" smtClean="0"/>
              <a:t>7.1.2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68007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URLLC KPI’s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altLang="zh-CN" sz="2400" dirty="0" smtClean="0"/>
              <a:t>URLLC latency and reliability KPIs are define in conjunction</a:t>
            </a:r>
          </a:p>
          <a:p>
            <a:pPr lvl="1"/>
            <a:r>
              <a:rPr lang="en-US" altLang="zh-CN" sz="2000" dirty="0" smtClean="0"/>
              <a:t>(Latency, Reliability) of (L, R) is met if packet is delivered within L </a:t>
            </a:r>
            <a:r>
              <a:rPr lang="en-US" altLang="zh-CN" sz="2000" dirty="0" err="1" smtClean="0"/>
              <a:t>ms</a:t>
            </a:r>
            <a:r>
              <a:rPr lang="en-US" altLang="zh-CN" sz="2000" dirty="0" smtClean="0"/>
              <a:t> U-plane latency with packet error rate &lt; R.</a:t>
            </a:r>
          </a:p>
          <a:p>
            <a:pPr lvl="1"/>
            <a:r>
              <a:rPr lang="en-US" altLang="zh-CN" sz="2000" dirty="0" smtClean="0"/>
              <a:t>E.g., (1ms, 1e-5)</a:t>
            </a:r>
          </a:p>
          <a:p>
            <a:pPr lvl="1"/>
            <a:endParaRPr lang="en-US" altLang="zh-CN" sz="2000" dirty="0" smtClean="0"/>
          </a:p>
          <a:p>
            <a:r>
              <a:rPr lang="en-US" altLang="zh-CN" sz="2400" dirty="0" smtClean="0"/>
              <a:t>URLLC capacity is defined as delivered traffic given the (L, R) constraint</a:t>
            </a:r>
          </a:p>
          <a:p>
            <a:pPr lvl="1"/>
            <a:r>
              <a:rPr lang="en-US" altLang="zh-CN" sz="2000" dirty="0" smtClean="0"/>
              <a:t>Denoted </a:t>
            </a:r>
            <a:r>
              <a:rPr lang="en-US" altLang="zh-CN" sz="1600" dirty="0" smtClean="0"/>
              <a:t>as C(L,R) </a:t>
            </a:r>
          </a:p>
          <a:p>
            <a:pPr lvl="1"/>
            <a:endParaRPr lang="en-US" altLang="zh-CN" sz="1600" dirty="0" smtClean="0"/>
          </a:p>
          <a:p>
            <a:r>
              <a:rPr lang="en-US" altLang="zh-CN" sz="2400" dirty="0" smtClean="0"/>
              <a:t>URLLC/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 multiplexing capacity is defined as the simultaneously delivered URLLC capacity </a:t>
            </a:r>
            <a:r>
              <a:rPr lang="en-US" altLang="zh-CN" sz="2400" i="1" dirty="0" smtClean="0"/>
              <a:t>C(L,R)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eMBB</a:t>
            </a:r>
            <a:r>
              <a:rPr lang="en-US" altLang="zh-CN" sz="2400" dirty="0" smtClean="0"/>
              <a:t> capacity </a:t>
            </a:r>
            <a:r>
              <a:rPr lang="en-US" altLang="zh-CN" sz="2400" i="1" dirty="0" smtClean="0"/>
              <a:t>T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70609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Evaluation Assumptions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001419"/>
          </a:xfrm>
        </p:spPr>
        <p:txBody>
          <a:bodyPr>
            <a:normAutofit/>
          </a:bodyPr>
          <a:lstStyle/>
          <a:p>
            <a:r>
              <a:rPr lang="en-US" altLang="zh-CN" sz="2000" b="1" dirty="0" smtClean="0"/>
              <a:t>Proposal 1</a:t>
            </a:r>
            <a:r>
              <a:rPr lang="en-US" altLang="zh-CN" sz="2000" dirty="0" smtClean="0"/>
              <a:t>: Single URLLC traffic model should be used evaluate URLLC KPIs</a:t>
            </a:r>
          </a:p>
          <a:p>
            <a:pPr lvl="1"/>
            <a:r>
              <a:rPr lang="en-US" altLang="zh-CN" sz="1600" dirty="0" smtClean="0"/>
              <a:t>Example: Fixed packet size of 32 Bytes, Poisson arrival rate of </a:t>
            </a:r>
            <a:r>
              <a:rPr lang="en-US" altLang="zh-CN" sz="1600" dirty="0" smtClean="0">
                <a:sym typeface="Symbol" panose="05050102010706020507" pitchFamily="18" charset="2"/>
              </a:rPr>
              <a:t>,</a:t>
            </a:r>
          </a:p>
          <a:p>
            <a:pPr lvl="1"/>
            <a:r>
              <a:rPr lang="en-US" altLang="zh-CN" sz="1600" dirty="0" smtClean="0">
                <a:sym typeface="Symbol" panose="05050102010706020507" pitchFamily="18" charset="2"/>
              </a:rPr>
              <a:t>Example: single directional and bi-directional traffic could be considered</a:t>
            </a:r>
          </a:p>
          <a:p>
            <a:pPr hangingPunct="0"/>
            <a:endParaRPr lang="en-GB" sz="2000" b="1" dirty="0" smtClean="0"/>
          </a:p>
          <a:p>
            <a:pPr hangingPunct="0"/>
            <a:r>
              <a:rPr lang="en-GB" sz="2000" b="1" dirty="0" smtClean="0"/>
              <a:t>Proposal </a:t>
            </a:r>
            <a:r>
              <a:rPr lang="en-GB" sz="2000" b="1" dirty="0"/>
              <a:t>2</a:t>
            </a:r>
            <a:r>
              <a:rPr lang="en-GB" sz="2000" b="1" dirty="0" smtClean="0"/>
              <a:t>: </a:t>
            </a:r>
            <a:r>
              <a:rPr lang="en-GB" sz="2000" dirty="0"/>
              <a:t>Latency metric should capture </a:t>
            </a:r>
            <a:r>
              <a:rPr lang="en-GB" sz="2000" dirty="0" smtClean="0"/>
              <a:t>transmission latency, processing latency, retransmission latency </a:t>
            </a:r>
            <a:r>
              <a:rPr lang="en-GB" sz="2000" dirty="0"/>
              <a:t>and </a:t>
            </a:r>
            <a:r>
              <a:rPr lang="en-GB" sz="2000" dirty="0" smtClean="0"/>
              <a:t>queuing/scheduling </a:t>
            </a:r>
            <a:r>
              <a:rPr lang="en-GB" sz="2000" dirty="0"/>
              <a:t>latency</a:t>
            </a:r>
            <a:endParaRPr lang="en-US" sz="2000" dirty="0"/>
          </a:p>
          <a:p>
            <a:pPr hangingPunct="0"/>
            <a:endParaRPr lang="en-GB" sz="2000" b="1" dirty="0" smtClean="0"/>
          </a:p>
          <a:p>
            <a:pPr hangingPunct="0"/>
            <a:r>
              <a:rPr lang="en-GB" sz="2000" b="1" dirty="0" smtClean="0"/>
              <a:t>Proposal 3</a:t>
            </a:r>
            <a:r>
              <a:rPr lang="en-GB" sz="2000" dirty="0" smtClean="0"/>
              <a:t>: Link level BLER evaluation should include control </a:t>
            </a:r>
            <a:r>
              <a:rPr lang="en-GB" sz="2000" dirty="0"/>
              <a:t>and data </a:t>
            </a:r>
            <a:r>
              <a:rPr lang="en-GB" sz="2000" dirty="0" smtClean="0"/>
              <a:t>channels</a:t>
            </a:r>
          </a:p>
          <a:p>
            <a:pPr lvl="1" hangingPunct="0"/>
            <a:r>
              <a:rPr lang="en-GB" sz="1600" dirty="0" smtClean="0"/>
              <a:t>With and without other cell interference</a:t>
            </a:r>
          </a:p>
          <a:p>
            <a:pPr marL="457200" lvl="1" indent="0" hangingPunct="0">
              <a:buNone/>
            </a:pPr>
            <a:endParaRPr lang="en-GB" sz="1600" dirty="0" smtClean="0"/>
          </a:p>
          <a:p>
            <a:pPr hangingPunct="0"/>
            <a:r>
              <a:rPr lang="en-GB" sz="2000" b="1" dirty="0"/>
              <a:t>Proposal </a:t>
            </a:r>
            <a:r>
              <a:rPr lang="en-GB" sz="2000" b="1" dirty="0" smtClean="0"/>
              <a:t>4</a:t>
            </a:r>
            <a:r>
              <a:rPr lang="en-GB" sz="2000" dirty="0" smtClean="0"/>
              <a:t>: System </a:t>
            </a:r>
            <a:r>
              <a:rPr lang="en-GB" sz="2000" dirty="0"/>
              <a:t>level </a:t>
            </a:r>
            <a:r>
              <a:rPr lang="en-GB" sz="2000" dirty="0" smtClean="0"/>
              <a:t>evaluation </a:t>
            </a:r>
            <a:r>
              <a:rPr lang="en-US" sz="2000" dirty="0" smtClean="0"/>
              <a:t>should capture other cell interferences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212347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844</TotalTime>
  <Words>193</Words>
  <Application>Microsoft Office PowerPoint</Application>
  <PresentationFormat>On-screen Show (4:3)</PresentationFormat>
  <Paragraphs>27</Paragraphs>
  <Slides>3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맑은 고딕</vt:lpstr>
      <vt:lpstr>맑은 고딕</vt:lpstr>
      <vt:lpstr>宋体</vt:lpstr>
      <vt:lpstr>Arial</vt:lpstr>
      <vt:lpstr>Calibri</vt:lpstr>
      <vt:lpstr>Symbol</vt:lpstr>
      <vt:lpstr>Times New Roman</vt:lpstr>
      <vt:lpstr>Office 主题</vt:lpstr>
      <vt:lpstr>WF on URLLC KPIs and Evaluation</vt:lpstr>
      <vt:lpstr>URLLC KPI’s</vt:lpstr>
      <vt:lpstr>Evaluation Assumptions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 #85</dc:title>
  <dc:creator>tji@qualcomm.com</dc:creator>
  <cp:lastModifiedBy>Ji, Tingfang</cp:lastModifiedBy>
  <cp:revision>57</cp:revision>
  <dcterms:created xsi:type="dcterms:W3CDTF">2016-04-08T01:45:47Z</dcterms:created>
  <dcterms:modified xsi:type="dcterms:W3CDTF">2016-05-24T11:49:21Z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(3)wGSQ9J1+CrCKY+p9ScP2yN0fZPmrnXJaNMC0zwwPAdJ/wKoe5lzVdY3QrkjJDzSQh/4QmW4a
RH0o6/V8ipON8DxwwZbR07X9KmWgNK3EDi60qJmWNEEUm07FBJGdNWTIht7ghLUxsAIVP6uV
vp/B/iYXXKtytFRJiM4WR/b0D3uQ4i4zZEN5OOfVFH/pVbmlvAWLF/uZlO5oat3ELA2gRd3j
u6yOJ/tfYxEY2NBB9h</vt:lpwstr>
  </property>
  <property fmtid="{D5CDD505-2E9C-101B-9397-08002B2CF9AE}" pid="3" name="_2015_ms_pID_7253431">
    <vt:lpwstr>cr43RmUsJaeipdB//ncbXiJIZKkOse+qUlUEnzedXzCD9r7ct+OQKT
cc+QWL1pgOSCcfEUdLA8DQ2FZOWwdarXJGIDRxuZlN9S97CQRWo581bUvzUfSRYjivI5Bq0B
v/3tp5EtAjwe1pVc9Sa/N+mn++i6ts7uSpLF/io2LYUGSOnwGzorQgvH3leJmEGrvFJr4G0M
/e7HYCcXpeK15y1QLBpz93FCylEqg6ybgG+L</vt:lpwstr>
  </property>
  <property fmtid="{D5CDD505-2E9C-101B-9397-08002B2CF9AE}" pid="4" name="_2015_ms_pID_7253432">
    <vt:lpwstr>AAkKmGztbxW9u7F+0v+IMQgNVu6fYqXSsvpv
ls4yjo/nwV1dAJ7p6Tk6biKLGka0KdSwkQ7uRxPJHLG1pUCe1yWx8vMzAvjz1S4iVl2U/Poc
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1464051777</vt:lpwstr>
  </property>
</Properties>
</file>